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314" r:id="rId2"/>
    <p:sldId id="342" r:id="rId3"/>
    <p:sldId id="316" r:id="rId4"/>
    <p:sldId id="315" r:id="rId5"/>
    <p:sldId id="317" r:id="rId6"/>
    <p:sldId id="318" r:id="rId7"/>
    <p:sldId id="313" r:id="rId8"/>
    <p:sldId id="320" r:id="rId9"/>
    <p:sldId id="321" r:id="rId10"/>
    <p:sldId id="322" r:id="rId11"/>
    <p:sldId id="347" r:id="rId12"/>
    <p:sldId id="323" r:id="rId13"/>
    <p:sldId id="324" r:id="rId14"/>
    <p:sldId id="343" r:id="rId15"/>
    <p:sldId id="325" r:id="rId16"/>
    <p:sldId id="327" r:id="rId17"/>
    <p:sldId id="328" r:id="rId18"/>
    <p:sldId id="330" r:id="rId19"/>
    <p:sldId id="332" r:id="rId20"/>
    <p:sldId id="333" r:id="rId21"/>
    <p:sldId id="334" r:id="rId22"/>
    <p:sldId id="335" r:id="rId23"/>
    <p:sldId id="331" r:id="rId24"/>
    <p:sldId id="336" r:id="rId25"/>
    <p:sldId id="348" r:id="rId26"/>
    <p:sldId id="341" r:id="rId27"/>
    <p:sldId id="344" r:id="rId28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  <p15:guide id="3" orient="horz" pos="4559">
          <p15:clr>
            <a:srgbClr val="A4A3A4"/>
          </p15:clr>
        </p15:guide>
        <p15:guide id="4" pos="4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E02"/>
    <a:srgbClr val="7E0802"/>
    <a:srgbClr val="023B80"/>
    <a:srgbClr val="F68904"/>
    <a:srgbClr val="F8FF00"/>
    <a:srgbClr val="FDFF7B"/>
    <a:srgbClr val="777777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0" autoAdjust="0"/>
    <p:restoredTop sz="93995" autoAdjust="0"/>
  </p:normalViewPr>
  <p:slideViewPr>
    <p:cSldViewPr>
      <p:cViewPr varScale="1">
        <p:scale>
          <a:sx n="67" d="100"/>
          <a:sy n="67" d="100"/>
        </p:scale>
        <p:origin x="-1048" y="-112"/>
      </p:cViewPr>
      <p:guideLst>
        <p:guide orient="horz" pos="2592"/>
        <p:guide orient="horz" pos="4559"/>
        <p:guide pos="4608"/>
        <p:guide pos="4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27FE56-1162-40B3-90D6-D6085A618D63}" type="datetimeFigureOut">
              <a:rPr lang="en-US" smtClean="0"/>
              <a:t>7/27/16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840C22-0FB3-46ED-8DA7-232CF582BC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1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D0C1F-DF04-4365-96A3-8B7F85A9E2A4}" type="datetimeFigureOut">
              <a:rPr lang="en-US" smtClean="0"/>
              <a:t>7/27/16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6F6E95-C9C7-4211-A194-EA1CFF1CB0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6E95-C9C7-4211-A194-EA1CFF1CB0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0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76275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1830-4C57-4F3B-9F1A-184FD23B2E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76275"/>
            <a:ext cx="5999162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1E704-4CFA-4D23-8841-E07925A162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6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6E95-C9C7-4211-A194-EA1CFF1CB0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0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6E95-C9C7-4211-A194-EA1CFF1CB0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5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Last year, 35 million customers visited brick and mortar car dealerships…while 350 million customers visited the car dealerships T3 website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~70%</a:t>
            </a:r>
            <a:r>
              <a:rPr lang="en-US" baseline="0" dirty="0" smtClean="0"/>
              <a:t> of Customers shopping online for Service make a decision where to buy w/in 1 day (Compass Tour Slide)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~60% of the customers who visit a dealer’s T3 website is shopping for Service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6E95-C9C7-4211-A194-EA1CFF1CB0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1830-4C57-4F3B-9F1A-184FD23B2E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5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Launched</a:t>
            </a:r>
            <a:r>
              <a:rPr lang="en-US" baseline="0" dirty="0" smtClean="0"/>
              <a:t> using 30 days of RO data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Updated to consider 12 months worth of RO data (However, if the vehicle has been driven over a certain mileage amount since RO than will still send lead (i.e. 6k for Tire Rotations)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Labor Opp team simplified the Labor Op codes, we were unaware…so we added simplified codes as well as pulled in historical codes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of our Labor Opp codes had a “leading 0” which data service did not account for.  Made adjustment @ the data service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1830-4C57-4F3B-9F1A-184FD23B2E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6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8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754632"/>
            <a:ext cx="12435840" cy="1283968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282440"/>
            <a:ext cx="10241280" cy="822960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3822680" y="7637526"/>
            <a:ext cx="731520" cy="4396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fld id="{A33BEFEF-B8E4-47E9-80B0-8A2EB96BB5E0}" type="slidenum"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4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819399"/>
            <a:ext cx="6629400" cy="1021081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 b="1">
                <a:solidFill>
                  <a:srgbClr val="40404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206240"/>
            <a:ext cx="6629400" cy="822960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3822680" y="7637526"/>
            <a:ext cx="731520" cy="4396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fld id="{A33BEFEF-B8E4-47E9-80B0-8A2EB96BB5E0}" type="slidenum"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0160"/>
            <a:ext cx="12527280" cy="621792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2527280" cy="767714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822680" y="7637526"/>
            <a:ext cx="731520" cy="4396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fld id="{A33BEFEF-B8E4-47E9-80B0-8A2EB96BB5E0}" type="slidenum"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0160"/>
            <a:ext cx="12527280" cy="621792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2527280" cy="767714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822680" y="7637526"/>
            <a:ext cx="731520" cy="4396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fld id="{A33BEFEF-B8E4-47E9-80B0-8A2EB96BB5E0}" type="slidenum"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6172200" cy="767714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94560"/>
            <a:ext cx="6172200" cy="515683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6200" y="1371600"/>
            <a:ext cx="6202682" cy="767714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6200" y="2194560"/>
            <a:ext cx="6202682" cy="515683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2527280" cy="767714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822680" y="7637526"/>
            <a:ext cx="731520" cy="43967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fld id="{A33BEFEF-B8E4-47E9-80B0-8A2EB96BB5E0}" type="slidenum"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pPr algn="ctr"/>
              <a:t>‹#›</a:t>
            </a:fld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1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4" r:id="rId2"/>
    <p:sldLayoutId id="2147483725" r:id="rId3"/>
    <p:sldLayoutId id="2147483698" r:id="rId4"/>
    <p:sldLayoutId id="2147483726" r:id="rId5"/>
    <p:sldLayoutId id="2147483701" r:id="rId6"/>
  </p:sldLayoutIdLst>
  <p:hf hd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rtech.com/GMBDC" TargetMode="External"/><Relationship Id="rId4" Type="http://schemas.openxmlformats.org/officeDocument/2006/relationships/hyperlink" Target="http://www.ownerconnect-llc.xom/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://www.bettercarpeople.com/" TargetMode="External"/><Relationship Id="rId7" Type="http://schemas.openxmlformats.org/officeDocument/2006/relationships/image" Target="../media/image36.emf"/><Relationship Id="rId8" Type="http://schemas.openxmlformats.org/officeDocument/2006/relationships/image" Target="../media/image37.jpe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dcexperts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7.emf"/><Relationship Id="rId11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Leveraging Service Leads To Increase Revenue &amp; Retention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892040"/>
            <a:ext cx="10241280" cy="1813560"/>
          </a:xfrm>
        </p:spPr>
        <p:txBody>
          <a:bodyPr/>
          <a:lstStyle/>
          <a:p>
            <a:r>
              <a:rPr lang="en-US" dirty="0" smtClean="0"/>
              <a:t>Retail Women’s Network</a:t>
            </a:r>
          </a:p>
          <a:p>
            <a:r>
              <a:rPr lang="en-US" sz="3600" b="1" i="1" dirty="0" smtClean="0"/>
              <a:t>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1.) Service BDC Implementation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90" y="1371600"/>
            <a:ext cx="131261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691640"/>
            <a:ext cx="6248400" cy="6217920"/>
          </a:xfrm>
        </p:spPr>
        <p:txBody>
          <a:bodyPr/>
          <a:lstStyle/>
          <a:p>
            <a:r>
              <a:rPr lang="en-US" sz="2800" dirty="0" smtClean="0"/>
              <a:t>Individual(s</a:t>
            </a:r>
            <a:r>
              <a:rPr lang="en-US" sz="2800" dirty="0"/>
              <a:t>) Identified, Responsible &amp; Accountable For Service Lead </a:t>
            </a:r>
            <a:r>
              <a:rPr lang="en-US" sz="2800" dirty="0" smtClean="0"/>
              <a:t>Management</a:t>
            </a:r>
          </a:p>
          <a:p>
            <a:endParaRPr lang="en-US" sz="2400" dirty="0" smtClean="0"/>
          </a:p>
          <a:p>
            <a:r>
              <a:rPr lang="en-US" sz="2800" dirty="0"/>
              <a:t>Certified Lead Mgt. Tool Set-Up &amp; Configured</a:t>
            </a:r>
          </a:p>
          <a:p>
            <a:endParaRPr lang="en-US" sz="2400" dirty="0"/>
          </a:p>
          <a:p>
            <a:r>
              <a:rPr lang="en-US" sz="2800" dirty="0" smtClean="0"/>
              <a:t>Consistent </a:t>
            </a:r>
            <a:r>
              <a:rPr lang="en-US" sz="2800" dirty="0"/>
              <a:t>&amp; Documented Processes In Place To Effectively Manage The Customer Experience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Service BDC Implementation Cont.</a:t>
            </a:r>
            <a:endParaRPr lang="en-US" sz="4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001000" y="1706880"/>
            <a:ext cx="6248400" cy="6217920"/>
          </a:xfrm>
          <a:prstGeom prst="rect">
            <a:avLst/>
          </a:prstGeom>
        </p:spPr>
        <p:txBody>
          <a:bodyPr lIns="130622" tIns="65311" rIns="130622" bIns="65311"/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BDC Team &amp; Service Department Integrated</a:t>
            </a:r>
          </a:p>
          <a:p>
            <a:pPr lvl="1"/>
            <a:r>
              <a:rPr lang="en-US" sz="2000" dirty="0"/>
              <a:t>Continuous dialogue/feedback between teams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Performance </a:t>
            </a:r>
            <a:r>
              <a:rPr lang="en-US" sz="2800" dirty="0"/>
              <a:t>Management In Place</a:t>
            </a:r>
          </a:p>
          <a:p>
            <a:pPr lvl="1"/>
            <a:r>
              <a:rPr lang="en-US" sz="2000" dirty="0"/>
              <a:t>Lead Close Rate (Top 3</a:t>
            </a:r>
            <a:r>
              <a:rPr lang="en-US" sz="2000" baseline="30000" dirty="0"/>
              <a:t>rd</a:t>
            </a:r>
            <a:r>
              <a:rPr lang="en-US" sz="2000" dirty="0"/>
              <a:t> In Region)</a:t>
            </a:r>
          </a:p>
          <a:p>
            <a:pPr lvl="1"/>
            <a:r>
              <a:rPr lang="en-US" sz="2000" dirty="0"/>
              <a:t>Appointment Penetration (+50%)</a:t>
            </a:r>
          </a:p>
          <a:p>
            <a:pPr lvl="1"/>
            <a:r>
              <a:rPr lang="en-US" sz="2000" dirty="0"/>
              <a:t>Appointment Show % (+85%)</a:t>
            </a:r>
          </a:p>
          <a:p>
            <a:pPr lvl="1"/>
            <a:r>
              <a:rPr lang="en-US" sz="2000" dirty="0"/>
              <a:t>BDC Representative Performance &amp; Productivity</a:t>
            </a:r>
          </a:p>
          <a:p>
            <a:pPr lvl="2"/>
            <a:r>
              <a:rPr lang="en-US" sz="1600" b="1" i="1" dirty="0">
                <a:solidFill>
                  <a:srgbClr val="FF0000"/>
                </a:solidFill>
              </a:rPr>
              <a:t>Includes Ongoing Lead Response &amp; Phone Call Quality Audits &amp; Evaluations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2750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47800"/>
            <a:ext cx="6705600" cy="621792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WHY?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/>
              <a:t>Confirmed Appointments Based On Dealer Capacity &amp; Advisor Availability</a:t>
            </a:r>
          </a:p>
          <a:p>
            <a:endParaRPr lang="en-US" sz="1000" dirty="0"/>
          </a:p>
          <a:p>
            <a:r>
              <a:rPr lang="en-US" sz="2400" dirty="0"/>
              <a:t>Highly Configurable/Customizable Settings</a:t>
            </a:r>
          </a:p>
          <a:p>
            <a:pPr lvl="1"/>
            <a:r>
              <a:rPr lang="en-US" sz="1800" dirty="0"/>
              <a:t>Text &amp; Email Options</a:t>
            </a:r>
          </a:p>
          <a:p>
            <a:pPr lvl="1"/>
            <a:r>
              <a:rPr lang="en-US" sz="1800" dirty="0"/>
              <a:t>Waiting Room &amp; Amenities</a:t>
            </a:r>
          </a:p>
          <a:p>
            <a:pPr lvl="1"/>
            <a:r>
              <a:rPr lang="en-US" sz="1800" dirty="0"/>
              <a:t>Service Lane Capacity Planning</a:t>
            </a:r>
          </a:p>
          <a:p>
            <a:pPr lvl="1"/>
            <a:endParaRPr lang="en-US" sz="1000" dirty="0"/>
          </a:p>
          <a:p>
            <a:r>
              <a:rPr lang="en-US" sz="2400" dirty="0"/>
              <a:t>Appointment Management screens</a:t>
            </a:r>
          </a:p>
          <a:p>
            <a:endParaRPr lang="en-US" sz="1000" dirty="0"/>
          </a:p>
          <a:p>
            <a:r>
              <a:rPr lang="en-US" sz="2400" dirty="0"/>
              <a:t>Depending On Tool, Opportunities To Integrate Directly </a:t>
            </a:r>
            <a:r>
              <a:rPr lang="en-US" sz="2400" dirty="0" smtClean="0"/>
              <a:t>w/DMS </a:t>
            </a:r>
            <a:endParaRPr lang="en-US" sz="2400" dirty="0"/>
          </a:p>
          <a:p>
            <a:pPr lvl="1"/>
            <a:r>
              <a:rPr lang="en-US" sz="1800" dirty="0"/>
              <a:t>GM OSS can currently integrate w/Automate, CDK &amp; Dealertrack (Working on Reynolds)</a:t>
            </a:r>
          </a:p>
          <a:p>
            <a:endParaRPr lang="en-US" sz="1000" dirty="0"/>
          </a:p>
          <a:p>
            <a:r>
              <a:rPr lang="en-US" sz="2800" dirty="0"/>
              <a:t>OPTIMAL CUSTOMER EXPERIENCE!!!!!!!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2.) Approved OSS Tool Adoption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26773" y="2362200"/>
            <a:ext cx="5977853" cy="6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46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1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*** </a:t>
            </a: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13% Variance In Close % Depending on OSS Tool Utilized ***</a:t>
            </a: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81" y="2819400"/>
            <a:ext cx="6204235" cy="37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3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32560"/>
            <a:ext cx="12527280" cy="6568440"/>
          </a:xfrm>
        </p:spPr>
        <p:txBody>
          <a:bodyPr/>
          <a:lstStyle/>
          <a:p>
            <a:r>
              <a:rPr lang="en-US" sz="3200" dirty="0"/>
              <a:t>Implement an appointment reminder process</a:t>
            </a:r>
          </a:p>
          <a:p>
            <a:endParaRPr lang="en-US" sz="1050" dirty="0"/>
          </a:p>
          <a:p>
            <a:r>
              <a:rPr lang="en-US" sz="3200" dirty="0"/>
              <a:t>Implement a missed appointment follow-up process</a:t>
            </a:r>
          </a:p>
          <a:p>
            <a:endParaRPr lang="en-US" sz="1050" dirty="0"/>
          </a:p>
          <a:p>
            <a:r>
              <a:rPr lang="en-US" sz="3200" dirty="0" smtClean="0"/>
              <a:t>Utilize lead </a:t>
            </a:r>
            <a:r>
              <a:rPr lang="en-US" sz="3200" dirty="0"/>
              <a:t>response templates for digital leads </a:t>
            </a:r>
            <a:endParaRPr lang="en-US" sz="3200" dirty="0" smtClean="0"/>
          </a:p>
          <a:p>
            <a:pPr lvl="1"/>
            <a:r>
              <a:rPr lang="en-US" sz="2800" dirty="0" smtClean="0"/>
              <a:t>Professional, Personable, Efficient &amp; Effective</a:t>
            </a:r>
          </a:p>
          <a:p>
            <a:endParaRPr lang="en-US" sz="1050" dirty="0"/>
          </a:p>
          <a:p>
            <a:r>
              <a:rPr lang="en-US" sz="3200" dirty="0" smtClean="0"/>
              <a:t>Drive Service Lane traffic by leveraging lead generation resources</a:t>
            </a:r>
          </a:p>
          <a:p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3.) Do The Basics – And Do Them Well!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421917"/>
            <a:ext cx="1818300" cy="445483"/>
          </a:xfrm>
          <a:prstGeom prst="rect">
            <a:avLst/>
          </a:prstGeom>
        </p:spPr>
      </p:pic>
      <p:pic>
        <p:nvPicPr>
          <p:cNvPr id="5" name="Picture 2" descr="GM Digital Marketing Pack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144597"/>
            <a:ext cx="1963356" cy="4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27" y="5439717"/>
            <a:ext cx="1207617" cy="96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513075"/>
            <a:ext cx="2123588" cy="81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10" y="6864005"/>
            <a:ext cx="1751574" cy="1126846"/>
          </a:xfrm>
          <a:prstGeom prst="rect">
            <a:avLst/>
          </a:prstGeom>
        </p:spPr>
      </p:pic>
      <p:pic>
        <p:nvPicPr>
          <p:cNvPr id="9" name="Picture 4" descr="cid:image001.png@01D1A60E.8DD27CF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829075"/>
            <a:ext cx="1065126" cy="102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2"/>
          <p:cNvSpPr txBox="1">
            <a:spLocks/>
          </p:cNvSpPr>
          <p:nvPr/>
        </p:nvSpPr>
        <p:spPr>
          <a:xfrm>
            <a:off x="10512986" y="2936103"/>
            <a:ext cx="4267200" cy="2245497"/>
          </a:xfrm>
          <a:prstGeom prst="rect">
            <a:avLst/>
          </a:prstGeom>
        </p:spPr>
        <p:txBody>
          <a:bodyPr lIns="130622" tIns="65311" rIns="130622" bIns="65311"/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100" b="1" u="sng" dirty="0" smtClean="0">
                <a:solidFill>
                  <a:schemeClr val="accent1"/>
                </a:solidFill>
              </a:rPr>
              <a:t>Always Include</a:t>
            </a:r>
            <a:r>
              <a:rPr lang="en-US" sz="1100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- Contact person name and info </a:t>
            </a:r>
            <a:endParaRPr lang="en-US" sz="11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- </a:t>
            </a:r>
            <a:r>
              <a:rPr lang="en-US" sz="1100" dirty="0">
                <a:solidFill>
                  <a:schemeClr val="accent1"/>
                </a:solidFill>
              </a:rPr>
              <a:t>D</a:t>
            </a:r>
            <a:r>
              <a:rPr lang="en-US" sz="1100" dirty="0" smtClean="0">
                <a:solidFill>
                  <a:schemeClr val="accent1"/>
                </a:solidFill>
              </a:rPr>
              <a:t>irect </a:t>
            </a:r>
            <a:r>
              <a:rPr lang="en-US" sz="1100" dirty="0">
                <a:solidFill>
                  <a:schemeClr val="accent1"/>
                </a:solidFill>
              </a:rPr>
              <a:t>phone number and email – </a:t>
            </a:r>
            <a:r>
              <a:rPr lang="en-US" sz="1100" b="1" dirty="0">
                <a:solidFill>
                  <a:schemeClr val="accent1"/>
                </a:solidFill>
              </a:rPr>
              <a:t>OFFER TEXTING</a:t>
            </a:r>
            <a:r>
              <a:rPr lang="en-US" sz="1100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- Website</a:t>
            </a:r>
            <a:r>
              <a:rPr lang="en-US" sz="1100" dirty="0">
                <a:solidFill>
                  <a:schemeClr val="accent1"/>
                </a:solidFill>
              </a:rPr>
              <a:t>, videos, customer </a:t>
            </a:r>
            <a:r>
              <a:rPr lang="en-US" sz="1100" b="1" dirty="0">
                <a:solidFill>
                  <a:schemeClr val="accent1"/>
                </a:solidFill>
              </a:rPr>
              <a:t>REVIEWS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- Offer a value prop. and answer their questions, </a:t>
            </a:r>
            <a:r>
              <a:rPr lang="en-US" sz="1100" b="1" dirty="0" smtClean="0">
                <a:solidFill>
                  <a:schemeClr val="accent1"/>
                </a:solidFill>
              </a:rPr>
              <a:t>GIVE PRICING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- Be proactive – suggest next steps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accent1"/>
                </a:solidFill>
              </a:rPr>
              <a:t>- Survey them if they don’t buy to find out why</a:t>
            </a:r>
          </a:p>
          <a:p>
            <a:pPr>
              <a:spcBef>
                <a:spcPts val="1200"/>
              </a:spcBef>
            </a:pPr>
            <a:endParaRPr lang="en-US" sz="1100" dirty="0" smtClean="0"/>
          </a:p>
          <a:p>
            <a:pPr>
              <a:spcBef>
                <a:spcPts val="1200"/>
              </a:spcBef>
            </a:pPr>
            <a:endParaRPr lang="en-US" sz="1100" dirty="0"/>
          </a:p>
        </p:txBody>
      </p:sp>
      <p:sp>
        <p:nvSpPr>
          <p:cNvPr id="11" name="Striped Right Arrow 10"/>
          <p:cNvSpPr/>
          <p:nvPr/>
        </p:nvSpPr>
        <p:spPr>
          <a:xfrm>
            <a:off x="9372600" y="3505200"/>
            <a:ext cx="1064186" cy="304800"/>
          </a:xfrm>
          <a:prstGeom prst="stripedRightArrow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9186" y="3008243"/>
            <a:ext cx="3736414" cy="1182757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Leverage the Service BDC to handle both Service Phone Calls &amp; Inbound Leads (Central Point For Appointment Scheduling)</a:t>
            </a:r>
          </a:p>
          <a:p>
            <a:endParaRPr lang="en-US" sz="900" dirty="0" smtClean="0"/>
          </a:p>
          <a:p>
            <a:r>
              <a:rPr lang="en-US" sz="3200" dirty="0" smtClean="0"/>
              <a:t>Utilize the most effective communication channels</a:t>
            </a:r>
          </a:p>
          <a:p>
            <a:endParaRPr lang="en-US" sz="900" dirty="0" smtClean="0"/>
          </a:p>
          <a:p>
            <a:r>
              <a:rPr lang="en-US" sz="3200" dirty="0"/>
              <a:t>Maximize customer enrollment in </a:t>
            </a:r>
            <a:r>
              <a:rPr lang="en-US" sz="3200" dirty="0" smtClean="0"/>
              <a:t>the OnStar DMN </a:t>
            </a:r>
            <a:r>
              <a:rPr lang="en-US" sz="3200" dirty="0"/>
              <a:t>program (+78%)</a:t>
            </a:r>
          </a:p>
          <a:p>
            <a:pPr lvl="1"/>
            <a:r>
              <a:rPr lang="en-US" sz="2800" dirty="0"/>
              <a:t>Not Just The Sales Team’s Responsibility</a:t>
            </a:r>
            <a:r>
              <a:rPr lang="en-US" sz="2800" dirty="0" smtClean="0"/>
              <a:t>!</a:t>
            </a:r>
          </a:p>
          <a:p>
            <a:pPr lvl="1"/>
            <a:endParaRPr lang="en-US" sz="900" dirty="0"/>
          </a:p>
          <a:p>
            <a:r>
              <a:rPr lang="en-US" sz="3200" dirty="0" smtClean="0"/>
              <a:t>Digitally Market your service department</a:t>
            </a:r>
            <a:endParaRPr lang="en-US" sz="3200" dirty="0"/>
          </a:p>
          <a:p>
            <a:pPr lvl="1"/>
            <a:r>
              <a:rPr lang="en-US" sz="2400" dirty="0"/>
              <a:t>Specials </a:t>
            </a:r>
          </a:p>
          <a:p>
            <a:pPr lvl="1"/>
            <a:r>
              <a:rPr lang="en-US" sz="2400" dirty="0" smtClean="0"/>
              <a:t>Menus</a:t>
            </a:r>
          </a:p>
          <a:p>
            <a:pPr lvl="1"/>
            <a:r>
              <a:rPr lang="en-US" sz="2400" dirty="0" smtClean="0"/>
              <a:t>Pricing</a:t>
            </a:r>
          </a:p>
          <a:p>
            <a:pPr lvl="1"/>
            <a:r>
              <a:rPr lang="en-US" sz="2400" dirty="0" smtClean="0"/>
              <a:t>Etc</a:t>
            </a:r>
            <a:r>
              <a:rPr lang="en-US" sz="2400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BDC Best Practices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57" y="5791200"/>
            <a:ext cx="5085565" cy="20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2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03519"/>
            <a:ext cx="8229600" cy="1021081"/>
          </a:xfrm>
        </p:spPr>
        <p:txBody>
          <a:bodyPr/>
          <a:lstStyle/>
          <a:p>
            <a:r>
              <a:rPr lang="en-US" sz="5400" dirty="0" smtClean="0"/>
              <a:t>Performance Management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226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Activation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7002" y="1143000"/>
            <a:ext cx="12089398" cy="62699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Location: Global Connect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Departments  Parts  View Dealer Daily Report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540"/>
              </a:spcBef>
              <a:buNone/>
            </a:pPr>
            <a:endParaRPr lang="en-US" sz="600" dirty="0"/>
          </a:p>
          <a:p>
            <a:pPr>
              <a:spcBef>
                <a:spcPts val="540"/>
              </a:spcBef>
            </a:pPr>
            <a:r>
              <a:rPr lang="en-US" sz="2400" dirty="0"/>
              <a:t>Section 1</a:t>
            </a:r>
          </a:p>
          <a:p>
            <a:pPr lvl="1">
              <a:spcBef>
                <a:spcPts val="540"/>
              </a:spcBef>
            </a:pPr>
            <a:r>
              <a:rPr lang="en-US" sz="2000" dirty="0"/>
              <a:t>Lead Response Performance</a:t>
            </a:r>
          </a:p>
          <a:p>
            <a:pPr marL="548640" lvl="1" indent="0">
              <a:spcBef>
                <a:spcPts val="540"/>
              </a:spcBef>
              <a:buNone/>
            </a:pPr>
            <a:endParaRPr lang="en-US" sz="700" dirty="0"/>
          </a:p>
          <a:p>
            <a:pPr>
              <a:spcBef>
                <a:spcPts val="540"/>
              </a:spcBef>
            </a:pPr>
            <a:r>
              <a:rPr lang="en-US" sz="2400" dirty="0"/>
              <a:t>Section 2</a:t>
            </a:r>
          </a:p>
          <a:p>
            <a:pPr lvl="1">
              <a:spcBef>
                <a:spcPts val="540"/>
              </a:spcBef>
            </a:pPr>
            <a:r>
              <a:rPr lang="en-US" sz="2000" dirty="0"/>
              <a:t>Repair Order Match Detail</a:t>
            </a:r>
          </a:p>
          <a:p>
            <a:pPr marL="548640" lvl="1" indent="0">
              <a:spcBef>
                <a:spcPts val="540"/>
              </a:spcBef>
              <a:buNone/>
            </a:pPr>
            <a:endParaRPr lang="en-US" sz="700" dirty="0"/>
          </a:p>
          <a:p>
            <a:pPr>
              <a:spcBef>
                <a:spcPts val="540"/>
              </a:spcBef>
            </a:pPr>
            <a:r>
              <a:rPr lang="en-US" sz="2400" dirty="0"/>
              <a:t>Section 3</a:t>
            </a:r>
          </a:p>
          <a:p>
            <a:pPr lvl="1"/>
            <a:r>
              <a:rPr lang="en-US" sz="2000" dirty="0"/>
              <a:t>Benchmarks &amp; Rankings</a:t>
            </a:r>
          </a:p>
          <a:p>
            <a:pPr marL="548640" lvl="1" indent="0">
              <a:buNone/>
            </a:pPr>
            <a:endParaRPr lang="en-US" sz="700" dirty="0"/>
          </a:p>
          <a:p>
            <a:pPr>
              <a:spcBef>
                <a:spcPts val="540"/>
              </a:spcBef>
            </a:pPr>
            <a:r>
              <a:rPr lang="en-US" sz="2400" dirty="0"/>
              <a:t>Section 4</a:t>
            </a:r>
          </a:p>
          <a:p>
            <a:pPr lvl="1"/>
            <a:r>
              <a:rPr lang="en-US" sz="2000" dirty="0"/>
              <a:t>OnStar Enrollments (DMN, OVD &amp; RL)</a:t>
            </a:r>
          </a:p>
          <a:p>
            <a:pPr marL="548640" lvl="1" indent="0">
              <a:buNone/>
            </a:pPr>
            <a:endParaRPr lang="en-US" sz="700" dirty="0"/>
          </a:p>
          <a:p>
            <a:pPr>
              <a:spcBef>
                <a:spcPts val="540"/>
              </a:spcBef>
            </a:pPr>
            <a:r>
              <a:rPr lang="en-US" sz="2400" dirty="0"/>
              <a:t>Section 5	</a:t>
            </a:r>
          </a:p>
          <a:p>
            <a:pPr lvl="1">
              <a:spcBef>
                <a:spcPts val="540"/>
              </a:spcBef>
            </a:pPr>
            <a:r>
              <a:rPr lang="en-US" sz="2000" dirty="0"/>
              <a:t>Service Lead Training </a:t>
            </a:r>
          </a:p>
          <a:p>
            <a:pPr marL="548640" lvl="1" indent="0">
              <a:spcBef>
                <a:spcPts val="540"/>
              </a:spcBef>
              <a:buNone/>
            </a:pPr>
            <a:endParaRPr lang="en-US" sz="700" dirty="0"/>
          </a:p>
          <a:p>
            <a:r>
              <a:rPr lang="en-US" sz="2400" dirty="0"/>
              <a:t>Section 6</a:t>
            </a:r>
          </a:p>
          <a:p>
            <a:pPr lvl="1"/>
            <a:r>
              <a:rPr lang="en-US" sz="2000" dirty="0"/>
              <a:t>Dealer Website Specials &amp; Menus</a:t>
            </a:r>
          </a:p>
          <a:p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99" y="1856220"/>
            <a:ext cx="3829607" cy="462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976" y="3183539"/>
            <a:ext cx="3838024" cy="417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6400800" y="2537376"/>
            <a:ext cx="218599" cy="2185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2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6414493" y="3047824"/>
            <a:ext cx="218599" cy="2185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2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414493" y="4513515"/>
            <a:ext cx="218599" cy="2185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2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0445753" y="3917873"/>
            <a:ext cx="172897" cy="2185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2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0431268" y="4238319"/>
            <a:ext cx="218599" cy="2185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2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445752" y="4629214"/>
            <a:ext cx="218599" cy="2185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20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2826" y="7451312"/>
            <a:ext cx="3026213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20" b="1" dirty="0">
                <a:solidFill>
                  <a:srgbClr val="FF0000"/>
                </a:solidFill>
              </a:rPr>
              <a:t>Review Monthly!</a:t>
            </a:r>
          </a:p>
        </p:txBody>
      </p:sp>
    </p:spTree>
    <p:extLst>
      <p:ext uri="{BB962C8B-B14F-4D97-AF65-F5344CB8AC3E}">
        <p14:creationId xmlns:p14="http://schemas.microsoft.com/office/powerpoint/2010/main" val="18952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77" y="329566"/>
            <a:ext cx="13386816" cy="950594"/>
          </a:xfrm>
        </p:spPr>
        <p:txBody>
          <a:bodyPr/>
          <a:lstStyle/>
          <a:p>
            <a:pPr algn="ctr"/>
            <a:r>
              <a:rPr lang="en-US" dirty="0"/>
              <a:t>CID Service Lead Report – The “DOT” Report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301458" y="1524000"/>
            <a:ext cx="1089054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46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1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chemeClr val="bg1">
                    <a:lumMod val="65000"/>
                  </a:schemeClr>
                </a:solidFill>
              </a:rPr>
              <a:t>Location: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</a:rPr>
              <a:t>GC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</a:rPr>
              <a:t>CID Website Reports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Reports Tab 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</a:rPr>
              <a:t>Service Leads Report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93" y="2057400"/>
            <a:ext cx="5479433" cy="597009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458" y="2286000"/>
            <a:ext cx="6470942" cy="41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4261339" y="2672861"/>
            <a:ext cx="774896" cy="28135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2296" tIns="82296" rIns="82296" bIns="82296" numCol="1" rtlCol="0" anchor="t" anchorCtr="0" compatLnSpc="1">
            <a:prstTxWarp prst="textNoShape">
              <a:avLst/>
            </a:prstTxWarp>
          </a:bodyPr>
          <a:lstStyle/>
          <a:p>
            <a:pPr marL="205740" indent="-205740"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F497D"/>
              </a:buClr>
              <a:buSzPct val="125000"/>
            </a:pPr>
            <a:endParaRPr lang="en-US" sz="126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6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03" y="0"/>
            <a:ext cx="13167360" cy="95059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Quarterly</a:t>
            </a:r>
            <a:r>
              <a:rPr lang="en-US" sz="4320" dirty="0"/>
              <a:t> BDC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134340"/>
            <a:ext cx="5676208" cy="7095260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219200" y="1280160"/>
            <a:ext cx="6858000" cy="69494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prstClr val="black"/>
                </a:solidFill>
              </a:rPr>
              <a:t>New For 2016:</a:t>
            </a:r>
          </a:p>
          <a:p>
            <a:endParaRPr lang="en-US" sz="7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Weightings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50% Process &amp; Compliance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Documented processes, Approved OSS, SSO downloads, etc.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50% Performance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Appt. Penetration, Appt. Show %, DMN &amp; Web Lead Close </a:t>
            </a:r>
            <a:r>
              <a:rPr lang="en-US" sz="1600" dirty="0" smtClean="0">
                <a:solidFill>
                  <a:prstClr val="black"/>
                </a:solidFill>
              </a:rPr>
              <a:t>%</a:t>
            </a:r>
          </a:p>
          <a:p>
            <a:pPr marL="1306221" lvl="2" indent="0">
              <a:buNone/>
            </a:pPr>
            <a:endParaRPr lang="en-US" sz="10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Added columns showing points earned and points possible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Rows highlighted in blue indicate a calculation based on information provided by the dealer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Rows highlighted in orange indicate the data is provided by GM</a:t>
            </a: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Added formulas to show how scores were derived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5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03519"/>
            <a:ext cx="8229600" cy="1021081"/>
          </a:xfrm>
        </p:spPr>
        <p:txBody>
          <a:bodyPr/>
          <a:lstStyle/>
          <a:p>
            <a:r>
              <a:rPr lang="en-US" sz="5400" dirty="0" smtClean="0"/>
              <a:t>Available Resources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082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Lines will be muted during presentation</a:t>
            </a:r>
          </a:p>
          <a:p>
            <a:endParaRPr lang="en-US" sz="1200" dirty="0" smtClean="0"/>
          </a:p>
          <a:p>
            <a:r>
              <a:rPr lang="en-US" sz="3600" dirty="0" smtClean="0"/>
              <a:t>Q&amp;A will be conducted at end of presentation</a:t>
            </a:r>
          </a:p>
          <a:p>
            <a:endParaRPr lang="en-US" sz="1200" dirty="0" smtClean="0"/>
          </a:p>
          <a:p>
            <a:r>
              <a:rPr lang="en-US" sz="3600" dirty="0"/>
              <a:t>Presentation </a:t>
            </a:r>
            <a:r>
              <a:rPr lang="en-US" sz="3600" dirty="0" smtClean="0"/>
              <a:t>will be made available after this Webinar for you to reference in the future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62400" y="1344573"/>
            <a:ext cx="6374870" cy="587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46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1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920" dirty="0">
                <a:solidFill>
                  <a:schemeClr val="bg1">
                    <a:lumMod val="65000"/>
                  </a:schemeClr>
                </a:solidFill>
              </a:rPr>
              <a:t>Location: </a:t>
            </a:r>
            <a:r>
              <a:rPr lang="en-US" sz="1920" b="0" dirty="0">
                <a:solidFill>
                  <a:schemeClr val="bg1">
                    <a:lumMod val="65000"/>
                  </a:schemeClr>
                </a:solidFill>
              </a:rPr>
              <a:t>Global Connect </a:t>
            </a:r>
            <a:r>
              <a:rPr lang="en-US" sz="1920" b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GM Program Info  CC&amp;A  Certified Service  Customer Retention</a:t>
            </a:r>
            <a:endParaRPr lang="en-US" sz="1920" b="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92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Lead Resources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089" y="2286000"/>
            <a:ext cx="6370181" cy="3912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7694" y="4680700"/>
            <a:ext cx="1833810" cy="961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0" dirty="0"/>
          </a:p>
        </p:txBody>
      </p:sp>
      <p:sp>
        <p:nvSpPr>
          <p:cNvPr id="7" name="TextBox 6"/>
          <p:cNvSpPr txBox="1"/>
          <p:nvPr/>
        </p:nvSpPr>
        <p:spPr>
          <a:xfrm>
            <a:off x="8370920" y="1344573"/>
            <a:ext cx="64880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20"/>
              </a:spcBef>
              <a:spcAft>
                <a:spcPts val="720"/>
              </a:spcAft>
            </a:pPr>
            <a:r>
              <a:rPr lang="en-US" sz="2000" b="1" u="sng" dirty="0" smtClean="0"/>
              <a:t>Service Lead Training (Center-of-Learning)</a:t>
            </a:r>
            <a:endParaRPr lang="en-US" sz="2000" b="1" u="sng" dirty="0"/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1</a:t>
            </a:r>
            <a:r>
              <a:rPr lang="en-US" sz="2000" dirty="0"/>
              <a:t> </a:t>
            </a:r>
            <a:r>
              <a:rPr lang="en-US" sz="2000" b="1" dirty="0"/>
              <a:t>- </a:t>
            </a:r>
            <a:r>
              <a:rPr lang="en-US" sz="1800" dirty="0"/>
              <a:t>Growing Your eGame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2 - </a:t>
            </a:r>
            <a:r>
              <a:rPr lang="en-US" sz="1800" dirty="0"/>
              <a:t>Lead Handling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3 - </a:t>
            </a:r>
            <a:r>
              <a:rPr lang="en-US" sz="1800" dirty="0"/>
              <a:t>Basics of Service Lead Management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4 - </a:t>
            </a:r>
            <a:r>
              <a:rPr lang="en-US" sz="1800" dirty="0"/>
              <a:t>Attracting and Retaining Internet Customer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5 - </a:t>
            </a:r>
            <a:r>
              <a:rPr lang="en-US" sz="1800" dirty="0"/>
              <a:t>Advanced Tools to Build Relationships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6 – </a:t>
            </a:r>
            <a:r>
              <a:rPr lang="en-US" sz="1800" dirty="0"/>
              <a:t>Increasing Customer Retention with Advanced                                               </a:t>
            </a:r>
            <a:r>
              <a:rPr lang="en-US" sz="1800" dirty="0">
                <a:solidFill>
                  <a:schemeClr val="bg1"/>
                </a:solidFill>
              </a:rPr>
              <a:t>.     </a:t>
            </a:r>
            <a:r>
              <a:rPr lang="en-US" sz="1800" dirty="0"/>
              <a:t>                 Diagnostics – Dealer Maintenance Notifications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0920" y="5548613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20"/>
              </a:spcBef>
              <a:spcAft>
                <a:spcPts val="720"/>
              </a:spcAft>
            </a:pPr>
            <a:r>
              <a:rPr lang="en-US" sz="2000" b="1" u="sng" dirty="0"/>
              <a:t>Phone Skills Training </a:t>
            </a:r>
            <a:r>
              <a:rPr lang="en-US" sz="2000" b="1" u="sng" dirty="0" smtClean="0"/>
              <a:t>(Center-of-Learning)</a:t>
            </a:r>
            <a:endParaRPr lang="en-US" sz="2000" b="1" u="sng" dirty="0"/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1</a:t>
            </a:r>
            <a:r>
              <a:rPr lang="en-US" sz="2000" dirty="0"/>
              <a:t> </a:t>
            </a:r>
            <a:r>
              <a:rPr lang="en-US" sz="2000" b="1" dirty="0"/>
              <a:t>– </a:t>
            </a:r>
            <a:r>
              <a:rPr lang="en-US" sz="2000" dirty="0"/>
              <a:t>Phone Etiquette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2 – </a:t>
            </a:r>
            <a:r>
              <a:rPr lang="en-US" sz="2000" dirty="0"/>
              <a:t>Converting Service Calls Into Appts.</a:t>
            </a:r>
          </a:p>
          <a:p>
            <a:pPr marL="342900" indent="-342900">
              <a:spcBef>
                <a:spcPts val="720"/>
              </a:spcBef>
              <a:spcAft>
                <a:spcPts val="72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b="1" dirty="0"/>
              <a:t>Course 3 – </a:t>
            </a:r>
            <a:r>
              <a:rPr lang="en-US" sz="2000" dirty="0"/>
              <a:t>Optimizing Service Calls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725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67482"/>
            <a:ext cx="5440268" cy="5565306"/>
          </a:xfrm>
          <a:ln w="38100" cap="rnd">
            <a:solidFill>
              <a:schemeClr val="bg1">
                <a:lumMod val="50000"/>
                <a:alpha val="51000"/>
              </a:schemeClr>
            </a:solidFill>
          </a:ln>
        </p:spPr>
        <p:txBody>
          <a:bodyPr/>
          <a:lstStyle/>
          <a:p>
            <a:endParaRPr lang="en-US" sz="480" dirty="0"/>
          </a:p>
          <a:p>
            <a:pPr marL="0" indent="0">
              <a:buNone/>
            </a:pPr>
            <a:endParaRPr lang="en-US" sz="2880" dirty="0"/>
          </a:p>
          <a:p>
            <a:pPr lvl="1"/>
            <a:endParaRPr lang="en-US" sz="2400" dirty="0" smtClean="0"/>
          </a:p>
          <a:p>
            <a:pPr lvl="1"/>
            <a:r>
              <a:rPr lang="en-US" sz="1800" dirty="0" smtClean="0"/>
              <a:t>877.852.2753</a:t>
            </a:r>
            <a:endParaRPr lang="en-US" sz="1800" dirty="0"/>
          </a:p>
          <a:p>
            <a:pPr lvl="1"/>
            <a:r>
              <a:rPr lang="en-US" sz="1800" dirty="0" smtClean="0">
                <a:hlinkClick r:id="rId2"/>
              </a:rPr>
              <a:t>www.bdcexperts.com</a:t>
            </a:r>
            <a:endParaRPr lang="en-US" sz="1800" dirty="0" smtClean="0"/>
          </a:p>
          <a:p>
            <a:pPr lvl="1"/>
            <a:endParaRPr lang="en-US" sz="1000" dirty="0"/>
          </a:p>
          <a:p>
            <a:pPr marL="0" indent="0">
              <a:buNone/>
            </a:pPr>
            <a:endParaRPr lang="en-US" sz="288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800.929.8478</a:t>
            </a:r>
          </a:p>
          <a:p>
            <a:pPr lvl="1"/>
            <a:r>
              <a:rPr lang="en-US" sz="1800" dirty="0" smtClean="0">
                <a:hlinkClick r:id="rId3"/>
              </a:rPr>
              <a:t>www.travertech.com/GMBDC</a:t>
            </a:r>
            <a:endParaRPr lang="en-US" sz="18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600" dirty="0" smtClean="0"/>
          </a:p>
          <a:p>
            <a:pPr lvl="1"/>
            <a:r>
              <a:rPr lang="en-US" sz="1800" dirty="0" smtClean="0"/>
              <a:t>888.304.4545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www.ownerconnect-llc.xom</a:t>
            </a:r>
            <a:endParaRPr lang="en-US" sz="1800" dirty="0"/>
          </a:p>
          <a:p>
            <a:pPr marL="548640" lvl="1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09573" y="1524000"/>
            <a:ext cx="4126322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36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Certified BDC Vendors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4730" y="1558084"/>
            <a:ext cx="3348032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36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Lead Mgt.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472" y="4382015"/>
            <a:ext cx="3302328" cy="293318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506502" y="2167482"/>
            <a:ext cx="5440268" cy="5565306"/>
          </a:xfrm>
          <a:prstGeom prst="rect">
            <a:avLst/>
          </a:prstGeom>
          <a:ln w="38100" cap="rnd">
            <a:solidFill>
              <a:schemeClr val="bg1">
                <a:lumMod val="50000"/>
                <a:alpha val="51000"/>
              </a:schemeClr>
            </a:solidFill>
          </a:ln>
        </p:spPr>
        <p:txBody>
          <a:bodyPr lIns="130622" tIns="65311" rIns="130622" bIns="65311"/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" dirty="0" smtClean="0"/>
          </a:p>
          <a:p>
            <a:pPr lvl="1"/>
            <a:endParaRPr lang="en-US" sz="2400" kern="0" dirty="0" smtClean="0"/>
          </a:p>
          <a:p>
            <a:pPr lvl="1"/>
            <a:endParaRPr lang="en-US" sz="1100" kern="0" dirty="0" smtClean="0"/>
          </a:p>
          <a:p>
            <a:pPr lvl="1"/>
            <a:r>
              <a:rPr lang="en-US" sz="2400" kern="0" dirty="0" smtClean="0"/>
              <a:t>855.448.429</a:t>
            </a:r>
            <a:endParaRPr lang="en-US" sz="2400" kern="0" dirty="0"/>
          </a:p>
          <a:p>
            <a:pPr lvl="1"/>
            <a:r>
              <a:rPr lang="en-US" sz="2400" kern="0" dirty="0">
                <a:hlinkClick r:id="rId6"/>
              </a:rPr>
              <a:t>www.bettercarpeople.com</a:t>
            </a:r>
            <a:endParaRPr lang="en-US" sz="2400" kern="0" dirty="0"/>
          </a:p>
          <a:p>
            <a:pPr marL="653110" lvl="1" indent="0">
              <a:buNone/>
            </a:pPr>
            <a:endParaRPr lang="en-US" sz="1000" dirty="0" smtClean="0"/>
          </a:p>
          <a:p>
            <a:pPr marL="548640" lvl="1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8" name="Picture 7" descr="Proactive_Dealer_Solutions_vector logo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25371"/>
            <a:ext cx="3513094" cy="1124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03" y="5854758"/>
            <a:ext cx="1258277" cy="966357"/>
          </a:xfrm>
          <a:prstGeom prst="rect">
            <a:avLst/>
          </a:prstGeom>
        </p:spPr>
      </p:pic>
      <p:pic>
        <p:nvPicPr>
          <p:cNvPr id="10" name="Picture 9" descr="D:\Dropbox (Mediascape)\_Work\BI\images\tra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75844"/>
            <a:ext cx="2685682" cy="8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650" y="2288911"/>
            <a:ext cx="31051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03519"/>
            <a:ext cx="8229600" cy="1021081"/>
          </a:xfrm>
        </p:spPr>
        <p:txBody>
          <a:bodyPr/>
          <a:lstStyle/>
          <a:p>
            <a:r>
              <a:rPr lang="en-US" sz="5400" dirty="0" smtClean="0"/>
              <a:t>For Your Information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5354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Lead Volume Projections – Next 5 Years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87" y="1589338"/>
            <a:ext cx="10221340" cy="625926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63000" y="3334230"/>
            <a:ext cx="0" cy="4002624"/>
          </a:xfrm>
          <a:prstGeom prst="line">
            <a:avLst/>
          </a:prstGeom>
          <a:ln w="28575">
            <a:solidFill>
              <a:srgbClr val="0070C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8646323" y="2975779"/>
            <a:ext cx="1149108" cy="482380"/>
          </a:xfrm>
          <a:prstGeom prst="right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dirty="0"/>
              <a:t>Forecast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9730" y="1830850"/>
            <a:ext cx="4313514" cy="1126462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80" b="1" dirty="0"/>
              <a:t>2020 Highlights:</a:t>
            </a:r>
          </a:p>
          <a:p>
            <a:pPr marL="342900" indent="-342900">
              <a:buFontTx/>
              <a:buChar char="-"/>
            </a:pPr>
            <a:r>
              <a:rPr lang="en-US" sz="1680" dirty="0"/>
              <a:t>Volumes </a:t>
            </a:r>
            <a:r>
              <a:rPr lang="en-US" sz="1680" dirty="0" smtClean="0"/>
              <a:t>more than double </a:t>
            </a:r>
            <a:r>
              <a:rPr lang="en-US" sz="1680" dirty="0"/>
              <a:t>vs. 2015</a:t>
            </a:r>
          </a:p>
          <a:p>
            <a:pPr marL="342900" indent="-342900">
              <a:buFontTx/>
              <a:buChar char="-"/>
            </a:pPr>
            <a:r>
              <a:rPr lang="en-US" sz="1680" dirty="0"/>
              <a:t>Service Leads worth ~$2.4B+ in annual revenue</a:t>
            </a:r>
          </a:p>
        </p:txBody>
      </p:sp>
    </p:spTree>
    <p:extLst>
      <p:ext uri="{BB962C8B-B14F-4D97-AF65-F5344CB8AC3E}">
        <p14:creationId xmlns:p14="http://schemas.microsoft.com/office/powerpoint/2010/main" val="152530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329566"/>
            <a:ext cx="13683432" cy="950594"/>
          </a:xfrm>
        </p:spPr>
        <p:txBody>
          <a:bodyPr/>
          <a:lstStyle/>
          <a:p>
            <a:pPr algn="ctr"/>
            <a:r>
              <a:rPr lang="en-US" sz="3840" dirty="0"/>
              <a:t>The DMN RO Data Service Now Fully Implemented!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62135"/>
            <a:ext cx="12420600" cy="6715065"/>
          </a:xfrm>
        </p:spPr>
        <p:txBody>
          <a:bodyPr/>
          <a:lstStyle/>
          <a:p>
            <a:pPr marL="0" indent="0">
              <a:spcBef>
                <a:spcPts val="540"/>
              </a:spcBef>
              <a:spcAft>
                <a:spcPts val="540"/>
              </a:spcAft>
              <a:buNone/>
            </a:pPr>
            <a:r>
              <a:rPr lang="en-US" sz="2000" dirty="0"/>
              <a:t>Leveraging all RO data from dealers allowing for suppression of leads for a service a customer already completed </a:t>
            </a:r>
          </a:p>
          <a:p>
            <a:pPr lvl="1">
              <a:spcBef>
                <a:spcPts val="540"/>
              </a:spcBef>
              <a:spcAft>
                <a:spcPts val="540"/>
              </a:spcAft>
            </a:pPr>
            <a:r>
              <a:rPr lang="en-US" sz="1800" dirty="0"/>
              <a:t>Monthly Diagnostic Reports E-Mailed To Customers (OVD Reports)</a:t>
            </a:r>
          </a:p>
          <a:p>
            <a:pPr lvl="1">
              <a:spcBef>
                <a:spcPts val="540"/>
              </a:spcBef>
              <a:spcAft>
                <a:spcPts val="540"/>
              </a:spcAft>
            </a:pPr>
            <a:r>
              <a:rPr lang="en-US" sz="1800" dirty="0"/>
              <a:t>DMN Leads Sent To Dealers</a:t>
            </a:r>
          </a:p>
          <a:p>
            <a:pPr lvl="1">
              <a:spcBef>
                <a:spcPts val="540"/>
              </a:spcBef>
              <a:spcAft>
                <a:spcPts val="540"/>
              </a:spcAft>
            </a:pPr>
            <a:endParaRPr lang="en-US" sz="480" dirty="0"/>
          </a:p>
          <a:p>
            <a:pPr lvl="1">
              <a:spcBef>
                <a:spcPts val="540"/>
              </a:spcBef>
              <a:spcAft>
                <a:spcPts val="540"/>
              </a:spcAft>
            </a:pPr>
            <a:endParaRPr lang="en-US" sz="1920" dirty="0"/>
          </a:p>
          <a:p>
            <a:pPr lvl="1">
              <a:spcBef>
                <a:spcPts val="540"/>
              </a:spcBef>
              <a:spcAft>
                <a:spcPts val="540"/>
              </a:spcAft>
            </a:pPr>
            <a:endParaRPr lang="en-US" sz="1920" dirty="0"/>
          </a:p>
          <a:p>
            <a:pPr lvl="1">
              <a:spcBef>
                <a:spcPts val="540"/>
              </a:spcBef>
              <a:spcAft>
                <a:spcPts val="540"/>
              </a:spcAft>
            </a:pPr>
            <a:endParaRPr lang="en-US" sz="1920" dirty="0"/>
          </a:p>
          <a:p>
            <a:pPr lvl="1">
              <a:spcBef>
                <a:spcPts val="540"/>
              </a:spcBef>
              <a:spcAft>
                <a:spcPts val="540"/>
              </a:spcAft>
            </a:pPr>
            <a:endParaRPr lang="en-US" sz="1920" dirty="0"/>
          </a:p>
          <a:p>
            <a:pPr marL="548640" lvl="1" indent="0">
              <a:spcBef>
                <a:spcPts val="540"/>
              </a:spcBef>
              <a:spcAft>
                <a:spcPts val="540"/>
              </a:spcAft>
              <a:buNone/>
            </a:pPr>
            <a:endParaRPr lang="en-US" sz="1920" dirty="0"/>
          </a:p>
          <a:p>
            <a:pPr marL="548640" lvl="1" indent="0">
              <a:spcBef>
                <a:spcPts val="540"/>
              </a:spcBef>
              <a:spcAft>
                <a:spcPts val="540"/>
              </a:spcAft>
              <a:buNone/>
            </a:pPr>
            <a:endParaRPr lang="en-US" sz="1920" dirty="0"/>
          </a:p>
          <a:p>
            <a:pPr marL="548640" lvl="1" indent="0">
              <a:spcBef>
                <a:spcPts val="540"/>
              </a:spcBef>
              <a:spcAft>
                <a:spcPts val="540"/>
              </a:spcAft>
              <a:buNone/>
            </a:pPr>
            <a:endParaRPr lang="en-US" sz="1920" dirty="0"/>
          </a:p>
          <a:p>
            <a:pPr marL="548640" lvl="1" indent="0">
              <a:spcBef>
                <a:spcPts val="540"/>
              </a:spcBef>
              <a:spcAft>
                <a:spcPts val="540"/>
              </a:spcAft>
              <a:buNone/>
            </a:pPr>
            <a:endParaRPr lang="en-US" sz="3360" dirty="0" smtClean="0"/>
          </a:p>
          <a:p>
            <a:pPr marL="548640" lvl="1" indent="0">
              <a:spcBef>
                <a:spcPts val="540"/>
              </a:spcBef>
              <a:spcAft>
                <a:spcPts val="540"/>
              </a:spcAft>
              <a:buNone/>
            </a:pPr>
            <a:endParaRPr lang="en-US" sz="3360" dirty="0" smtClean="0"/>
          </a:p>
          <a:p>
            <a:pPr marL="548640" lvl="1" indent="0">
              <a:spcBef>
                <a:spcPts val="540"/>
              </a:spcBef>
              <a:spcAft>
                <a:spcPts val="540"/>
              </a:spcAft>
              <a:buNone/>
            </a:pPr>
            <a:endParaRPr lang="en-US" sz="3360" dirty="0" smtClean="0"/>
          </a:p>
          <a:p>
            <a:pPr marL="0" indent="0" algn="ctr">
              <a:spcBef>
                <a:spcPts val="540"/>
              </a:spcBef>
              <a:spcAft>
                <a:spcPts val="540"/>
              </a:spcAft>
              <a:buNone/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Note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: Dealers need to be mapped to the appropriate GM Labor Op Codes</a:t>
            </a:r>
          </a:p>
          <a:p>
            <a:endParaRPr lang="en-US" sz="2160" dirty="0"/>
          </a:p>
          <a:p>
            <a:endParaRPr lang="en-US" sz="216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017607" y="2819400"/>
            <a:ext cx="6806458" cy="4345588"/>
            <a:chOff x="3459251" y="2506043"/>
            <a:chExt cx="5273497" cy="33003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251" y="2506043"/>
              <a:ext cx="5273497" cy="31640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11168" y="5595920"/>
              <a:ext cx="64414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April - 2014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4978" y="5595920"/>
              <a:ext cx="6281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May - 2015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6424" y="5599616"/>
              <a:ext cx="63478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June - 2015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23395" y="5600501"/>
              <a:ext cx="60139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July - 2015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87122" y="5606330"/>
              <a:ext cx="73764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August - 2015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8472" y="2365053"/>
            <a:ext cx="2164080" cy="44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Diagnostic Alerts – Launched April 18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lvl="1"/>
            <a:r>
              <a:rPr lang="en-US" sz="2400" dirty="0"/>
              <a:t>Real-time alerts for items like oil life, flat tire, odometer-base maintenance, DTC, and critically low battery</a:t>
            </a:r>
          </a:p>
          <a:p>
            <a:pPr lvl="1"/>
            <a:r>
              <a:rPr lang="en-US" sz="2400" dirty="0"/>
              <a:t>New Dealer Alerts will include:</a:t>
            </a:r>
          </a:p>
          <a:p>
            <a:pPr lvl="2"/>
            <a:r>
              <a:rPr lang="en-US" sz="2000" dirty="0"/>
              <a:t>Oil Life (5% or less)</a:t>
            </a:r>
          </a:p>
          <a:p>
            <a:pPr lvl="2"/>
            <a:r>
              <a:rPr lang="en-US" sz="2000" dirty="0"/>
              <a:t>Diesel Emission Fluid (75 miles until DEF is empty)</a:t>
            </a:r>
          </a:p>
          <a:p>
            <a:pPr lvl="2"/>
            <a:r>
              <a:rPr lang="en-US" sz="2000" dirty="0"/>
              <a:t>Bulb </a:t>
            </a:r>
            <a:r>
              <a:rPr lang="en-US" sz="2000" dirty="0" smtClean="0"/>
              <a:t>Outages</a:t>
            </a:r>
          </a:p>
          <a:p>
            <a:pPr marL="1306221" lvl="2" indent="0">
              <a:buNone/>
            </a:pPr>
            <a:endParaRPr lang="en-US" sz="1200" dirty="0"/>
          </a:p>
          <a:p>
            <a:r>
              <a:rPr lang="en-US" sz="3200" dirty="0"/>
              <a:t>DMN Leads Integration Into SSO </a:t>
            </a:r>
            <a:r>
              <a:rPr lang="en-US" sz="3200" dirty="0" smtClean="0"/>
              <a:t>(Implemented Yesterday)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In/Out AGSSA Data (i.e. Close 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List Pulls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3200" dirty="0" smtClean="0"/>
              <a:t>Service Digital Performance Report (Q3 Launch)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6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14400"/>
            <a:ext cx="6345325" cy="63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9600" dirty="0" smtClean="0"/>
              <a:t>BACKUP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385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Service Leads 101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Keys To Success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Performance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FYI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8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03519"/>
            <a:ext cx="6629400" cy="1021081"/>
          </a:xfrm>
        </p:spPr>
        <p:txBody>
          <a:bodyPr/>
          <a:lstStyle/>
          <a:p>
            <a:r>
              <a:rPr lang="en-US" sz="5400" dirty="0" smtClean="0"/>
              <a:t>Service Leads 101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9391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517069" y="1304629"/>
            <a:ext cx="2638986" cy="6162971"/>
            <a:chOff x="8361218" y="776621"/>
            <a:chExt cx="2199154" cy="5135809"/>
          </a:xfrm>
        </p:grpSpPr>
        <p:sp>
          <p:nvSpPr>
            <p:cNvPr id="8" name="Rectangle 7"/>
            <p:cNvSpPr/>
            <p:nvPr/>
          </p:nvSpPr>
          <p:spPr>
            <a:xfrm>
              <a:off x="8361218" y="776621"/>
              <a:ext cx="2199154" cy="513580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2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479160" y="776621"/>
              <a:ext cx="2030256" cy="292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Certified Internet Dealers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12528">
            <a:off x="5586941" y="2674960"/>
            <a:ext cx="4572571" cy="2765035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177627" y="301043"/>
            <a:ext cx="10607561" cy="69075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Service Lead Types &amp; Delivery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334" y="1865627"/>
            <a:ext cx="2286000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8158" y="3649467"/>
            <a:ext cx="2286000" cy="147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334" y="5706103"/>
            <a:ext cx="2286000" cy="140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Straight Arrow Connector 24"/>
          <p:cNvCxnSpPr>
            <a:endCxn id="11" idx="1"/>
          </p:cNvCxnSpPr>
          <p:nvPr/>
        </p:nvCxnSpPr>
        <p:spPr>
          <a:xfrm flipV="1">
            <a:off x="10159512" y="2508565"/>
            <a:ext cx="1544822" cy="2015341"/>
          </a:xfrm>
          <a:prstGeom prst="straightConnector1">
            <a:avLst/>
          </a:prstGeom>
          <a:ln w="22225">
            <a:solidFill>
              <a:schemeClr val="accent5">
                <a:lumMod val="75000"/>
                <a:alpha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159512" y="4523906"/>
            <a:ext cx="1433831" cy="1"/>
          </a:xfrm>
          <a:prstGeom prst="straightConnector1">
            <a:avLst/>
          </a:prstGeom>
          <a:ln w="22225">
            <a:solidFill>
              <a:schemeClr val="accent5">
                <a:lumMod val="75000"/>
                <a:alpha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10159512" y="4523906"/>
            <a:ext cx="1544822" cy="1885778"/>
          </a:xfrm>
          <a:prstGeom prst="straightConnector1">
            <a:avLst/>
          </a:prstGeom>
          <a:ln w="22225">
            <a:solidFill>
              <a:schemeClr val="accent5">
                <a:lumMod val="75000"/>
                <a:alpha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Notched Right Arrow 41"/>
          <p:cNvSpPr/>
          <p:nvPr/>
        </p:nvSpPr>
        <p:spPr>
          <a:xfrm rot="956642">
            <a:off x="5080044" y="3152811"/>
            <a:ext cx="3017520" cy="1125185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“One Source” Lead Pipe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1394" y="1318767"/>
            <a:ext cx="3638553" cy="6463069"/>
            <a:chOff x="-353839" y="964516"/>
            <a:chExt cx="3032128" cy="5385891"/>
          </a:xfrm>
        </p:grpSpPr>
        <p:sp>
          <p:nvSpPr>
            <p:cNvPr id="28" name="TextBox 27"/>
            <p:cNvSpPr txBox="1"/>
            <p:nvPr/>
          </p:nvSpPr>
          <p:spPr>
            <a:xfrm>
              <a:off x="-353839" y="964516"/>
              <a:ext cx="2292188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/>
                <a:t>OnStar Leads</a:t>
              </a:r>
            </a:p>
            <a:p>
              <a:pPr algn="ctr"/>
              <a:endParaRPr lang="en-US" sz="1000" b="1" u="sng" dirty="0"/>
            </a:p>
            <a:p>
              <a:r>
                <a:rPr lang="en-US" sz="1000" dirty="0"/>
                <a:t>  </a:t>
              </a:r>
              <a:r>
                <a:rPr lang="en-US" sz="1600" dirty="0"/>
                <a:t>- Oil Life Monitoring (OLM)</a:t>
              </a:r>
            </a:p>
            <a:p>
              <a:r>
                <a:rPr lang="en-US" sz="1600" dirty="0"/>
                <a:t> - Recalls</a:t>
              </a:r>
            </a:p>
            <a:p>
              <a:r>
                <a:rPr lang="en-US" sz="1600" dirty="0"/>
                <a:t> - Mileage Based Maintenance</a:t>
              </a:r>
            </a:p>
            <a:p>
              <a:r>
                <a:rPr lang="en-US" sz="1600" dirty="0"/>
                <a:t> - Diagnostic Alerts </a:t>
              </a:r>
              <a:r>
                <a:rPr lang="en-US" sz="1400" i="1" dirty="0">
                  <a:solidFill>
                    <a:srgbClr val="FF0000"/>
                  </a:solidFill>
                </a:rPr>
                <a:t>*</a:t>
              </a:r>
              <a:r>
                <a:rPr lang="en-US" sz="1400" i="1" dirty="0" smtClean="0">
                  <a:solidFill>
                    <a:srgbClr val="FF0000"/>
                  </a:solidFill>
                </a:rPr>
                <a:t>New – Apr.*</a:t>
              </a:r>
              <a:endParaRPr lang="en-US" sz="1400" i="1" dirty="0">
                <a:solidFill>
                  <a:srgbClr val="FF0000"/>
                </a:solidFill>
              </a:endParaRPr>
            </a:p>
            <a:p>
              <a:endParaRPr lang="en-US" sz="1000" dirty="0"/>
            </a:p>
            <a:p>
              <a:pPr algn="ctr"/>
              <a:r>
                <a:rPr lang="en-US" sz="1600" b="1" i="1" dirty="0">
                  <a:solidFill>
                    <a:srgbClr val="0033CC"/>
                  </a:solidFill>
                </a:rPr>
                <a:t>*** System Generated ***</a:t>
              </a:r>
            </a:p>
            <a:p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239964" y="4490924"/>
              <a:ext cx="2222415" cy="185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/>
                <a:t>Dealer Web Phone</a:t>
              </a:r>
            </a:p>
            <a:p>
              <a:pPr algn="ctr"/>
              <a:endParaRPr lang="en-US" sz="700" b="1" u="sng" dirty="0"/>
            </a:p>
            <a:p>
              <a:r>
                <a:rPr lang="en-US" sz="1600" dirty="0"/>
                <a:t> - Service Appointments</a:t>
              </a:r>
            </a:p>
            <a:p>
              <a:r>
                <a:rPr lang="en-US" sz="1600" dirty="0"/>
                <a:t> - Parts Requests</a:t>
              </a:r>
            </a:p>
            <a:p>
              <a:r>
                <a:rPr lang="en-US" sz="1600" dirty="0"/>
                <a:t> - Tire RAQ</a:t>
              </a:r>
            </a:p>
            <a:p>
              <a:r>
                <a:rPr lang="en-US" sz="1600" dirty="0"/>
                <a:t> - Etc.</a:t>
              </a:r>
            </a:p>
            <a:p>
              <a:endParaRPr lang="en-US" sz="1600" dirty="0"/>
            </a:p>
            <a:p>
              <a:pPr algn="ctr"/>
              <a:r>
                <a:rPr lang="en-US" sz="1600" b="1" i="1" dirty="0">
                  <a:solidFill>
                    <a:srgbClr val="0033CC"/>
                  </a:solidFill>
                </a:rPr>
                <a:t>*** Customer Generated ***</a:t>
              </a:r>
            </a:p>
            <a:p>
              <a:pPr algn="ctr"/>
              <a:endParaRPr lang="en-US" sz="1200" dirty="0"/>
            </a:p>
          </p:txBody>
        </p:sp>
        <p:grpSp>
          <p:nvGrpSpPr>
            <p:cNvPr id="32" name="Group 86"/>
            <p:cNvGrpSpPr/>
            <p:nvPr/>
          </p:nvGrpSpPr>
          <p:grpSpPr>
            <a:xfrm>
              <a:off x="2016209" y="4697231"/>
              <a:ext cx="543774" cy="1003308"/>
              <a:chOff x="-25423320" y="4729148"/>
              <a:chExt cx="1821222" cy="3391240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25423320" y="4729148"/>
                <a:ext cx="1821222" cy="3391240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12731" y="5324769"/>
                <a:ext cx="1389791" cy="2078429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t="8826" b="13396"/>
            <a:stretch/>
          </p:blipFill>
          <p:spPr bwMode="auto">
            <a:xfrm>
              <a:off x="1932411" y="1002659"/>
              <a:ext cx="734589" cy="128933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-312419" y="2811263"/>
              <a:ext cx="2219090" cy="1500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/>
                <a:t>Web Leads</a:t>
              </a:r>
            </a:p>
            <a:p>
              <a:pPr algn="ctr"/>
              <a:endParaRPr lang="en-US" sz="700" dirty="0"/>
            </a:p>
            <a:p>
              <a:r>
                <a:rPr lang="en-US" sz="1600" dirty="0"/>
                <a:t> - Service Appointments</a:t>
              </a:r>
            </a:p>
            <a:p>
              <a:r>
                <a:rPr lang="en-US" sz="1600" dirty="0"/>
                <a:t> - Parts Requests</a:t>
              </a:r>
            </a:p>
            <a:p>
              <a:r>
                <a:rPr lang="en-US" sz="1600" dirty="0"/>
                <a:t> - Tire RAQ</a:t>
              </a:r>
            </a:p>
            <a:p>
              <a:endParaRPr lang="en-US" sz="1600" dirty="0"/>
            </a:p>
            <a:p>
              <a:pPr algn="ctr"/>
              <a:r>
                <a:rPr lang="en-US" sz="1600" b="1" i="1" dirty="0">
                  <a:solidFill>
                    <a:srgbClr val="0033CC"/>
                  </a:solidFill>
                </a:rPr>
                <a:t>*** Customer Generated ***</a:t>
              </a: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9718" t="1" r="8163" b="42469"/>
            <a:stretch/>
          </p:blipFill>
          <p:spPr bwMode="auto">
            <a:xfrm>
              <a:off x="1952203" y="2896404"/>
              <a:ext cx="726086" cy="109750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Right Brace 2"/>
          <p:cNvSpPr/>
          <p:nvPr/>
        </p:nvSpPr>
        <p:spPr>
          <a:xfrm>
            <a:off x="4773669" y="1413011"/>
            <a:ext cx="281248" cy="3630143"/>
          </a:xfrm>
          <a:prstGeom prst="righ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9530" y="6811355"/>
            <a:ext cx="6929070" cy="133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56663" y="2146607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DMN</a:t>
            </a:r>
            <a:endParaRPr lang="en-US" sz="1050" dirty="0"/>
          </a:p>
        </p:txBody>
      </p:sp>
      <p:sp>
        <p:nvSpPr>
          <p:cNvPr id="10" name="Left Brace 9"/>
          <p:cNvSpPr/>
          <p:nvPr/>
        </p:nvSpPr>
        <p:spPr>
          <a:xfrm>
            <a:off x="1065169" y="2014330"/>
            <a:ext cx="45719" cy="4942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22" y="1752600"/>
            <a:ext cx="10005770" cy="4755888"/>
          </a:xfrm>
          <a:prstGeom prst="rect">
            <a:avLst/>
          </a:prstGeom>
        </p:spPr>
      </p:pic>
      <p:sp>
        <p:nvSpPr>
          <p:cNvPr id="18" name="Title 21"/>
          <p:cNvSpPr txBox="1">
            <a:spLocks/>
          </p:cNvSpPr>
          <p:nvPr/>
        </p:nvSpPr>
        <p:spPr>
          <a:xfrm>
            <a:off x="2177627" y="340828"/>
            <a:ext cx="10607561" cy="9053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06220"/>
            <a:r>
              <a:rPr lang="en-US" sz="4800" dirty="0"/>
              <a:t>Service Lead Allocation - 2015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05137" y="1219200"/>
            <a:ext cx="10248862" cy="6826869"/>
            <a:chOff x="1009648" y="619832"/>
            <a:chExt cx="8626210" cy="5734293"/>
          </a:xfrm>
        </p:grpSpPr>
        <p:grpSp>
          <p:nvGrpSpPr>
            <p:cNvPr id="4" name="Group 3"/>
            <p:cNvGrpSpPr/>
            <p:nvPr/>
          </p:nvGrpSpPr>
          <p:grpSpPr>
            <a:xfrm>
              <a:off x="6024268" y="4460127"/>
              <a:ext cx="1600200" cy="1893998"/>
              <a:chOff x="373354" y="4832854"/>
              <a:chExt cx="3283577" cy="358788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54" y="4832854"/>
                <a:ext cx="2321785" cy="276104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4" descr="C:\Users\gzb7q2\AppData\Local\Temp\SNAGHTML2f966b69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178" y="5089530"/>
                <a:ext cx="2486932" cy="2761043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5046109"/>
                <a:ext cx="2056730" cy="277815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341" y="5621505"/>
                <a:ext cx="2034590" cy="2799231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737620" y="3061747"/>
              <a:ext cx="675698" cy="1278715"/>
              <a:chOff x="8301160" y="813681"/>
              <a:chExt cx="642636" cy="1155856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01160" y="813681"/>
                <a:ext cx="642636" cy="1155856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74" y="1008817"/>
                <a:ext cx="490403" cy="708403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39689" y="619832"/>
              <a:ext cx="2096169" cy="2674633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1009648" y="2346929"/>
              <a:ext cx="1763699" cy="618323"/>
              <a:chOff x="1009648" y="2346929"/>
              <a:chExt cx="1763699" cy="61832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9648" y="2346929"/>
                <a:ext cx="1753186" cy="618323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770615" y="2610249"/>
                <a:ext cx="1002731" cy="186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4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(555) 555-5555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70615" y="2776502"/>
                <a:ext cx="1002732" cy="186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4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(555) 555-5555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243781" y="1612071"/>
            <a:ext cx="240963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~18.2M Leads In 2015</a:t>
            </a:r>
          </a:p>
          <a:p>
            <a:r>
              <a:rPr lang="en-US" sz="192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~1.5M Leads Monthly</a:t>
            </a:r>
          </a:p>
          <a:p>
            <a:r>
              <a:rPr lang="en-US" sz="192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~50k Daily</a:t>
            </a:r>
          </a:p>
        </p:txBody>
      </p:sp>
    </p:spTree>
    <p:extLst>
      <p:ext uri="{BB962C8B-B14F-4D97-AF65-F5344CB8AC3E}">
        <p14:creationId xmlns:p14="http://schemas.microsoft.com/office/powerpoint/2010/main" val="2730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Service Lead Highlights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85312" y="2014976"/>
            <a:ext cx="6082288" cy="5757424"/>
            <a:chOff x="797412" y="1598992"/>
            <a:chExt cx="5486400" cy="4876584"/>
          </a:xfrm>
        </p:grpSpPr>
        <p:grpSp>
          <p:nvGrpSpPr>
            <p:cNvPr id="5" name="Group 4"/>
            <p:cNvGrpSpPr/>
            <p:nvPr/>
          </p:nvGrpSpPr>
          <p:grpSpPr>
            <a:xfrm>
              <a:off x="797412" y="1598992"/>
              <a:ext cx="5486400" cy="4876584"/>
              <a:chOff x="710752" y="1703873"/>
              <a:chExt cx="5486400" cy="487658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4037" y="1703873"/>
                <a:ext cx="4169292" cy="4239561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710752" y="2307470"/>
                <a:ext cx="5486400" cy="4272987"/>
                <a:chOff x="710752" y="2307470"/>
                <a:chExt cx="5486400" cy="4272987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10752" y="2307470"/>
                  <a:ext cx="5486400" cy="5213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18.2M Leads analyzed</a:t>
                  </a:r>
                </a:p>
                <a:p>
                  <a:pPr algn="ctr" eaLnBrk="0" hangingPunct="0"/>
                  <a:r>
                    <a:rPr lang="en-US" sz="1400" i="1" dirty="0">
                      <a:solidFill>
                        <a:prstClr val="black"/>
                      </a:solidFill>
                      <a:latin typeface="GM Sans Regular" charset="0"/>
                    </a:rPr>
                    <a:t>(DMN, Web &amp; Phone)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53962" y="3661167"/>
                  <a:ext cx="1599978" cy="5995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 b="1" dirty="0">
                      <a:latin typeface="GM Sans Regular" charset="0"/>
                    </a:rPr>
                    <a:t>26.2% </a:t>
                  </a:r>
                </a:p>
                <a:p>
                  <a:pPr algn="ctr" eaLnBrk="0" hangingPunct="0"/>
                  <a:r>
                    <a:rPr lang="en-US" sz="2000" b="1" dirty="0">
                      <a:latin typeface="GM Sans Regular" charset="0"/>
                    </a:rPr>
                    <a:t>Convert to RO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462921" y="5014865"/>
                  <a:ext cx="1982058" cy="5995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/>
                    <a:t> 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$247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Average RO Value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836396" y="6189423"/>
                  <a:ext cx="3316963" cy="3910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solidFill>
                        <a:prstClr val="black"/>
                      </a:solidFill>
                      <a:latin typeface="GM Sans Regular" charset="0"/>
                    </a:rPr>
                    <a:t>$1.2B 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Annual Dealer Revenue</a:t>
                  </a:r>
                </a:p>
              </p:txBody>
            </p:sp>
          </p:grpSp>
        </p:grpSp>
        <p:sp>
          <p:nvSpPr>
            <p:cNvPr id="6" name="Down Arrow 5"/>
            <p:cNvSpPr/>
            <p:nvPr/>
          </p:nvSpPr>
          <p:spPr bwMode="auto">
            <a:xfrm>
              <a:off x="3350111" y="2929382"/>
              <a:ext cx="381000" cy="3810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GM Sans Regular" charset="0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3350111" y="4343296"/>
              <a:ext cx="381000" cy="3810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GM Sans Regular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3350111" y="5727734"/>
              <a:ext cx="381000" cy="3810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GM Sans Regular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00513" y="2014976"/>
            <a:ext cx="6082287" cy="5757424"/>
            <a:chOff x="797412" y="1598992"/>
            <a:chExt cx="5486400" cy="4876584"/>
          </a:xfrm>
        </p:grpSpPr>
        <p:grpSp>
          <p:nvGrpSpPr>
            <p:cNvPr id="16" name="Group 15"/>
            <p:cNvGrpSpPr/>
            <p:nvPr/>
          </p:nvGrpSpPr>
          <p:grpSpPr>
            <a:xfrm>
              <a:off x="797412" y="1598992"/>
              <a:ext cx="5486400" cy="4876584"/>
              <a:chOff x="710752" y="1703873"/>
              <a:chExt cx="5486400" cy="487658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4037" y="1703873"/>
                <a:ext cx="4169292" cy="4239561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10752" y="2307470"/>
                <a:ext cx="5486400" cy="4272987"/>
                <a:chOff x="710752" y="2307470"/>
                <a:chExt cx="5486400" cy="4272987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10752" y="2307470"/>
                  <a:ext cx="5486400" cy="5213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18.2M Leads analyzed</a:t>
                  </a:r>
                </a:p>
                <a:p>
                  <a:pPr algn="ctr" eaLnBrk="0" hangingPunct="0"/>
                  <a:r>
                    <a:rPr lang="en-US" sz="1400" i="1" dirty="0">
                      <a:solidFill>
                        <a:prstClr val="black"/>
                      </a:solidFill>
                      <a:latin typeface="GM Sans Regular" charset="0"/>
                    </a:rPr>
                    <a:t>(DMN, Web &amp; Phone)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548150" y="3661167"/>
                  <a:ext cx="1811608" cy="5995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 b="1" dirty="0">
                      <a:latin typeface="GM Sans Regular" charset="0"/>
                    </a:rPr>
                    <a:t>73.8% </a:t>
                  </a:r>
                </a:p>
                <a:p>
                  <a:pPr algn="ctr" eaLnBrk="0" hangingPunct="0"/>
                  <a:r>
                    <a:rPr lang="en-US" sz="2000" b="1" dirty="0">
                      <a:latin typeface="GM Sans Regular" charset="0"/>
                    </a:rPr>
                    <a:t>LOST Customers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462923" y="5014865"/>
                  <a:ext cx="1982058" cy="5995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/>
                    <a:t> </a:t>
                  </a:r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$247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>
                      <a:solidFill>
                        <a:prstClr val="black"/>
                      </a:solidFill>
                      <a:latin typeface="GM Sans Regular" charset="0"/>
                    </a:rPr>
                    <a:t>Average RO Value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799157" y="6189423"/>
                  <a:ext cx="3391459" cy="3910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GM Sans Regular" charset="0"/>
                    </a:rPr>
                    <a:t>$3.3B Missed Opportunity</a:t>
                  </a:r>
                  <a:endParaRPr lang="en-US" sz="2000" b="1" dirty="0">
                    <a:solidFill>
                      <a:prstClr val="black"/>
                    </a:solidFill>
                    <a:latin typeface="GM Sans Regular" charset="0"/>
                  </a:endParaRPr>
                </a:p>
              </p:txBody>
            </p:sp>
          </p:grpSp>
        </p:grpSp>
        <p:sp>
          <p:nvSpPr>
            <p:cNvPr id="17" name="Down Arrow 16"/>
            <p:cNvSpPr/>
            <p:nvPr/>
          </p:nvSpPr>
          <p:spPr bwMode="auto">
            <a:xfrm>
              <a:off x="3350111" y="2929382"/>
              <a:ext cx="381000" cy="3810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GM Sans Regular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3350111" y="4343296"/>
              <a:ext cx="381000" cy="3810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GM Sans Regular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3350111" y="5727734"/>
              <a:ext cx="381000" cy="38100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FFC000"/>
              </a:extrusionClr>
            </a:sp3d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GM Sans Regular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95600" y="1447800"/>
            <a:ext cx="3129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Revenue Generated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39400" y="1451506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Opportunity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02911" y="4025202"/>
            <a:ext cx="13101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Conversion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DMN: 26%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Web: 73%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Phone: 23%</a:t>
            </a:r>
          </a:p>
        </p:txBody>
      </p:sp>
      <p:sp>
        <p:nvSpPr>
          <p:cNvPr id="29" name="Line Callout 2 28"/>
          <p:cNvSpPr/>
          <p:nvPr/>
        </p:nvSpPr>
        <p:spPr>
          <a:xfrm>
            <a:off x="6058663" y="6470814"/>
            <a:ext cx="1041448" cy="6315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455"/>
              <a:gd name="adj6" fmla="val -115557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200" b="1" dirty="0">
                <a:solidFill>
                  <a:prstClr val="black"/>
                </a:solidFill>
                <a:latin typeface="GM Sans Regular" charset="0"/>
              </a:rPr>
              <a:t>~ $300K Per Dealer</a:t>
            </a:r>
            <a:endParaRPr lang="en-US" sz="1050" b="1" dirty="0">
              <a:solidFill>
                <a:prstClr val="black"/>
              </a:solidFill>
              <a:latin typeface="GM Sans Regular" charset="0"/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13331491" y="6495665"/>
            <a:ext cx="1134777" cy="6698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4449"/>
              <a:gd name="adj6" fmla="val -77001"/>
            </a:avLst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1200" b="1" dirty="0">
                <a:solidFill>
                  <a:prstClr val="black"/>
                </a:solidFill>
                <a:latin typeface="GM Sans Regular" charset="0"/>
              </a:rPr>
              <a:t>~ $800K Per Dealer</a:t>
            </a:r>
            <a:endParaRPr lang="en-US" sz="1050" b="1" dirty="0">
              <a:solidFill>
                <a:prstClr val="black"/>
              </a:solidFill>
              <a:latin typeface="GM Sans Regular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601200" y="4035487"/>
            <a:ext cx="4213555" cy="121948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2" name="Right Arrow 31"/>
          <p:cNvSpPr/>
          <p:nvPr/>
        </p:nvSpPr>
        <p:spPr>
          <a:xfrm>
            <a:off x="6244099" y="4168288"/>
            <a:ext cx="3128501" cy="93711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Did Not Convert</a:t>
            </a:r>
          </a:p>
        </p:txBody>
      </p:sp>
    </p:spTree>
    <p:extLst>
      <p:ext uri="{BB962C8B-B14F-4D97-AF65-F5344CB8AC3E}">
        <p14:creationId xmlns:p14="http://schemas.microsoft.com/office/powerpoint/2010/main" val="299973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Service Lead 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752600"/>
            <a:ext cx="6019800" cy="4709160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7252" y="2026932"/>
            <a:ext cx="5711748" cy="393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46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1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en-US" sz="3200" kern="0" dirty="0"/>
              <a:t>National &amp; Regional Objectives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en-US" sz="1260" kern="0" dirty="0"/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en-US" sz="2880" b="0" kern="0" dirty="0"/>
              <a:t>DMN Lead Close Rate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2880" b="0" kern="0" dirty="0"/>
              <a:t>2.5pt Improvement Over 2015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en-US" sz="2400" b="0" kern="0" dirty="0"/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en-US" sz="2880" b="0" kern="0" dirty="0"/>
              <a:t>Web Lead Close Rate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2880" b="0" kern="0" dirty="0"/>
              <a:t>2pt Improvement Over 2015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en-US" sz="2400" kern="0" dirty="0"/>
          </a:p>
        </p:txBody>
      </p:sp>
      <p:sp>
        <p:nvSpPr>
          <p:cNvPr id="6" name="Rectangle 5"/>
          <p:cNvSpPr/>
          <p:nvPr/>
        </p:nvSpPr>
        <p:spPr>
          <a:xfrm>
            <a:off x="8001000" y="1752600"/>
            <a:ext cx="6019800" cy="4709160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156651" y="2026932"/>
            <a:ext cx="5675533" cy="393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46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1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en-US" sz="3200" kern="0" dirty="0"/>
              <a:t>Dealer Objectives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en-US" sz="1260" b="0" kern="0" dirty="0"/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en-US" sz="2880" b="0" kern="0" dirty="0"/>
              <a:t>DMN &amp; Web Lead Close Rate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2880" b="0" kern="0" dirty="0"/>
              <a:t>Top 3</a:t>
            </a:r>
            <a:r>
              <a:rPr lang="en-US" sz="2880" b="0" kern="0" baseline="30000" dirty="0"/>
              <a:t>rd</a:t>
            </a:r>
            <a:r>
              <a:rPr lang="en-US" sz="2880" b="0" kern="0" dirty="0"/>
              <a:t> In The Region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8152169" y="5726328"/>
            <a:ext cx="570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Note: Worth 30% - Service BDC Assessment</a:t>
            </a:r>
          </a:p>
        </p:txBody>
      </p:sp>
    </p:spTree>
    <p:extLst>
      <p:ext uri="{BB962C8B-B14F-4D97-AF65-F5344CB8AC3E}">
        <p14:creationId xmlns:p14="http://schemas.microsoft.com/office/powerpoint/2010/main" val="19769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303519"/>
            <a:ext cx="6629400" cy="1021081"/>
          </a:xfrm>
        </p:spPr>
        <p:txBody>
          <a:bodyPr/>
          <a:lstStyle/>
          <a:p>
            <a:r>
              <a:rPr lang="en-US" sz="5400" dirty="0" smtClean="0"/>
              <a:t>Keys To Success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6878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13022</TotalTime>
  <Words>1348</Words>
  <Application>Microsoft Macintosh PowerPoint</Application>
  <PresentationFormat>Custom</PresentationFormat>
  <Paragraphs>300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Leveraging Service Leads To Increase Revenue &amp; Retention</vt:lpstr>
      <vt:lpstr>House Keeping</vt:lpstr>
      <vt:lpstr>Agenda</vt:lpstr>
      <vt:lpstr>Service Leads 101</vt:lpstr>
      <vt:lpstr>Service Lead Types &amp; Delivery</vt:lpstr>
      <vt:lpstr>PowerPoint Presentation</vt:lpstr>
      <vt:lpstr>2015 Service Lead Highlights</vt:lpstr>
      <vt:lpstr>2016 Service Lead Objectives</vt:lpstr>
      <vt:lpstr>Keys To Success</vt:lpstr>
      <vt:lpstr>1.) Service BDC Implementation</vt:lpstr>
      <vt:lpstr>Service BDC Implementation Cont.</vt:lpstr>
      <vt:lpstr>2.) Approved OSS Tool Adoption</vt:lpstr>
      <vt:lpstr>3.) Do The Basics – And Do Them Well!</vt:lpstr>
      <vt:lpstr>Service BDC Best Practices</vt:lpstr>
      <vt:lpstr>Performance Management</vt:lpstr>
      <vt:lpstr>Digital Activation Report</vt:lpstr>
      <vt:lpstr>CID Service Lead Report – The “DOT” Report</vt:lpstr>
      <vt:lpstr>Quarterly BDC Evaluation</vt:lpstr>
      <vt:lpstr>Available Resources</vt:lpstr>
      <vt:lpstr>Service Lead Resources Available</vt:lpstr>
      <vt:lpstr>The Experts</vt:lpstr>
      <vt:lpstr>For Your Information</vt:lpstr>
      <vt:lpstr>Service Lead Volume Projections – Next 5 Years</vt:lpstr>
      <vt:lpstr>The DMN RO Data Service Now Fully Implemented!</vt:lpstr>
      <vt:lpstr>Other Notables</vt:lpstr>
      <vt:lpstr>PowerPoint Presentation</vt:lpstr>
      <vt:lpstr>PowerPoint Presentation</vt:lpstr>
    </vt:vector>
  </TitlesOfParts>
  <Company>Maritz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Lauterbach, Rebecca</dc:creator>
  <cp:lastModifiedBy>Meg Lope</cp:lastModifiedBy>
  <cp:revision>441</cp:revision>
  <cp:lastPrinted>2014-09-02T13:54:35Z</cp:lastPrinted>
  <dcterms:created xsi:type="dcterms:W3CDTF">2013-09-11T16:28:49Z</dcterms:created>
  <dcterms:modified xsi:type="dcterms:W3CDTF">2016-07-27T11:18:06Z</dcterms:modified>
</cp:coreProperties>
</file>