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66"/>
  </p:notesMasterIdLst>
  <p:sldIdLst>
    <p:sldId id="514" r:id="rId2"/>
    <p:sldId id="272" r:id="rId3"/>
    <p:sldId id="273" r:id="rId4"/>
    <p:sldId id="274"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488" r:id="rId45"/>
    <p:sldId id="489" r:id="rId46"/>
    <p:sldId id="490" r:id="rId47"/>
    <p:sldId id="510" r:id="rId48"/>
    <p:sldId id="492" r:id="rId49"/>
    <p:sldId id="493" r:id="rId50"/>
    <p:sldId id="494" r:id="rId51"/>
    <p:sldId id="495" r:id="rId52"/>
    <p:sldId id="496" r:id="rId53"/>
    <p:sldId id="497" r:id="rId54"/>
    <p:sldId id="498" r:id="rId55"/>
    <p:sldId id="499" r:id="rId56"/>
    <p:sldId id="509" r:id="rId57"/>
    <p:sldId id="501" r:id="rId58"/>
    <p:sldId id="502" r:id="rId59"/>
    <p:sldId id="503" r:id="rId60"/>
    <p:sldId id="507" r:id="rId61"/>
    <p:sldId id="508" r:id="rId62"/>
    <p:sldId id="506" r:id="rId63"/>
    <p:sldId id="640" r:id="rId64"/>
    <p:sldId id="607"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Richmon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3"/>
    <a:srgbClr val="FFFFFF"/>
    <a:srgbClr val="404040"/>
    <a:srgbClr val="F58320"/>
    <a:srgbClr val="F68121"/>
    <a:srgbClr val="0060AE"/>
    <a:srgbClr val="075FAA"/>
    <a:srgbClr val="9ECB3C"/>
    <a:srgbClr val="00B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3957" autoAdjust="0"/>
  </p:normalViewPr>
  <p:slideViewPr>
    <p:cSldViewPr snapToGrid="0" showGuides="1">
      <p:cViewPr varScale="1">
        <p:scale>
          <a:sx n="69" d="100"/>
          <a:sy n="69" d="100"/>
        </p:scale>
        <p:origin x="-768" y="-102"/>
      </p:cViewPr>
      <p:guideLst>
        <p:guide orient="horz" pos="2136"/>
        <p:guide pos="3840"/>
      </p:guideLst>
    </p:cSldViewPr>
  </p:slideViewPr>
  <p:outlineViewPr>
    <p:cViewPr>
      <p:scale>
        <a:sx n="33" d="100"/>
        <a:sy n="33" d="100"/>
      </p:scale>
      <p:origin x="0" y="-903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0" d="100"/>
          <a:sy n="50" d="100"/>
        </p:scale>
        <p:origin x="1986"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02T14:52:33.450" idx="1">
    <p:pos x="6000" y="0"/>
    <p:text>update with GM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9E2E-D59D-4187-AE23-E63139525D9E}" type="datetimeFigureOut">
              <a:rPr lang="en-US" smtClean="0"/>
              <a:t>10/7/2016</a:t>
            </a:fld>
            <a:endParaRPr lang="en-US"/>
          </a:p>
        </p:txBody>
      </p:sp>
      <p:sp>
        <p:nvSpPr>
          <p:cNvPr id="4" name="Slide Image Placeholder 3"/>
          <p:cNvSpPr>
            <a:spLocks noGrp="1" noRot="1" noChangeAspect="1"/>
          </p:cNvSpPr>
          <p:nvPr>
            <p:ph type="sldImg" idx="2"/>
          </p:nvPr>
        </p:nvSpPr>
        <p:spPr>
          <a:xfrm>
            <a:off x="2628107" y="350838"/>
            <a:ext cx="1600200" cy="900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9550" y="1367632"/>
            <a:ext cx="6437314" cy="716676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32DA3-DEEB-48B9-83F9-8CAF215A1FE2}" type="slidenum">
              <a:rPr lang="en-US" smtClean="0"/>
              <a:t>‹#›</a:t>
            </a:fld>
            <a:endParaRPr lang="en-US"/>
          </a:p>
        </p:txBody>
      </p:sp>
    </p:spTree>
    <p:extLst>
      <p:ext uri="{BB962C8B-B14F-4D97-AF65-F5344CB8AC3E}">
        <p14:creationId xmlns:p14="http://schemas.microsoft.com/office/powerpoint/2010/main" val="1438743438"/>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custDataLst>
              <p:tags r:id="rId1"/>
            </p:custDataLst>
          </p:nvPr>
        </p:nvSpPr>
        <p:spPr/>
        <p:txBody>
          <a:bodyPr/>
          <a:lstStyle/>
          <a:p>
            <a:r>
              <a:rPr lang="en-US" dirty="0"/>
              <a:t>PES 2</a:t>
            </a:r>
          </a:p>
        </p:txBody>
      </p:sp>
      <p:sp>
        <p:nvSpPr>
          <p:cNvPr id="4" name="Slide Number Placeholder 3"/>
          <p:cNvSpPr>
            <a:spLocks noGrp="1"/>
          </p:cNvSpPr>
          <p:nvPr>
            <p:ph type="sldNum" sz="quarter" idx="10"/>
          </p:nvPr>
        </p:nvSpPr>
        <p:spPr/>
        <p:txBody>
          <a:bodyPr/>
          <a:lstStyle/>
          <a:p>
            <a:fld id="{B8232DA3-DEEB-48B9-83F9-8CAF215A1FE2}" type="slidenum">
              <a:rPr lang="en-US" smtClean="0"/>
              <a:t>1</a:t>
            </a:fld>
            <a:endParaRPr lang="en-US"/>
          </a:p>
        </p:txBody>
      </p:sp>
    </p:spTree>
    <p:extLst>
      <p:ext uri="{BB962C8B-B14F-4D97-AF65-F5344CB8AC3E}">
        <p14:creationId xmlns:p14="http://schemas.microsoft.com/office/powerpoint/2010/main" val="407922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p:txBody>
          <a:bodyPr/>
          <a:lstStyle/>
          <a:p>
            <a:pPr lvl="0"/>
            <a:r>
              <a:rPr lang="en-US">
                <a:sym typeface="Calibri"/>
              </a:rPr>
              <a:t>Domino’s even lets you order a pizza from any device - you can even text them a pizza emoji!  AND you get to see the name of the person making your pizza.  That is a very personalized service.  Order in whatever form you like and they’ll let you know who’s making your pizza!</a:t>
            </a:r>
          </a:p>
          <a:p>
            <a:pPr lvl="0"/>
            <a:endParaRPr lang="en-US">
              <a:sym typeface="Calibri"/>
            </a:endParaRPr>
          </a:p>
        </p:txBody>
      </p:sp>
      <p:sp>
        <p:nvSpPr>
          <p:cNvPr id="177" name="Shape 177"/>
          <p:cNvSpPr txBox="1">
            <a:spLocks noGrp="1"/>
          </p:cNvSpPr>
          <p:nvPr>
            <p:ph type="sldNum" idx="12"/>
          </p:nvPr>
        </p:nvSpPr>
        <p:spPr/>
        <p:txBody>
          <a:bodyPr/>
          <a:lstStyle/>
          <a:p>
            <a:pPr lvl="0"/>
            <a:fld id="{00000000-1234-1234-1234-123412341234}" type="slidenum">
              <a:rPr lang="en-US" smtClean="0">
                <a:sym typeface="Calibri"/>
              </a:rPr>
              <a:pPr lvl="0"/>
              <a:t>10</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3835962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3" name="Shape 183"/>
          <p:cNvSpPr txBox="1">
            <a:spLocks noGrp="1"/>
          </p:cNvSpPr>
          <p:nvPr>
            <p:ph type="body" idx="1"/>
          </p:nvPr>
        </p:nvSpPr>
        <p:spPr/>
        <p:txBody>
          <a:bodyPr/>
          <a:lstStyle/>
          <a:p>
            <a:pPr lvl="0"/>
            <a:r>
              <a:rPr lang="en-US"/>
              <a:t>But you may be asking yourself so what?  How does this apply to my business.  </a:t>
            </a:r>
          </a:p>
        </p:txBody>
      </p:sp>
      <p:sp>
        <p:nvSpPr>
          <p:cNvPr id="184" name="Shape 184"/>
          <p:cNvSpPr txBox="1">
            <a:spLocks noGrp="1"/>
          </p:cNvSpPr>
          <p:nvPr>
            <p:ph type="sldNum" idx="12"/>
          </p:nvPr>
        </p:nvSpPr>
        <p:spPr/>
        <p:txBody>
          <a:bodyPr/>
          <a:lstStyle/>
          <a:p>
            <a:pPr lvl="0"/>
            <a:fld id="{00000000-1234-1234-1234-123412341234}" type="slidenum">
              <a:rPr lang="en-US" smtClean="0">
                <a:sym typeface="Calibri"/>
              </a:rPr>
              <a:pPr lvl="0"/>
              <a:t>11</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106832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90" name="Shape 190"/>
          <p:cNvSpPr txBox="1">
            <a:spLocks noGrp="1"/>
          </p:cNvSpPr>
          <p:nvPr>
            <p:ph type="sldNum" idx="12"/>
          </p:nvPr>
        </p:nvSpPr>
        <p:spPr/>
        <p:txBody>
          <a:bodyPr/>
          <a:lstStyle/>
          <a:p>
            <a:pPr lvl="0"/>
            <a:fld id="{00000000-1234-1234-1234-123412341234}" type="slidenum">
              <a:rPr lang="en-US" smtClean="0"/>
              <a:pPr lvl="0"/>
              <a:t>12</a:t>
            </a:fld>
            <a:endParaRPr lang="en-US"/>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18112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7" name="Shape 197"/>
          <p:cNvSpPr txBox="1">
            <a:spLocks noGrp="1"/>
          </p:cNvSpPr>
          <p:nvPr>
            <p:ph type="sldNum" idx="12"/>
          </p:nvPr>
        </p:nvSpPr>
        <p:spPr/>
        <p:txBody>
          <a:bodyPr/>
          <a:lstStyle/>
          <a:p>
            <a:pPr lvl="0"/>
            <a:fld id="{00000000-1234-1234-1234-123412341234}" type="slidenum">
              <a:rPr lang="en-US" smtClean="0"/>
              <a:pPr lvl="0"/>
              <a:t>13</a:t>
            </a:fld>
            <a:endParaRPr lang="en-US"/>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79578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p:txBody>
          <a:bodyPr/>
          <a:lstStyle/>
          <a:p>
            <a:pPr lvl="0"/>
            <a:r>
              <a:rPr lang="en-US"/>
              <a:t>Three focus areas for today…</a:t>
            </a:r>
            <a:endParaRPr lang="en-US" dirty="0"/>
          </a:p>
        </p:txBody>
      </p:sp>
      <p:sp>
        <p:nvSpPr>
          <p:cNvPr id="3" name="Slide Image Placeholder 2"/>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1584425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p:txBody>
          <a:bodyPr/>
          <a:lstStyle/>
          <a:p>
            <a:pPr lvl="0"/>
            <a:r>
              <a:rPr lang="en-US">
                <a:sym typeface="Calibri"/>
              </a:rPr>
              <a:t>Very few people actually make it to a dealership today.  When someone walks into your showroom, know they are well researched and ready to buy.</a:t>
            </a:r>
          </a:p>
          <a:p>
            <a:pPr lvl="0"/>
            <a:endParaRPr lang="en-US"/>
          </a:p>
          <a:p>
            <a:pPr lvl="0"/>
            <a:endParaRPr lang="en-US"/>
          </a:p>
          <a:p>
            <a:pPr lvl="0"/>
            <a:endParaRPr lang="en-US">
              <a:sym typeface="Calibri"/>
            </a:endParaRPr>
          </a:p>
        </p:txBody>
      </p:sp>
      <p:sp>
        <p:nvSpPr>
          <p:cNvPr id="212" name="Shape 212"/>
          <p:cNvSpPr txBox="1">
            <a:spLocks noGrp="1"/>
          </p:cNvSpPr>
          <p:nvPr>
            <p:ph type="sldNum" idx="12"/>
          </p:nvPr>
        </p:nvSpPr>
        <p:spPr/>
        <p:txBody>
          <a:bodyPr/>
          <a:lstStyle/>
          <a:p>
            <a:pPr lvl="0"/>
            <a:fld id="{00000000-1234-1234-1234-123412341234}" type="slidenum">
              <a:rPr lang="en-US" smtClean="0">
                <a:sym typeface="Calibri"/>
              </a:rPr>
              <a:pPr lvl="0"/>
              <a:t>15</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725819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20" name="Shape 220"/>
          <p:cNvSpPr txBox="1">
            <a:spLocks noGrp="1"/>
          </p:cNvSpPr>
          <p:nvPr>
            <p:ph type="body" idx="1"/>
          </p:nvPr>
        </p:nvSpPr>
        <p:spPr/>
        <p:txBody>
          <a:bodyPr/>
          <a:lstStyle/>
          <a:p>
            <a:pPr lvl="0"/>
            <a:r>
              <a:rPr lang="en-US">
                <a:sym typeface="Calibri"/>
              </a:rPr>
              <a:t>You can’t count on traditional OEM loyalty to drive your sales.  Only half of shoppers will purchase the same brand again.</a:t>
            </a:r>
          </a:p>
          <a:p>
            <a:pPr lvl="0"/>
            <a:endParaRPr lang="en-US">
              <a:sym typeface="Calibri"/>
            </a:endParaRPr>
          </a:p>
        </p:txBody>
      </p:sp>
      <p:sp>
        <p:nvSpPr>
          <p:cNvPr id="221" name="Shape 221"/>
          <p:cNvSpPr txBox="1">
            <a:spLocks noGrp="1"/>
          </p:cNvSpPr>
          <p:nvPr>
            <p:ph type="sldNum" idx="12"/>
          </p:nvPr>
        </p:nvSpPr>
        <p:spPr/>
        <p:txBody>
          <a:bodyPr/>
          <a:lstStyle/>
          <a:p>
            <a:pPr lvl="0"/>
            <a:fld id="{00000000-1234-1234-1234-123412341234}" type="slidenum">
              <a:rPr lang="en-US" smtClean="0">
                <a:sym typeface="Calibri"/>
              </a:rPr>
              <a:pPr lvl="0"/>
              <a:t>16</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25289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7" name="Shape 227"/>
          <p:cNvSpPr txBox="1">
            <a:spLocks noGrp="1"/>
          </p:cNvSpPr>
          <p:nvPr>
            <p:ph type="body" idx="1"/>
          </p:nvPr>
        </p:nvSpPr>
        <p:spPr/>
        <p:txBody>
          <a:bodyPr/>
          <a:lstStyle/>
          <a:p>
            <a:pPr lvl="0"/>
            <a:r>
              <a:rPr lang="en-US"/>
              <a:t>And loyalty by age shows for even more disruption to come.  </a:t>
            </a:r>
          </a:p>
          <a:p>
            <a:pPr lvl="0"/>
            <a:endParaRPr lang="en-US"/>
          </a:p>
          <a:p>
            <a:pPr lvl="0"/>
            <a:r>
              <a:rPr lang="en-US"/>
              <a:t>% that bought the same brand as the car they replaced</a:t>
            </a:r>
            <a:endParaRPr lang="en-US" dirty="0"/>
          </a:p>
        </p:txBody>
      </p:sp>
      <p:sp>
        <p:nvSpPr>
          <p:cNvPr id="228" name="Shape 228"/>
          <p:cNvSpPr txBox="1">
            <a:spLocks noGrp="1"/>
          </p:cNvSpPr>
          <p:nvPr>
            <p:ph type="sldNum" idx="12"/>
          </p:nvPr>
        </p:nvSpPr>
        <p:spPr/>
        <p:txBody>
          <a:bodyPr/>
          <a:lstStyle/>
          <a:p>
            <a:pPr lvl="0"/>
            <a:fld id="{00000000-1234-1234-1234-123412341234}" type="slidenum">
              <a:rPr lang="en-US" smtClean="0"/>
              <a:pPr lvl="0"/>
              <a:t>17</a:t>
            </a:fld>
            <a:endParaRPr lang="en-US"/>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328023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4" name="Shape 234"/>
          <p:cNvSpPr txBox="1">
            <a:spLocks noGrp="1"/>
          </p:cNvSpPr>
          <p:nvPr>
            <p:ph type="body" idx="1"/>
          </p:nvPr>
        </p:nvSpPr>
        <p:spPr/>
        <p:txBody>
          <a:bodyPr/>
          <a:lstStyle/>
          <a:p>
            <a:pPr lvl="0"/>
            <a:r>
              <a:rPr lang="en-US">
                <a:sym typeface="Calibri"/>
              </a:rPr>
              <a:t>all this means you MUST influence the consumer BEFORE they step foot into your dealership.  today a vast amount of the time consumers are open to influence happens online.  75% of their time is dedicated to online research.</a:t>
            </a:r>
          </a:p>
          <a:p>
            <a:pPr lvl="0"/>
            <a:endParaRPr lang="en-US">
              <a:sym typeface="Calibri"/>
            </a:endParaRPr>
          </a:p>
        </p:txBody>
      </p:sp>
      <p:sp>
        <p:nvSpPr>
          <p:cNvPr id="235" name="Shape 235"/>
          <p:cNvSpPr txBox="1">
            <a:spLocks noGrp="1"/>
          </p:cNvSpPr>
          <p:nvPr>
            <p:ph type="sldNum" idx="12"/>
          </p:nvPr>
        </p:nvSpPr>
        <p:spPr/>
        <p:txBody>
          <a:bodyPr/>
          <a:lstStyle/>
          <a:p>
            <a:pPr lvl="0"/>
            <a:fld id="{00000000-1234-1234-1234-123412341234}" type="slidenum">
              <a:rPr lang="en-US" smtClean="0">
                <a:sym typeface="Calibri"/>
              </a:rPr>
              <a:pPr lvl="0"/>
              <a:t>18</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386856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1" name="Shape 291"/>
          <p:cNvSpPr txBox="1">
            <a:spLocks noGrp="1"/>
          </p:cNvSpPr>
          <p:nvPr>
            <p:ph type="body" idx="1"/>
          </p:nvPr>
        </p:nvSpPr>
        <p:spPr/>
        <p:txBody>
          <a:bodyPr/>
          <a:lstStyle/>
          <a:p>
            <a:pPr lvl="0"/>
            <a:r>
              <a:rPr lang="en-US">
                <a:sym typeface="Calibri"/>
              </a:rPr>
              <a:t>and we’d be remiss to mention that all of this is even more pronounced among women and </a:t>
            </a:r>
            <a:r>
              <a:rPr lang="en-US"/>
              <a:t>millennials for a variety of reasons.</a:t>
            </a:r>
          </a:p>
          <a:p>
            <a:pPr lvl="0"/>
            <a:endParaRPr lang="en-US"/>
          </a:p>
          <a:p>
            <a:pPr lvl="0"/>
            <a:r>
              <a:rPr lang="en-US"/>
              <a:t>We know women tend to not be as comfortable buying a car as men (men 47%).  So although women influence 85% of all purchases a majority of us don’t feel confident buying a car.  This means they research more and take longer to buy than men making the resources we provide outside of the brick and motar dealer location even more important to this group. </a:t>
            </a:r>
          </a:p>
          <a:p>
            <a:pPr lvl="0"/>
            <a:endParaRPr lang="en-US"/>
          </a:p>
          <a:p>
            <a:pPr lvl="0"/>
            <a:endParaRPr lang="en-US"/>
          </a:p>
          <a:p>
            <a:pPr lvl="0"/>
            <a:endParaRPr lang="en-US">
              <a:sym typeface="Calibri"/>
            </a:endParaRPr>
          </a:p>
        </p:txBody>
      </p:sp>
      <p:sp>
        <p:nvSpPr>
          <p:cNvPr id="292" name="Shape 292"/>
          <p:cNvSpPr txBox="1">
            <a:spLocks noGrp="1"/>
          </p:cNvSpPr>
          <p:nvPr>
            <p:ph type="sldNum" idx="12"/>
          </p:nvPr>
        </p:nvSpPr>
        <p:spPr/>
        <p:txBody>
          <a:bodyPr/>
          <a:lstStyle/>
          <a:p>
            <a:pPr lvl="0"/>
            <a:fld id="{00000000-1234-1234-1234-123412341234}" type="slidenum">
              <a:rPr lang="en-US" smtClean="0">
                <a:sym typeface="Calibri"/>
              </a:rPr>
              <a:pPr lvl="0"/>
              <a:t>19</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15286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2</a:t>
            </a:fld>
            <a:endParaRPr lang="en-US"/>
          </a:p>
        </p:txBody>
      </p:sp>
    </p:spTree>
    <p:extLst>
      <p:ext uri="{BB962C8B-B14F-4D97-AF65-F5344CB8AC3E}">
        <p14:creationId xmlns:p14="http://schemas.microsoft.com/office/powerpoint/2010/main" val="2020626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8" name="Shape 298"/>
          <p:cNvSpPr txBox="1">
            <a:spLocks noGrp="1"/>
          </p:cNvSpPr>
          <p:nvPr>
            <p:ph type="sldNum" idx="12"/>
          </p:nvPr>
        </p:nvSpPr>
        <p:spPr/>
        <p:txBody>
          <a:bodyPr/>
          <a:lstStyle/>
          <a:p>
            <a:pPr lvl="0"/>
            <a:fld id="{00000000-1234-1234-1234-123412341234}" type="slidenum">
              <a:rPr lang="en-US" smtClean="0"/>
              <a:pPr lvl="0"/>
              <a:t>20</a:t>
            </a:fld>
            <a:endParaRPr lang="en-US"/>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247158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p:txBody>
          <a:bodyPr/>
          <a:lstStyle/>
          <a:p>
            <a:pPr lvl="0"/>
            <a:r>
              <a:rPr lang="en-US"/>
              <a:t>You all know that fixed ops is a big business.  In fact its a $310M business that OEM/ Dealerships get less than 30% of.  Its also brings in the highest profit margin in your business.  Most stats show parts is at least 3X more profitable than a new car sale and service margins are well above that level.</a:t>
            </a:r>
          </a:p>
          <a:p>
            <a:pPr lvl="0"/>
            <a:endParaRPr lang="en-US"/>
          </a:p>
          <a:p>
            <a:pPr lvl="0"/>
            <a:endParaRPr lang="en-US" dirty="0"/>
          </a:p>
        </p:txBody>
      </p:sp>
      <p:sp>
        <p:nvSpPr>
          <p:cNvPr id="3" name="Slide Image Placeholder 2"/>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4165488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8" name="Shape 308"/>
          <p:cNvSpPr txBox="1">
            <a:spLocks noGrp="1"/>
          </p:cNvSpPr>
          <p:nvPr>
            <p:ph type="body" idx="1"/>
          </p:nvPr>
        </p:nvSpPr>
        <p:spPr/>
        <p:txBody>
          <a:bodyPr/>
          <a:lstStyle/>
          <a:p>
            <a:pPr lvl="0"/>
            <a:r>
              <a:rPr lang="en-US" dirty="0">
                <a:sym typeface="Open Sans"/>
              </a:rPr>
              <a:t>Shoppers who service their vehicles at your dealership 2x/</a:t>
            </a:r>
            <a:r>
              <a:rPr lang="en-US" dirty="0" err="1">
                <a:sym typeface="Open Sans"/>
              </a:rPr>
              <a:t>yr</a:t>
            </a:r>
            <a:r>
              <a:rPr lang="en-US" dirty="0">
                <a:sym typeface="Open Sans"/>
              </a:rPr>
              <a:t> are </a:t>
            </a:r>
          </a:p>
          <a:p>
            <a:pPr lvl="0"/>
            <a:r>
              <a:rPr lang="en-US" sz="1800" dirty="0">
                <a:sym typeface="Open Sans"/>
              </a:rPr>
              <a:t>80% more likely </a:t>
            </a:r>
          </a:p>
          <a:p>
            <a:pPr lvl="0"/>
            <a:r>
              <a:rPr lang="en-US" dirty="0">
                <a:sym typeface="Open Sans"/>
              </a:rPr>
              <a:t>to purchase or lease another vehicle from your dealership</a:t>
            </a:r>
          </a:p>
          <a:p>
            <a:pPr lvl="0"/>
            <a:endParaRPr lang="en-US" dirty="0">
              <a:sym typeface="Open Sans"/>
            </a:endParaRPr>
          </a:p>
        </p:txBody>
      </p:sp>
      <p:sp>
        <p:nvSpPr>
          <p:cNvPr id="309" name="Shape 309"/>
          <p:cNvSpPr txBox="1">
            <a:spLocks noGrp="1"/>
          </p:cNvSpPr>
          <p:nvPr>
            <p:ph type="sldNum" idx="12"/>
          </p:nvPr>
        </p:nvSpPr>
        <p:spPr/>
        <p:txBody>
          <a:bodyPr/>
          <a:lstStyle/>
          <a:p>
            <a:pPr lvl="0"/>
            <a:fld id="{00000000-1234-1234-1234-123412341234}" type="slidenum">
              <a:rPr lang="en-US" smtClean="0">
                <a:sym typeface="Calibri"/>
              </a:rPr>
              <a:pPr lvl="0"/>
              <a:t>22</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3267881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4" name="Shape 314"/>
          <p:cNvSpPr txBox="1">
            <a:spLocks noGrp="1"/>
          </p:cNvSpPr>
          <p:nvPr>
            <p:ph type="body" idx="1"/>
          </p:nvPr>
        </p:nvSpPr>
        <p:spPr/>
        <p:txBody>
          <a:bodyPr/>
          <a:lstStyle/>
          <a:p>
            <a:pPr lvl="0"/>
            <a:r>
              <a:rPr lang="en-US">
                <a:sym typeface="Calibri"/>
              </a:rPr>
              <a:t>where do drivers head for service?  </a:t>
            </a:r>
          </a:p>
          <a:p>
            <a:pPr lvl="0"/>
            <a:endParaRPr lang="en-US">
              <a:sym typeface="Calibri"/>
            </a:endParaRPr>
          </a:p>
          <a:p>
            <a:pPr lvl="0"/>
            <a:r>
              <a:rPr lang="en-US">
                <a:sym typeface="Calibri"/>
              </a:rPr>
              <a:t>**according to Google shopper study survey**</a:t>
            </a:r>
          </a:p>
          <a:p>
            <a:pPr lvl="0"/>
            <a:endParaRPr lang="en-US">
              <a:sym typeface="Calibri"/>
            </a:endParaRPr>
          </a:p>
        </p:txBody>
      </p:sp>
      <p:sp>
        <p:nvSpPr>
          <p:cNvPr id="315" name="Shape 315"/>
          <p:cNvSpPr txBox="1">
            <a:spLocks noGrp="1"/>
          </p:cNvSpPr>
          <p:nvPr>
            <p:ph type="sldNum" idx="12"/>
          </p:nvPr>
        </p:nvSpPr>
        <p:spPr/>
        <p:txBody>
          <a:bodyPr/>
          <a:lstStyle/>
          <a:p>
            <a:pPr lvl="0"/>
            <a:fld id="{00000000-1234-1234-1234-123412341234}" type="slidenum">
              <a:rPr lang="en-US" smtClean="0">
                <a:sym typeface="Calibri"/>
              </a:rPr>
              <a:pPr lvl="0"/>
              <a:t>23</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491786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p:txBody>
          <a:bodyPr/>
          <a:lstStyle/>
          <a:p>
            <a:pPr lvl="0"/>
            <a:r>
              <a:rPr lang="en-US"/>
              <a:t>undecideds </a:t>
            </a:r>
          </a:p>
          <a:p>
            <a:pPr lvl="0"/>
            <a:endParaRPr lang="en-US"/>
          </a:p>
          <a:p>
            <a:pPr lvl="0"/>
            <a:r>
              <a:rPr lang="en-US"/>
              <a:t>, April 2015, N=1500, B5. Thinking back to when you first decided to get your vehicle serviced, did you know which service center you would visit?</a:t>
            </a:r>
          </a:p>
          <a:p>
            <a:pPr lvl="0"/>
            <a:endParaRPr lang="en-US" dirty="0"/>
          </a:p>
        </p:txBody>
      </p:sp>
      <p:sp>
        <p:nvSpPr>
          <p:cNvPr id="3" name="Slide Image Placeholder 2"/>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126208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40" name="Shape 340"/>
          <p:cNvSpPr txBox="1">
            <a:spLocks noGrp="1"/>
          </p:cNvSpPr>
          <p:nvPr>
            <p:ph type="sldNum" idx="12"/>
          </p:nvPr>
        </p:nvSpPr>
        <p:spPr/>
        <p:txBody>
          <a:bodyPr/>
          <a:lstStyle/>
          <a:p>
            <a:pPr lvl="0"/>
            <a:fld id="{00000000-1234-1234-1234-123412341234}" type="slidenum">
              <a:rPr lang="en-US" smtClean="0">
                <a:sym typeface="Calibri"/>
              </a:rPr>
              <a:pPr lvl="0"/>
              <a:t>25</a:t>
            </a:fld>
            <a:endParaRPr lang="en-US">
              <a:sym typeface="Calibri"/>
            </a:endParaRPr>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730809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5" name="Shape 345"/>
          <p:cNvSpPr txBox="1">
            <a:spLocks noGrp="1"/>
          </p:cNvSpPr>
          <p:nvPr>
            <p:ph type="body" idx="1"/>
          </p:nvPr>
        </p:nvSpPr>
        <p:spPr/>
        <p:txBody>
          <a:bodyPr/>
          <a:lstStyle/>
          <a:p>
            <a:pPr lvl="0"/>
            <a:r>
              <a:rPr lang="en-US">
                <a:sym typeface="Calibri"/>
              </a:rPr>
              <a:t>Let’s go back to our guiding consumer trends</a:t>
            </a:r>
          </a:p>
          <a:p>
            <a:pPr lvl="0"/>
            <a:endParaRPr lang="en-US" dirty="0">
              <a:sym typeface="Calibri"/>
            </a:endParaRPr>
          </a:p>
        </p:txBody>
      </p:sp>
      <p:sp>
        <p:nvSpPr>
          <p:cNvPr id="346" name="Shape 346"/>
          <p:cNvSpPr txBox="1">
            <a:spLocks noGrp="1"/>
          </p:cNvSpPr>
          <p:nvPr>
            <p:ph type="sldNum" idx="12"/>
          </p:nvPr>
        </p:nvSpPr>
        <p:spPr/>
        <p:txBody>
          <a:bodyPr/>
          <a:lstStyle/>
          <a:p>
            <a:pPr lvl="0"/>
            <a:fld id="{00000000-1234-1234-1234-123412341234}" type="slidenum">
              <a:rPr lang="en-US" smtClean="0">
                <a:sym typeface="Calibri"/>
              </a:rPr>
              <a:pPr lvl="0"/>
              <a:t>26</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433815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5871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8526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3" name="Shape 393"/>
          <p:cNvSpPr txBox="1">
            <a:spLocks noGrp="1"/>
          </p:cNvSpPr>
          <p:nvPr>
            <p:ph type="sldNum" idx="12"/>
          </p:nvPr>
        </p:nvSpPr>
        <p:spPr/>
        <p:txBody>
          <a:bodyPr/>
          <a:lstStyle/>
          <a:p>
            <a:pPr lvl="0"/>
            <a:fld id="{00000000-1234-1234-1234-123412341234}" type="slidenum">
              <a:rPr lang="en-US" smtClean="0">
                <a:sym typeface="Calibri"/>
              </a:rPr>
              <a:pPr lvl="0"/>
              <a:t>29</a:t>
            </a:fld>
            <a:endParaRPr lang="en-US">
              <a:sym typeface="Calibri"/>
            </a:endParaRPr>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00639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PES 2</a:t>
            </a:r>
          </a:p>
          <a:p>
            <a:endParaRPr lang="en-US" dirty="0"/>
          </a:p>
        </p:txBody>
      </p:sp>
      <p:sp>
        <p:nvSpPr>
          <p:cNvPr id="4" name="Slide Number Placeholder 3"/>
          <p:cNvSpPr>
            <a:spLocks noGrp="1"/>
          </p:cNvSpPr>
          <p:nvPr>
            <p:ph type="sldNum" sz="quarter" idx="10"/>
          </p:nvPr>
        </p:nvSpPr>
        <p:spPr/>
        <p:txBody>
          <a:bodyPr/>
          <a:lstStyle/>
          <a:p>
            <a:fld id="{B8232DA3-DEEB-48B9-83F9-8CAF215A1FE2}" type="slidenum">
              <a:rPr lang="en-US" smtClean="0"/>
              <a:t>3</a:t>
            </a:fld>
            <a:endParaRPr lang="en-US"/>
          </a:p>
        </p:txBody>
      </p:sp>
    </p:spTree>
    <p:extLst>
      <p:ext uri="{BB962C8B-B14F-4D97-AF65-F5344CB8AC3E}">
        <p14:creationId xmlns:p14="http://schemas.microsoft.com/office/powerpoint/2010/main" val="448305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p:txBody>
          <a:bodyPr/>
          <a:lstStyle/>
          <a:p>
            <a:pPr lvl="0"/>
            <a:r>
              <a:rPr lang="en-US"/>
              <a:t>You all know that fixed ops is a big business.  In fact its a 310M business that OEM/ Dealerships get less than 30% of.  Its also brings in the highest profit margin in your business.  Most stats show parts is at least 3X more profitable than a new car sale and service margins are well above that level.</a:t>
            </a:r>
          </a:p>
          <a:p>
            <a:pPr lvl="0"/>
            <a:endParaRPr lang="en-US"/>
          </a:p>
          <a:p>
            <a:pPr lvl="0"/>
            <a:endParaRPr lang="en-US"/>
          </a:p>
        </p:txBody>
      </p:sp>
      <p:sp>
        <p:nvSpPr>
          <p:cNvPr id="3" name="Slide Image Placeholder 2"/>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928129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0719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9" name="Shape 409"/>
          <p:cNvSpPr txBox="1">
            <a:spLocks noGrp="1"/>
          </p:cNvSpPr>
          <p:nvPr>
            <p:ph type="body" idx="1"/>
          </p:nvPr>
        </p:nvSpPr>
        <p:spPr/>
        <p:txBody>
          <a:bodyPr/>
          <a:lstStyle/>
          <a:p>
            <a:pPr lvl="0"/>
            <a:r>
              <a:rPr lang="en-US"/>
              <a:t>We’ve already talked about how search is the #1 resource for finding answers and auto shoppers - vehicle as well as parts and service turn to search first.   Google is by far the largest search site and in most cases is by far and away the largest lead driver for dealers websites today.  </a:t>
            </a:r>
          </a:p>
        </p:txBody>
      </p:sp>
      <p:sp>
        <p:nvSpPr>
          <p:cNvPr id="410" name="Shape 410"/>
          <p:cNvSpPr txBox="1">
            <a:spLocks noGrp="1"/>
          </p:cNvSpPr>
          <p:nvPr>
            <p:ph type="sldNum" idx="12"/>
          </p:nvPr>
        </p:nvSpPr>
        <p:spPr/>
        <p:txBody>
          <a:bodyPr/>
          <a:lstStyle/>
          <a:p>
            <a:pPr lvl="0"/>
            <a:fld id="{00000000-1234-1234-1234-123412341234}" type="slidenum">
              <a:rPr lang="en-US" smtClean="0">
                <a:sym typeface="Calibri"/>
              </a:rPr>
              <a:pPr lvl="0"/>
              <a:t>32</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1141385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6" name="Shape 416"/>
          <p:cNvSpPr txBox="1">
            <a:spLocks noGrp="1"/>
          </p:cNvSpPr>
          <p:nvPr>
            <p:ph type="body" idx="1"/>
          </p:nvPr>
        </p:nvSpPr>
        <p:spPr/>
        <p:txBody>
          <a:bodyPr/>
          <a:lstStyle/>
          <a:p>
            <a:pPr lvl="0"/>
            <a:r>
              <a:rPr lang="en-US">
                <a:sym typeface="Calibri"/>
              </a:rPr>
              <a:t>Remember our new mantra – bring your dealership to the customer.</a:t>
            </a:r>
          </a:p>
          <a:p>
            <a:pPr lvl="0"/>
            <a:endParaRPr lang="en-US">
              <a:sym typeface="Calibri"/>
            </a:endParaRPr>
          </a:p>
          <a:p>
            <a:pPr lvl="0"/>
            <a:r>
              <a:rPr lang="en-US">
                <a:sym typeface="Calibri"/>
              </a:rPr>
              <a:t>Not having a digital presence is like putting a closed sign outside your business.  </a:t>
            </a:r>
          </a:p>
        </p:txBody>
      </p:sp>
      <p:sp>
        <p:nvSpPr>
          <p:cNvPr id="417" name="Shape 417"/>
          <p:cNvSpPr txBox="1">
            <a:spLocks noGrp="1"/>
          </p:cNvSpPr>
          <p:nvPr>
            <p:ph type="sldNum" idx="12"/>
          </p:nvPr>
        </p:nvSpPr>
        <p:spPr/>
        <p:txBody>
          <a:bodyPr/>
          <a:lstStyle/>
          <a:p>
            <a:pPr lvl="0"/>
            <a:fld id="{00000000-1234-1234-1234-123412341234}" type="slidenum">
              <a:rPr lang="en-US" smtClean="0">
                <a:sym typeface="Calibri"/>
              </a:rPr>
              <a:pPr lvl="0"/>
              <a:t>33</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736007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5244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8" name="Shape 438"/>
          <p:cNvSpPr txBox="1">
            <a:spLocks noGrp="1"/>
          </p:cNvSpPr>
          <p:nvPr>
            <p:ph type="body" idx="1"/>
          </p:nvPr>
        </p:nvSpPr>
        <p:spPr/>
        <p:txBody>
          <a:bodyPr/>
          <a:lstStyle/>
          <a:p>
            <a:pPr lvl="0"/>
            <a:r>
              <a:rPr lang="en-US">
                <a:sym typeface="Calibri"/>
              </a:rPr>
              <a:t>and these trends are even more pronounced when we look at younger demos</a:t>
            </a:r>
          </a:p>
          <a:p>
            <a:pPr lvl="0"/>
            <a:endParaRPr lang="en-US">
              <a:sym typeface="Calibri"/>
            </a:endParaRPr>
          </a:p>
        </p:txBody>
      </p:sp>
      <p:sp>
        <p:nvSpPr>
          <p:cNvPr id="439" name="Shape 439"/>
          <p:cNvSpPr txBox="1">
            <a:spLocks noGrp="1"/>
          </p:cNvSpPr>
          <p:nvPr>
            <p:ph type="sldNum" idx="12"/>
          </p:nvPr>
        </p:nvSpPr>
        <p:spPr/>
        <p:txBody>
          <a:bodyPr/>
          <a:lstStyle/>
          <a:p>
            <a:pPr lvl="0"/>
            <a:fld id="{00000000-1234-1234-1234-123412341234}" type="slidenum">
              <a:rPr lang="en-US" smtClean="0">
                <a:sym typeface="Calibri"/>
              </a:rPr>
              <a:pPr lvl="0"/>
              <a:t>35</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776475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51" name="Shape 451"/>
          <p:cNvSpPr txBox="1">
            <a:spLocks noGrp="1"/>
          </p:cNvSpPr>
          <p:nvPr>
            <p:ph type="sldNum" idx="12"/>
          </p:nvPr>
        </p:nvSpPr>
        <p:spPr/>
        <p:txBody>
          <a:bodyPr/>
          <a:lstStyle/>
          <a:p>
            <a:pPr lvl="0"/>
            <a:fld id="{00000000-1234-1234-1234-123412341234}" type="slidenum">
              <a:rPr lang="en-US" smtClean="0">
                <a:sym typeface="Calibri"/>
              </a:rPr>
              <a:pPr lvl="0"/>
              <a:t>36</a:t>
            </a:fld>
            <a:endParaRPr lang="en-US">
              <a:sym typeface="Calibri"/>
            </a:endParaRPr>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714541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 name="Slide Image Placeholder 3"/>
          <p:cNvSpPr>
            <a:spLocks noGrp="1" noRot="1" noChangeAspect="1"/>
          </p:cNvSpPr>
          <p:nvPr>
            <p:ph type="sldImg"/>
          </p:nvPr>
        </p:nvSpPr>
        <p:spPr>
          <a:xfrm>
            <a:off x="2628900" y="350838"/>
            <a:ext cx="1600200" cy="900112"/>
          </a:xfrm>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03288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2" name="Shape 462"/>
          <p:cNvSpPr txBox="1">
            <a:spLocks noGrp="1"/>
          </p:cNvSpPr>
          <p:nvPr>
            <p:ph type="body" idx="1"/>
          </p:nvPr>
        </p:nvSpPr>
        <p:spPr/>
        <p:txBody>
          <a:bodyPr/>
          <a:lstStyle/>
          <a:p>
            <a:pPr lvl="0"/>
            <a:r>
              <a:rPr lang="en-US">
                <a:sym typeface="Calibri"/>
              </a:rPr>
              <a:t>And organic needs to provide relevant results also based on proximity to the query…</a:t>
            </a:r>
          </a:p>
        </p:txBody>
      </p:sp>
      <p:sp>
        <p:nvSpPr>
          <p:cNvPr id="463" name="Shape 463"/>
          <p:cNvSpPr txBox="1">
            <a:spLocks noGrp="1"/>
          </p:cNvSpPr>
          <p:nvPr>
            <p:ph type="sldNum" idx="12"/>
          </p:nvPr>
        </p:nvSpPr>
        <p:spPr/>
        <p:txBody>
          <a:bodyPr/>
          <a:lstStyle/>
          <a:p>
            <a:pPr lvl="0"/>
            <a:fld id="{00000000-1234-1234-1234-123412341234}" type="slidenum">
              <a:rPr lang="en-US" smtClean="0">
                <a:sym typeface="Calibri"/>
              </a:rPr>
              <a:pPr lvl="0"/>
              <a:t>38</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1842858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9" name="Shape 469"/>
          <p:cNvSpPr txBox="1">
            <a:spLocks noGrp="1"/>
          </p:cNvSpPr>
          <p:nvPr>
            <p:ph type="body" idx="1"/>
          </p:nvPr>
        </p:nvSpPr>
        <p:spPr/>
        <p:txBody>
          <a:bodyPr/>
          <a:lstStyle/>
          <a:p>
            <a:pPr lvl="0"/>
            <a:r>
              <a:rPr lang="en-US">
                <a:sym typeface="Calibri"/>
              </a:rPr>
              <a:t>This is what Toyota’s search presence looks like for an oil change in cinci.  Coordinated coverage by the OEM and Dealers.</a:t>
            </a:r>
          </a:p>
          <a:p>
            <a:pPr lvl="0"/>
            <a:endParaRPr lang="en-US">
              <a:sym typeface="Calibri"/>
            </a:endParaRPr>
          </a:p>
          <a:p>
            <a:pPr lvl="0"/>
            <a:r>
              <a:rPr lang="en-US">
                <a:sym typeface="Calibri"/>
              </a:rPr>
              <a:t>Its more effective to do this with search than other mediums because you only pay when a user clicks - all of the eyeballs are free.</a:t>
            </a:r>
          </a:p>
          <a:p>
            <a:pPr lvl="0"/>
            <a:endParaRPr lang="en-US">
              <a:sym typeface="Calibri"/>
            </a:endParaRPr>
          </a:p>
        </p:txBody>
      </p:sp>
      <p:sp>
        <p:nvSpPr>
          <p:cNvPr id="470" name="Shape 470"/>
          <p:cNvSpPr txBox="1">
            <a:spLocks noGrp="1"/>
          </p:cNvSpPr>
          <p:nvPr>
            <p:ph type="sldNum" idx="12"/>
          </p:nvPr>
        </p:nvSpPr>
        <p:spPr/>
        <p:txBody>
          <a:bodyPr/>
          <a:lstStyle/>
          <a:p>
            <a:pPr lvl="0"/>
            <a:fld id="{00000000-1234-1234-1234-123412341234}" type="slidenum">
              <a:rPr lang="en-US" smtClean="0">
                <a:sym typeface="Calibri"/>
              </a:rPr>
              <a:pPr lvl="0"/>
              <a:t>39</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329478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PES 2</a:t>
            </a:r>
          </a:p>
          <a:p>
            <a:endParaRPr lang="en-US" dirty="0"/>
          </a:p>
        </p:txBody>
      </p:sp>
      <p:sp>
        <p:nvSpPr>
          <p:cNvPr id="4" name="Slide Number Placeholder 3"/>
          <p:cNvSpPr>
            <a:spLocks noGrp="1"/>
          </p:cNvSpPr>
          <p:nvPr>
            <p:ph type="sldNum" sz="quarter" idx="10"/>
          </p:nvPr>
        </p:nvSpPr>
        <p:spPr/>
        <p:txBody>
          <a:bodyPr/>
          <a:lstStyle/>
          <a:p>
            <a:fld id="{B8232DA3-DEEB-48B9-83F9-8CAF215A1FE2}" type="slidenum">
              <a:rPr lang="en-US" smtClean="0"/>
              <a:t>4</a:t>
            </a:fld>
            <a:endParaRPr lang="en-US"/>
          </a:p>
        </p:txBody>
      </p:sp>
    </p:spTree>
    <p:extLst>
      <p:ext uri="{BB962C8B-B14F-4D97-AF65-F5344CB8AC3E}">
        <p14:creationId xmlns:p14="http://schemas.microsoft.com/office/powerpoint/2010/main" val="1893285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40</a:t>
            </a:fld>
            <a:endParaRPr lang="en-US"/>
          </a:p>
        </p:txBody>
      </p:sp>
    </p:spTree>
    <p:extLst>
      <p:ext uri="{BB962C8B-B14F-4D97-AF65-F5344CB8AC3E}">
        <p14:creationId xmlns:p14="http://schemas.microsoft.com/office/powerpoint/2010/main" val="4107506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6" name="Shape 486"/>
          <p:cNvSpPr txBox="1">
            <a:spLocks noGrp="1"/>
          </p:cNvSpPr>
          <p:nvPr>
            <p:ph type="body" idx="1"/>
          </p:nvPr>
        </p:nvSpPr>
        <p:spPr/>
        <p:txBody>
          <a:bodyPr/>
          <a:lstStyle/>
          <a:p>
            <a:pPr lvl="0"/>
            <a:r>
              <a:rPr lang="en-US">
                <a:sym typeface="Calibri"/>
              </a:rPr>
              <a:t>Why is coverage on search different than other media outlets?</a:t>
            </a:r>
          </a:p>
        </p:txBody>
      </p:sp>
      <p:sp>
        <p:nvSpPr>
          <p:cNvPr id="487" name="Shape 487"/>
          <p:cNvSpPr txBox="1">
            <a:spLocks noGrp="1"/>
          </p:cNvSpPr>
          <p:nvPr>
            <p:ph type="sldNum" idx="12"/>
          </p:nvPr>
        </p:nvSpPr>
        <p:spPr/>
        <p:txBody>
          <a:bodyPr/>
          <a:lstStyle/>
          <a:p>
            <a:pPr lvl="0"/>
            <a:fld id="{00000000-1234-1234-1234-123412341234}" type="slidenum">
              <a:rPr lang="en-US" smtClean="0">
                <a:sym typeface="Calibri"/>
              </a:rPr>
              <a:pPr lvl="0"/>
              <a:t>41</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217718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42</a:t>
            </a:fld>
            <a:endParaRPr lang="en-US"/>
          </a:p>
        </p:txBody>
      </p:sp>
    </p:spTree>
    <p:extLst>
      <p:ext uri="{BB962C8B-B14F-4D97-AF65-F5344CB8AC3E}">
        <p14:creationId xmlns:p14="http://schemas.microsoft.com/office/powerpoint/2010/main" val="3698679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2" name="Shape 502"/>
          <p:cNvSpPr txBox="1">
            <a:spLocks noGrp="1"/>
          </p:cNvSpPr>
          <p:nvPr>
            <p:ph type="body" idx="1"/>
          </p:nvPr>
        </p:nvSpPr>
        <p:spPr/>
        <p:txBody>
          <a:bodyPr/>
          <a:lstStyle/>
          <a:p>
            <a:pPr lvl="0"/>
            <a:r>
              <a:rPr lang="en-US">
                <a:sym typeface="Calibri"/>
              </a:rPr>
              <a:t>Tip 1. This is pretty basic. Make sure your dealerships are showing up when customers search for your service centers. They should bid on their dealership names. Research shows that click thru rates increase by as much as 88% when your store appears in the top paid and top organic spot. Most users will click on your organic listing and on average you are only paying for clicks 35% of the time. </a:t>
            </a:r>
            <a:endParaRPr lang="en-US" dirty="0">
              <a:sym typeface="Calibri"/>
            </a:endParaRPr>
          </a:p>
        </p:txBody>
      </p:sp>
      <p:sp>
        <p:nvSpPr>
          <p:cNvPr id="503" name="Shape 503"/>
          <p:cNvSpPr txBox="1">
            <a:spLocks noGrp="1"/>
          </p:cNvSpPr>
          <p:nvPr>
            <p:ph type="sldNum" idx="12"/>
          </p:nvPr>
        </p:nvSpPr>
        <p:spPr/>
        <p:txBody>
          <a:bodyPr/>
          <a:lstStyle/>
          <a:p>
            <a:pPr lvl="0"/>
            <a:fld id="{00000000-1234-1234-1234-123412341234}" type="slidenum">
              <a:rPr lang="en-US" smtClean="0">
                <a:sym typeface="Calibri"/>
              </a:rPr>
              <a:pPr lvl="0"/>
              <a:t>43</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161773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r>
              <a:rPr lang="en-US" dirty="0"/>
              <a:t>The</a:t>
            </a:r>
            <a:r>
              <a:rPr lang="en-US" baseline="0" dirty="0"/>
              <a:t> key to organic is the help Google and site visitors find you, understand you and use the site.</a:t>
            </a:r>
            <a:endParaRPr lang="en-US" dirty="0"/>
          </a:p>
        </p:txBody>
      </p:sp>
      <p:sp>
        <p:nvSpPr>
          <p:cNvPr id="4" name="Slide Number Placeholder 3"/>
          <p:cNvSpPr>
            <a:spLocks noGrp="1"/>
          </p:cNvSpPr>
          <p:nvPr>
            <p:ph type="sldNum" sz="quarter" idx="10"/>
          </p:nvPr>
        </p:nvSpPr>
        <p:spPr/>
        <p:txBody>
          <a:bodyPr/>
          <a:lstStyle/>
          <a:p>
            <a:fld id="{B8232DA3-DEEB-48B9-83F9-8CAF215A1FE2}" type="slidenum">
              <a:rPr lang="en-US" smtClean="0"/>
              <a:t>44</a:t>
            </a:fld>
            <a:endParaRPr lang="en-US"/>
          </a:p>
        </p:txBody>
      </p:sp>
    </p:spTree>
    <p:extLst>
      <p:ext uri="{BB962C8B-B14F-4D97-AF65-F5344CB8AC3E}">
        <p14:creationId xmlns:p14="http://schemas.microsoft.com/office/powerpoint/2010/main" val="34836636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2" name="Shape 512"/>
          <p:cNvSpPr txBox="1">
            <a:spLocks noGrp="1"/>
          </p:cNvSpPr>
          <p:nvPr>
            <p:ph type="body" idx="1"/>
          </p:nvPr>
        </p:nvSpPr>
        <p:spPr/>
        <p:txBody>
          <a:bodyPr/>
          <a:lstStyle/>
          <a:p>
            <a:pPr lvl="0"/>
            <a:r>
              <a:rPr lang="en-US">
                <a:sym typeface="Calibri"/>
              </a:rPr>
              <a:t>Tip #2: Start with Branded Keywords (chevy, gmc ,etc) before branching out to generic keywords. Start by increasing your coverage of GM branded terms and capture customers who are already looking for GM service centers. These are your lowest funnel customers and they are your easiest customers to bring into your service lanes. </a:t>
            </a:r>
          </a:p>
          <a:p>
            <a:pPr lvl="0"/>
            <a:endParaRPr lang="en-US">
              <a:sym typeface="Calibri"/>
            </a:endParaRPr>
          </a:p>
          <a:p>
            <a:pPr lvl="0"/>
            <a:endParaRPr lang="en-US" dirty="0">
              <a:sym typeface="Calibri"/>
            </a:endParaRPr>
          </a:p>
        </p:txBody>
      </p:sp>
      <p:sp>
        <p:nvSpPr>
          <p:cNvPr id="513" name="Shape 513"/>
          <p:cNvSpPr txBox="1">
            <a:spLocks noGrp="1"/>
          </p:cNvSpPr>
          <p:nvPr>
            <p:ph type="sldNum" idx="12"/>
          </p:nvPr>
        </p:nvSpPr>
        <p:spPr/>
        <p:txBody>
          <a:bodyPr/>
          <a:lstStyle/>
          <a:p>
            <a:pPr lvl="0"/>
            <a:fld id="{00000000-1234-1234-1234-123412341234}" type="slidenum">
              <a:rPr lang="en-US" smtClean="0">
                <a:sym typeface="Calibri"/>
              </a:rPr>
              <a:pPr lvl="0"/>
              <a:t>45</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3292080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1" name="Shape 521"/>
          <p:cNvSpPr txBox="1">
            <a:spLocks noGrp="1"/>
          </p:cNvSpPr>
          <p:nvPr>
            <p:ph type="body" idx="1"/>
          </p:nvPr>
        </p:nvSpPr>
        <p:spPr/>
        <p:txBody>
          <a:bodyPr/>
          <a:lstStyle/>
          <a:p>
            <a:pPr lvl="0"/>
            <a:r>
              <a:rPr lang="en-US">
                <a:sym typeface="Calibri"/>
              </a:rPr>
              <a:t>Tip #3: Implement sitelinks and ext</a:t>
            </a:r>
            <a:r>
              <a:rPr lang="en-US"/>
              <a:t>entions on </a:t>
            </a:r>
            <a:r>
              <a:rPr lang="en-US">
                <a:sym typeface="Calibri"/>
              </a:rPr>
              <a:t>on all ads. </a:t>
            </a:r>
          </a:p>
          <a:p>
            <a:pPr lvl="0"/>
            <a:endParaRPr lang="en-US"/>
          </a:p>
          <a:p>
            <a:pPr lvl="0"/>
            <a:r>
              <a:rPr lang="en-US">
                <a:sym typeface="Calibri"/>
              </a:rPr>
              <a:t>Sitelinks appear on both desktop and mobile. They are the little blue links in your ad that provide more information and direct customers to deeper pages of your website. These are free and they increase your CTR’s 10-20% and as much as 20-50% for brand terms. They also make your ads larger and take up more screen space. </a:t>
            </a:r>
          </a:p>
          <a:p>
            <a:pPr lvl="0"/>
            <a:endParaRPr lang="en-US">
              <a:sym typeface="Calibri"/>
            </a:endParaRPr>
          </a:p>
          <a:p>
            <a:pPr lvl="0"/>
            <a:r>
              <a:rPr lang="en-US"/>
              <a:t>Call Extentions - allow users to  call right from the ad unit.  </a:t>
            </a:r>
            <a:r>
              <a:rPr lang="en-US">
                <a:sym typeface="Roboto"/>
              </a:rPr>
              <a:t>No code necessary, advertisers simply supply a business number and we are able to use our forwarding numbers to track call activity. Best practice is to define a 60 second call as a conversion.</a:t>
            </a:r>
            <a:r>
              <a:rPr lang="en-US">
                <a:sym typeface="Arial"/>
              </a:rPr>
              <a:t> </a:t>
            </a:r>
            <a:r>
              <a:rPr lang="en-US">
                <a:sym typeface="Roboto"/>
              </a:rPr>
              <a:t>Average CTR increase is 6-8% </a:t>
            </a:r>
          </a:p>
          <a:p>
            <a:pPr lvl="0"/>
            <a:endParaRPr lang="en-US"/>
          </a:p>
          <a:p>
            <a:pPr lvl="0"/>
            <a:r>
              <a:rPr lang="en-US"/>
              <a:t>Location extentions </a:t>
            </a:r>
            <a:r>
              <a:rPr lang="en-US">
                <a:sym typeface="Roboto"/>
              </a:rPr>
              <a:t>Provide an extra line in your ad highlighting your business location</a:t>
            </a:r>
            <a:r>
              <a:rPr lang="en-US">
                <a:sym typeface="Arial"/>
              </a:rPr>
              <a:t>.  </a:t>
            </a:r>
            <a:r>
              <a:rPr lang="en-US">
                <a:sym typeface="Roboto"/>
              </a:rPr>
              <a:t>Customers instantly get directions directly from your ad.</a:t>
            </a:r>
            <a:r>
              <a:rPr lang="en-US">
                <a:sym typeface="Arial"/>
              </a:rPr>
              <a:t> </a:t>
            </a:r>
            <a:r>
              <a:rPr lang="en-US">
                <a:sym typeface="Roboto"/>
              </a:rPr>
              <a:t>Average CTR increase is 10% </a:t>
            </a:r>
          </a:p>
          <a:p>
            <a:pPr lvl="0"/>
            <a:endParaRPr lang="en-US" dirty="0"/>
          </a:p>
        </p:txBody>
      </p:sp>
      <p:sp>
        <p:nvSpPr>
          <p:cNvPr id="522" name="Shape 522"/>
          <p:cNvSpPr txBox="1">
            <a:spLocks noGrp="1"/>
          </p:cNvSpPr>
          <p:nvPr>
            <p:ph type="sldNum" idx="12"/>
          </p:nvPr>
        </p:nvSpPr>
        <p:spPr/>
        <p:txBody>
          <a:bodyPr/>
          <a:lstStyle/>
          <a:p>
            <a:pPr lvl="0"/>
            <a:fld id="{00000000-1234-1234-1234-123412341234}" type="slidenum">
              <a:rPr lang="en-US" smtClean="0">
                <a:sym typeface="Calibri"/>
              </a:rPr>
              <a:pPr lvl="0"/>
              <a:t>46</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3890768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2" name="Shape 532"/>
          <p:cNvSpPr txBox="1">
            <a:spLocks noGrp="1"/>
          </p:cNvSpPr>
          <p:nvPr>
            <p:ph type="body" idx="1"/>
          </p:nvPr>
        </p:nvSpPr>
        <p:spPr/>
        <p:txBody>
          <a:bodyPr/>
          <a:lstStyle/>
          <a:p>
            <a:pPr lvl="0"/>
            <a:r>
              <a:rPr lang="en-US">
                <a:sym typeface="Calibri"/>
              </a:rPr>
              <a:t>setting goals</a:t>
            </a:r>
            <a:endParaRPr lang="en-US" dirty="0">
              <a:sym typeface="Calibri"/>
            </a:endParaRPr>
          </a:p>
        </p:txBody>
      </p:sp>
      <p:sp>
        <p:nvSpPr>
          <p:cNvPr id="533" name="Shape 533"/>
          <p:cNvSpPr txBox="1">
            <a:spLocks noGrp="1"/>
          </p:cNvSpPr>
          <p:nvPr>
            <p:ph type="sldNum" idx="12"/>
          </p:nvPr>
        </p:nvSpPr>
        <p:spPr/>
        <p:txBody>
          <a:bodyPr/>
          <a:lstStyle/>
          <a:p>
            <a:pPr lvl="0"/>
            <a:fld id="{00000000-1234-1234-1234-123412341234}" type="slidenum">
              <a:rPr lang="en-US" smtClean="0">
                <a:sym typeface="Calibri"/>
              </a:rPr>
              <a:pPr lvl="0"/>
              <a:t>47</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1073590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9" name="Shape 539"/>
          <p:cNvSpPr txBox="1">
            <a:spLocks noGrp="1"/>
          </p:cNvSpPr>
          <p:nvPr>
            <p:ph type="sldNum" idx="12"/>
          </p:nvPr>
        </p:nvSpPr>
        <p:spPr/>
        <p:txBody>
          <a:bodyPr/>
          <a:lstStyle/>
          <a:p>
            <a:pPr lvl="0"/>
            <a:fld id="{00000000-1234-1234-1234-123412341234}" type="slidenum">
              <a:rPr lang="en-US" smtClean="0"/>
              <a:pPr lvl="0"/>
              <a:t>48</a:t>
            </a:fld>
            <a:endParaRPr lang="en-US"/>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839591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4" name="Shape 544"/>
          <p:cNvSpPr txBox="1">
            <a:spLocks noGrp="1"/>
          </p:cNvSpPr>
          <p:nvPr>
            <p:ph type="body" idx="1"/>
          </p:nvPr>
        </p:nvSpPr>
        <p:spPr/>
        <p:txBody>
          <a:bodyPr/>
          <a:lstStyle/>
          <a:p>
            <a:pPr lvl="0"/>
            <a:r>
              <a:rPr lang="en-US"/>
              <a:t>how consumers spend their time today is shifting.  old mediums to connect and influence are becoming harder to utilize.</a:t>
            </a:r>
          </a:p>
        </p:txBody>
      </p:sp>
      <p:sp>
        <p:nvSpPr>
          <p:cNvPr id="545" name="Shape 545"/>
          <p:cNvSpPr txBox="1">
            <a:spLocks noGrp="1"/>
          </p:cNvSpPr>
          <p:nvPr>
            <p:ph type="sldNum" idx="12"/>
          </p:nvPr>
        </p:nvSpPr>
        <p:spPr/>
        <p:txBody>
          <a:bodyPr/>
          <a:lstStyle/>
          <a:p>
            <a:pPr lvl="0"/>
            <a:fld id="{00000000-1234-1234-1234-123412341234}" type="slidenum">
              <a:rPr lang="en-US" smtClean="0"/>
              <a:pPr lvl="0"/>
              <a:t>49</a:t>
            </a:fld>
            <a:endParaRPr lang="en-US"/>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198169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5" name="Shape 115"/>
          <p:cNvSpPr txBox="1">
            <a:spLocks noGrp="1"/>
          </p:cNvSpPr>
          <p:nvPr>
            <p:ph type="body" idx="1"/>
          </p:nvPr>
        </p:nvSpPr>
        <p:spPr/>
        <p:txBody>
          <a:bodyPr/>
          <a:lstStyle/>
          <a:p>
            <a:pPr lvl="0"/>
            <a:r>
              <a:rPr lang="en-US">
                <a:sym typeface="Calibri"/>
              </a:rPr>
              <a:t>Remember this?</a:t>
            </a:r>
          </a:p>
          <a:p>
            <a:pPr lvl="0"/>
            <a:endParaRPr lang="en-US">
              <a:sym typeface="Calibri"/>
            </a:endParaRPr>
          </a:p>
          <a:p>
            <a:pPr lvl="0"/>
            <a:r>
              <a:rPr lang="en-US">
                <a:sym typeface="Calibri"/>
              </a:rPr>
              <a:t>I graduated college in the early 2000’s, not ALL that long ago and I felt really lucky at the time. I had my own computer and didn’t need to go to the library like many of my friends to research and write my papers.  It might take me 15 minutes just to dial up but I felt like I was on the cutting edge!</a:t>
            </a:r>
          </a:p>
          <a:p>
            <a:pPr lvl="0"/>
            <a:r>
              <a:rPr lang="en-US">
                <a:sym typeface="Calibri"/>
              </a:rPr>
              <a:t> </a:t>
            </a:r>
          </a:p>
          <a:p>
            <a:pPr lvl="0"/>
            <a:r>
              <a:rPr lang="en-US">
                <a:sym typeface="Calibri"/>
              </a:rPr>
              <a:t> </a:t>
            </a:r>
          </a:p>
          <a:p>
            <a:pPr lvl="0"/>
            <a:endParaRPr lang="en-US">
              <a:sym typeface="Calibri"/>
            </a:endParaRPr>
          </a:p>
        </p:txBody>
      </p:sp>
      <p:sp>
        <p:nvSpPr>
          <p:cNvPr id="116" name="Shape 116"/>
          <p:cNvSpPr txBox="1">
            <a:spLocks noGrp="1"/>
          </p:cNvSpPr>
          <p:nvPr>
            <p:ph type="sldNum" idx="12"/>
          </p:nvPr>
        </p:nvSpPr>
        <p:spPr/>
        <p:txBody>
          <a:bodyPr/>
          <a:lstStyle/>
          <a:p>
            <a:pPr lvl="0"/>
            <a:fld id="{00000000-1234-1234-1234-123412341234}" type="slidenum">
              <a:rPr lang="en-US" smtClean="0">
                <a:sym typeface="Calibri"/>
              </a:rPr>
              <a:pPr lvl="0"/>
              <a:t>5</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3930878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p:txBody>
          <a:bodyPr/>
          <a:lstStyle/>
          <a:p>
            <a:pPr lvl="0"/>
            <a:r>
              <a:rPr lang="en-US"/>
              <a:t>YouTube creates a great opportunity to get in front of your customers using the power of site, sound and motion.  YouTube also allows scale larger than any TV network today that is also paired with targeting that makes it relevant.  </a:t>
            </a:r>
          </a:p>
        </p:txBody>
      </p:sp>
      <p:sp>
        <p:nvSpPr>
          <p:cNvPr id="3" name="Slide Image Placeholder 2"/>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438780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p:txBody>
          <a:bodyPr/>
          <a:lstStyle/>
          <a:p>
            <a:pPr lvl="0"/>
            <a:r>
              <a:rPr lang="en-US"/>
              <a:t>Youtube offers more reach than any broadcast / cable channel for 25-54 anywhere in the US</a:t>
            </a:r>
            <a:endParaRPr lang="en-US" dirty="0"/>
          </a:p>
        </p:txBody>
      </p:sp>
      <p:sp>
        <p:nvSpPr>
          <p:cNvPr id="3" name="Slide Image Placeholder 2"/>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3241309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p:txBody>
          <a:bodyPr/>
          <a:lstStyle/>
          <a:p>
            <a:pPr lvl="0"/>
            <a:r>
              <a:rPr lang="en-US"/>
              <a:t>While also offering more reach than any other online video</a:t>
            </a:r>
            <a:endParaRPr lang="en-US" dirty="0"/>
          </a:p>
        </p:txBody>
      </p:sp>
      <p:sp>
        <p:nvSpPr>
          <p:cNvPr id="3" name="Slide Image Placeholder 2"/>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1841416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p:txBody>
          <a:bodyPr/>
          <a:lstStyle/>
          <a:p>
            <a:pPr lvl="0"/>
            <a:r>
              <a:rPr lang="en-US"/>
              <a:t>While also offering more reach than any other online video</a:t>
            </a:r>
            <a:endParaRPr lang="en-US" dirty="0"/>
          </a:p>
        </p:txBody>
      </p:sp>
      <p:sp>
        <p:nvSpPr>
          <p:cNvPr id="3" name="Slide Image Placeholder 2"/>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15248491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6" name="Shape 606"/>
          <p:cNvSpPr txBox="1">
            <a:spLocks noGrp="1"/>
          </p:cNvSpPr>
          <p:nvPr>
            <p:ph type="body" idx="1"/>
          </p:nvPr>
        </p:nvSpPr>
        <p:spPr/>
        <p:txBody>
          <a:bodyPr/>
          <a:lstStyle/>
          <a:p>
            <a:pPr lvl="0"/>
            <a:r>
              <a:rPr lang="en-US" dirty="0"/>
              <a:t>But we know that you don’t want to target EVERYONE and a broad TV strategy may never have been one of your business tactics.  With digital video not only is it where people are increasingly spending time its a place where you can be much more targeted.  </a:t>
            </a:r>
          </a:p>
        </p:txBody>
      </p:sp>
      <p:sp>
        <p:nvSpPr>
          <p:cNvPr id="607" name="Shape 607"/>
          <p:cNvSpPr txBox="1">
            <a:spLocks noGrp="1"/>
          </p:cNvSpPr>
          <p:nvPr>
            <p:ph type="sldNum" idx="12"/>
          </p:nvPr>
        </p:nvSpPr>
        <p:spPr/>
        <p:txBody>
          <a:bodyPr/>
          <a:lstStyle/>
          <a:p>
            <a:pPr lvl="0"/>
            <a:fld id="{00000000-1234-1234-1234-123412341234}" type="slidenum">
              <a:rPr lang="en-US" smtClean="0">
                <a:sym typeface="Calibri"/>
              </a:rPr>
              <a:pPr lvl="0"/>
              <a:t>54</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33034639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5" name="Shape 625"/>
          <p:cNvSpPr txBox="1">
            <a:spLocks noGrp="1"/>
          </p:cNvSpPr>
          <p:nvPr>
            <p:ph type="sldNum" idx="12"/>
          </p:nvPr>
        </p:nvSpPr>
        <p:spPr/>
        <p:txBody>
          <a:bodyPr/>
          <a:lstStyle/>
          <a:p>
            <a:pPr lvl="0"/>
            <a:fld id="{00000000-1234-1234-1234-123412341234}" type="slidenum">
              <a:rPr lang="en-US" smtClean="0"/>
              <a:pPr lvl="0"/>
              <a:t>55</a:t>
            </a:fld>
            <a:endParaRPr lang="en-US"/>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338515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8" name="Shape 678"/>
          <p:cNvSpPr txBox="1">
            <a:spLocks noGrp="1"/>
          </p:cNvSpPr>
          <p:nvPr>
            <p:ph type="sldNum" idx="12"/>
          </p:nvPr>
        </p:nvSpPr>
        <p:spPr/>
        <p:txBody>
          <a:bodyPr/>
          <a:lstStyle/>
          <a:p>
            <a:pPr lvl="0"/>
            <a:fld id="{00000000-1234-1234-1234-123412341234}" type="slidenum">
              <a:rPr lang="en-US" smtClean="0"/>
              <a:pPr lvl="0"/>
              <a:t>56</a:t>
            </a:fld>
            <a:endParaRPr lang="en-US"/>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8529178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5" name="Shape 685"/>
          <p:cNvSpPr txBox="1">
            <a:spLocks noGrp="1"/>
          </p:cNvSpPr>
          <p:nvPr>
            <p:ph type="body" idx="1"/>
          </p:nvPr>
        </p:nvSpPr>
        <p:spPr/>
        <p:txBody>
          <a:bodyPr/>
          <a:lstStyle/>
          <a:p>
            <a:pPr lvl="0"/>
            <a:r>
              <a:rPr lang="en-US"/>
              <a:t>And there are many ways to provide useful messaging.</a:t>
            </a:r>
            <a:endParaRPr lang="en-US" dirty="0"/>
          </a:p>
        </p:txBody>
      </p:sp>
      <p:sp>
        <p:nvSpPr>
          <p:cNvPr id="686" name="Shape 686"/>
          <p:cNvSpPr txBox="1">
            <a:spLocks noGrp="1"/>
          </p:cNvSpPr>
          <p:nvPr>
            <p:ph type="sldNum" idx="12"/>
          </p:nvPr>
        </p:nvSpPr>
        <p:spPr/>
        <p:txBody>
          <a:bodyPr/>
          <a:lstStyle/>
          <a:p>
            <a:pPr lvl="0"/>
            <a:fld id="{00000000-1234-1234-1234-123412341234}" type="slidenum">
              <a:rPr lang="en-US" smtClean="0">
                <a:sym typeface="Calibri"/>
              </a:rPr>
              <a:pPr lvl="0"/>
              <a:t>57</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42189189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58</a:t>
            </a:fld>
            <a:endParaRPr lang="en-US"/>
          </a:p>
        </p:txBody>
      </p:sp>
    </p:spTree>
    <p:extLst>
      <p:ext uri="{BB962C8B-B14F-4D97-AF65-F5344CB8AC3E}">
        <p14:creationId xmlns:p14="http://schemas.microsoft.com/office/powerpoint/2010/main" val="27233318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59</a:t>
            </a:fld>
            <a:endParaRPr lang="en-US"/>
          </a:p>
        </p:txBody>
      </p:sp>
    </p:spTree>
    <p:extLst>
      <p:ext uri="{BB962C8B-B14F-4D97-AF65-F5344CB8AC3E}">
        <p14:creationId xmlns:p14="http://schemas.microsoft.com/office/powerpoint/2010/main" val="67615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p:txBody>
          <a:bodyPr/>
          <a:lstStyle/>
          <a:p>
            <a:pPr lvl="0"/>
            <a:r>
              <a:rPr lang="en-US">
                <a:sym typeface="Calibri"/>
              </a:rPr>
              <a:t>Fast Forward 14 years and every day I carry in my hand a computer more powerful.  This shift has profoundly changed the way we live our lives.</a:t>
            </a:r>
          </a:p>
          <a:p>
            <a:pPr lvl="0"/>
            <a:r>
              <a:rPr lang="en-US">
                <a:sym typeface="Calibri"/>
              </a:rPr>
              <a:t> </a:t>
            </a:r>
          </a:p>
          <a:p>
            <a:pPr lvl="0"/>
            <a:endParaRPr lang="en-US">
              <a:sym typeface="Calibri"/>
            </a:endParaRPr>
          </a:p>
        </p:txBody>
      </p:sp>
      <p:sp>
        <p:nvSpPr>
          <p:cNvPr id="123" name="Shape 123"/>
          <p:cNvSpPr txBox="1">
            <a:spLocks noGrp="1"/>
          </p:cNvSpPr>
          <p:nvPr>
            <p:ph type="sldNum" idx="12"/>
          </p:nvPr>
        </p:nvSpPr>
        <p:spPr/>
        <p:txBody>
          <a:bodyPr/>
          <a:lstStyle/>
          <a:p>
            <a:pPr lvl="0"/>
            <a:fld id="{00000000-1234-1234-1234-123412341234}" type="slidenum">
              <a:rPr lang="en-US" smtClean="0">
                <a:sym typeface="Calibri"/>
              </a:rPr>
              <a:pPr lvl="0"/>
              <a:t>6</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7383006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6" name="Shape 696"/>
          <p:cNvSpPr txBox="1">
            <a:spLocks noGrp="1"/>
          </p:cNvSpPr>
          <p:nvPr>
            <p:ph type="body" idx="1"/>
          </p:nvPr>
        </p:nvSpPr>
        <p:spPr/>
        <p:txBody>
          <a:bodyPr/>
          <a:lstStyle/>
          <a:p>
            <a:pPr lvl="0"/>
            <a:r>
              <a:rPr lang="en-US">
                <a:sym typeface="Calibri"/>
              </a:rPr>
              <a:t>setting goals</a:t>
            </a:r>
          </a:p>
          <a:p>
            <a:pPr lvl="0"/>
            <a:endParaRPr lang="en-US" dirty="0">
              <a:sym typeface="Calibri"/>
            </a:endParaRPr>
          </a:p>
        </p:txBody>
      </p:sp>
      <p:sp>
        <p:nvSpPr>
          <p:cNvPr id="697" name="Shape 697"/>
          <p:cNvSpPr txBox="1">
            <a:spLocks noGrp="1"/>
          </p:cNvSpPr>
          <p:nvPr>
            <p:ph type="sldNum" idx="12"/>
          </p:nvPr>
        </p:nvSpPr>
        <p:spPr/>
        <p:txBody>
          <a:bodyPr/>
          <a:lstStyle/>
          <a:p>
            <a:pPr lvl="0"/>
            <a:fld id="{00000000-1234-1234-1234-123412341234}" type="slidenum">
              <a:rPr lang="en-US" smtClean="0">
                <a:sym typeface="Calibri"/>
              </a:rPr>
              <a:pPr lvl="0"/>
              <a:t>60</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5582990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3" name="Shape 703"/>
          <p:cNvSpPr txBox="1">
            <a:spLocks noGrp="1"/>
          </p:cNvSpPr>
          <p:nvPr>
            <p:ph type="sldNum" idx="12"/>
          </p:nvPr>
        </p:nvSpPr>
        <p:spPr/>
        <p:txBody>
          <a:bodyPr/>
          <a:lstStyle/>
          <a:p>
            <a:pPr lvl="0"/>
            <a:fld id="{00000000-1234-1234-1234-123412341234}" type="slidenum">
              <a:rPr lang="en-US" smtClean="0"/>
              <a:pPr lvl="0"/>
              <a:t>61</a:t>
            </a:fld>
            <a:endParaRPr lang="en-US"/>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6776952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7" name="Shape 717"/>
          <p:cNvSpPr txBox="1">
            <a:spLocks noGrp="1"/>
          </p:cNvSpPr>
          <p:nvPr>
            <p:ph type="sldNum" idx="12"/>
          </p:nvPr>
        </p:nvSpPr>
        <p:spPr/>
        <p:txBody>
          <a:bodyPr/>
          <a:lstStyle/>
          <a:p>
            <a:pPr lvl="0"/>
            <a:fld id="{00000000-1234-1234-1234-123412341234}" type="slidenum">
              <a:rPr lang="en-US" smtClean="0">
                <a:sym typeface="Calibri"/>
              </a:rPr>
              <a:pPr lvl="0"/>
              <a:t>62</a:t>
            </a:fld>
            <a:endParaRPr lang="en-US">
              <a:sym typeface="Calibri"/>
            </a:endParaRPr>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0715396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7" name="Shape 717"/>
          <p:cNvSpPr txBox="1">
            <a:spLocks noGrp="1"/>
          </p:cNvSpPr>
          <p:nvPr>
            <p:ph type="sldNum" idx="12"/>
          </p:nvPr>
        </p:nvSpPr>
        <p:spPr/>
        <p:txBody>
          <a:bodyPr/>
          <a:lstStyle/>
          <a:p>
            <a:pPr lvl="0"/>
            <a:fld id="{00000000-1234-1234-1234-123412341234}" type="slidenum">
              <a:rPr lang="en-US" smtClean="0">
                <a:sym typeface="Calibri"/>
              </a:rPr>
              <a:pPr lvl="0"/>
              <a:t>63</a:t>
            </a:fld>
            <a:endParaRPr lang="en-US">
              <a:sym typeface="Calibri"/>
            </a:endParaRPr>
          </a:p>
        </p:txBody>
      </p:sp>
      <p:sp>
        <p:nvSpPr>
          <p:cNvPr id="3" name="Slide Image Placeholder 2"/>
          <p:cNvSpPr>
            <a:spLocks noGrp="1" noRot="1" noChangeAspect="1"/>
          </p:cNvSpPr>
          <p:nvPr>
            <p:ph type="sldImg"/>
          </p:nvPr>
        </p:nvSpPr>
        <p:spPr>
          <a:xfrm>
            <a:off x="2628900" y="350838"/>
            <a:ext cx="1600200" cy="900112"/>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94719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64</a:t>
            </a:fld>
            <a:endParaRPr lang="en-US"/>
          </a:p>
        </p:txBody>
      </p:sp>
    </p:spTree>
    <p:extLst>
      <p:ext uri="{BB962C8B-B14F-4D97-AF65-F5344CB8AC3E}">
        <p14:creationId xmlns:p14="http://schemas.microsoft.com/office/powerpoint/2010/main" val="322670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4" name="Shape 134"/>
          <p:cNvSpPr txBox="1">
            <a:spLocks noGrp="1"/>
          </p:cNvSpPr>
          <p:nvPr>
            <p:ph type="body" idx="1"/>
          </p:nvPr>
        </p:nvSpPr>
        <p:spPr/>
        <p:txBody>
          <a:bodyPr/>
          <a:lstStyle/>
          <a:p>
            <a:pPr lvl="0"/>
            <a:r>
              <a:rPr lang="en-US">
                <a:sym typeface="Calibri"/>
              </a:rPr>
              <a:t>almost every daily task has been redefined over the last 20 years</a:t>
            </a:r>
          </a:p>
          <a:p>
            <a:pPr lvl="0"/>
            <a:endParaRPr lang="en-US">
              <a:sym typeface="Calibri"/>
            </a:endParaRPr>
          </a:p>
          <a:p>
            <a:pPr lvl="0"/>
            <a:r>
              <a:rPr lang="en-US">
                <a:sym typeface="Calibri"/>
              </a:rPr>
              <a:t>you read your news online</a:t>
            </a:r>
          </a:p>
          <a:p>
            <a:pPr lvl="0"/>
            <a:r>
              <a:rPr lang="en-US">
                <a:sym typeface="Calibri"/>
              </a:rPr>
              <a:t>weather is an app on your phone </a:t>
            </a:r>
          </a:p>
          <a:p>
            <a:pPr lvl="0"/>
            <a:r>
              <a:rPr lang="en-US">
                <a:sym typeface="Calibri"/>
              </a:rPr>
              <a:t> </a:t>
            </a:r>
          </a:p>
          <a:p>
            <a:pPr lvl="0"/>
            <a:endParaRPr lang="en-US">
              <a:sym typeface="Calibri"/>
            </a:endParaRPr>
          </a:p>
        </p:txBody>
      </p:sp>
      <p:sp>
        <p:nvSpPr>
          <p:cNvPr id="135" name="Shape 135"/>
          <p:cNvSpPr txBox="1">
            <a:spLocks noGrp="1"/>
          </p:cNvSpPr>
          <p:nvPr>
            <p:ph type="sldNum" idx="12"/>
          </p:nvPr>
        </p:nvSpPr>
        <p:spPr/>
        <p:txBody>
          <a:bodyPr/>
          <a:lstStyle/>
          <a:p>
            <a:pPr lvl="0"/>
            <a:fld id="{00000000-1234-1234-1234-123412341234}" type="slidenum">
              <a:rPr lang="en-US" smtClean="0">
                <a:sym typeface="Calibri"/>
              </a:rPr>
              <a:pPr lvl="0"/>
              <a:t>7</a:t>
            </a:fld>
            <a:endParaRPr lang="en-US">
              <a:sym typeface="Calibri"/>
            </a:endParaRPr>
          </a:p>
        </p:txBody>
      </p:sp>
      <p:sp>
        <p:nvSpPr>
          <p:cNvPr id="7" name="Slide Image Placeholder 6"/>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7138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9" name="Shape 159"/>
          <p:cNvSpPr txBox="1">
            <a:spLocks noGrp="1"/>
          </p:cNvSpPr>
          <p:nvPr>
            <p:ph type="body" idx="1"/>
          </p:nvPr>
        </p:nvSpPr>
        <p:spPr/>
        <p:txBody>
          <a:bodyPr/>
          <a:lstStyle/>
          <a:p>
            <a:pPr lvl="0"/>
            <a:r>
              <a:rPr lang="en-US">
                <a:sym typeface="Calibri"/>
              </a:rPr>
              <a:t>There are three trends we believe are important to help us better understand how consumer are evolving.</a:t>
            </a:r>
          </a:p>
          <a:p>
            <a:pPr lvl="0"/>
            <a:endParaRPr lang="en-US">
              <a:sym typeface="Calibri"/>
            </a:endParaRPr>
          </a:p>
          <a:p>
            <a:pPr lvl="0"/>
            <a:r>
              <a:rPr lang="en-US">
                <a:sym typeface="Calibri"/>
              </a:rPr>
              <a:t> Technology - as we are discussing the proliferation of affordable mass produced technology means it's finally accessible for everyone.</a:t>
            </a:r>
          </a:p>
          <a:p>
            <a:pPr lvl="0"/>
            <a:r>
              <a:rPr lang="en-US">
                <a:sym typeface="Calibri"/>
              </a:rPr>
              <a:t>Transparency - we know knowledge is power and today proximity or physical locations are not needed to share your opinion or to even offer many products.  Look at the rise of automotive review sites, some of which are really just individuals sharing their opinions.</a:t>
            </a:r>
          </a:p>
          <a:p>
            <a:pPr lvl="0"/>
            <a:r>
              <a:rPr lang="en-US">
                <a:sym typeface="Calibri"/>
              </a:rPr>
              <a:t>Finally, time.  The more chaotic and busy our world has become the more we lean on technology to help us solve problems quickly at any time day or night.</a:t>
            </a:r>
          </a:p>
          <a:p>
            <a:pPr lvl="0"/>
            <a:endParaRPr lang="en-US">
              <a:sym typeface="Calibri"/>
            </a:endParaRPr>
          </a:p>
          <a:p>
            <a:pPr lvl="0"/>
            <a:r>
              <a:rPr lang="en-US">
                <a:sym typeface="Calibri"/>
              </a:rPr>
              <a:t>This is why as a whole we see foot traffic to stores down +50% and searches up +xx%.   </a:t>
            </a:r>
          </a:p>
          <a:p>
            <a:pPr lvl="0"/>
            <a:endParaRPr lang="en-US">
              <a:sym typeface="Calibri"/>
            </a:endParaRPr>
          </a:p>
        </p:txBody>
      </p:sp>
      <p:sp>
        <p:nvSpPr>
          <p:cNvPr id="160" name="Shape 160"/>
          <p:cNvSpPr txBox="1">
            <a:spLocks noGrp="1"/>
          </p:cNvSpPr>
          <p:nvPr>
            <p:ph type="sldNum" idx="12"/>
          </p:nvPr>
        </p:nvSpPr>
        <p:spPr/>
        <p:txBody>
          <a:bodyPr/>
          <a:lstStyle/>
          <a:p>
            <a:pPr lvl="0"/>
            <a:fld id="{00000000-1234-1234-1234-123412341234}" type="slidenum">
              <a:rPr lang="en-US" smtClean="0">
                <a:sym typeface="Calibri"/>
              </a:rPr>
              <a:pPr lvl="0"/>
              <a:t>8</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414005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9" name="Shape 169"/>
          <p:cNvSpPr txBox="1">
            <a:spLocks noGrp="1"/>
          </p:cNvSpPr>
          <p:nvPr>
            <p:ph type="body" idx="1"/>
          </p:nvPr>
        </p:nvSpPr>
        <p:spPr/>
        <p:txBody>
          <a:bodyPr/>
          <a:lstStyle/>
          <a:p>
            <a:pPr lvl="0"/>
            <a:r>
              <a:rPr lang="en-US">
                <a:sym typeface="Calibri"/>
              </a:rPr>
              <a:t>and businesses are tapping into this shift as an opportunity to redefine how they service their customers.</a:t>
            </a:r>
            <a:endParaRPr lang="en-US"/>
          </a:p>
          <a:p>
            <a:pPr lvl="0"/>
            <a:endParaRPr lang="en-US" dirty="0">
              <a:sym typeface="Calibri"/>
            </a:endParaRPr>
          </a:p>
        </p:txBody>
      </p:sp>
      <p:sp>
        <p:nvSpPr>
          <p:cNvPr id="170" name="Shape 170"/>
          <p:cNvSpPr txBox="1">
            <a:spLocks noGrp="1"/>
          </p:cNvSpPr>
          <p:nvPr>
            <p:ph type="sldNum" idx="12"/>
          </p:nvPr>
        </p:nvSpPr>
        <p:spPr/>
        <p:txBody>
          <a:bodyPr/>
          <a:lstStyle/>
          <a:p>
            <a:pPr lvl="0"/>
            <a:fld id="{00000000-1234-1234-1234-123412341234}" type="slidenum">
              <a:rPr lang="en-US" smtClean="0">
                <a:sym typeface="Calibri"/>
              </a:rPr>
              <a:pPr lvl="0"/>
              <a:t>9</a:t>
            </a:fld>
            <a:endParaRPr lang="en-US">
              <a:sym typeface="Calibri"/>
            </a:endParaRPr>
          </a:p>
        </p:txBody>
      </p:sp>
      <p:sp>
        <p:nvSpPr>
          <p:cNvPr id="4" name="Slide Image Placeholder 3"/>
          <p:cNvSpPr>
            <a:spLocks noGrp="1" noRot="1" noChangeAspect="1"/>
          </p:cNvSpPr>
          <p:nvPr>
            <p:ph type="sldImg"/>
          </p:nvPr>
        </p:nvSpPr>
        <p:spPr>
          <a:xfrm>
            <a:off x="2628900" y="350838"/>
            <a:ext cx="1600200" cy="900112"/>
          </a:xfrm>
        </p:spPr>
      </p:sp>
    </p:spTree>
    <p:extLst>
      <p:ext uri="{BB962C8B-B14F-4D97-AF65-F5344CB8AC3E}">
        <p14:creationId xmlns:p14="http://schemas.microsoft.com/office/powerpoint/2010/main" val="244618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1727200"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p:cNvSpPr/>
          <p:nvPr userDrawn="1"/>
        </p:nvSpPr>
        <p:spPr>
          <a:xfrm>
            <a:off x="1727200" y="3610467"/>
            <a:ext cx="1828800" cy="3247533"/>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p:cNvSpPr/>
          <p:nvPr userDrawn="1"/>
        </p:nvSpPr>
        <p:spPr>
          <a:xfrm>
            <a:off x="3454400" y="3610467"/>
            <a:ext cx="1828800" cy="3247533"/>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p:cNvSpPr/>
          <p:nvPr userDrawn="1"/>
        </p:nvSpPr>
        <p:spPr>
          <a:xfrm>
            <a:off x="5181600" y="3610467"/>
            <a:ext cx="1828800" cy="3247533"/>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Rectangle 26"/>
          <p:cNvSpPr/>
          <p:nvPr userDrawn="1"/>
        </p:nvSpPr>
        <p:spPr>
          <a:xfrm>
            <a:off x="6908800" y="3610467"/>
            <a:ext cx="1828800" cy="3247533"/>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Rectangle 27"/>
          <p:cNvSpPr/>
          <p:nvPr userDrawn="1"/>
        </p:nvSpPr>
        <p:spPr>
          <a:xfrm>
            <a:off x="8636000" y="3610467"/>
            <a:ext cx="1828800" cy="3247533"/>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Rectangle 29"/>
          <p:cNvSpPr/>
          <p:nvPr userDrawn="1"/>
        </p:nvSpPr>
        <p:spPr>
          <a:xfrm>
            <a:off x="10464800" y="0"/>
            <a:ext cx="1727200"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438400" y="4670246"/>
            <a:ext cx="7315200" cy="914400"/>
          </a:xfrm>
        </p:spPr>
        <p:txBody>
          <a:bodyPr anchor="t">
            <a:normAutofit/>
          </a:bodyPr>
          <a:lstStyle>
            <a:lvl1pPr marL="0" indent="0" algn="ctr">
              <a:buNone/>
              <a:defRPr sz="4000" b="0" cap="none" spc="0" baseline="0">
                <a:solidFill>
                  <a:schemeClr val="bg1"/>
                </a:solidFill>
                <a:effectLst>
                  <a:outerShdw blurRad="38100" dist="38100" dir="2700000" algn="tl">
                    <a:srgbClr val="000000">
                      <a:alpha val="43137"/>
                    </a:srgbClr>
                  </a:outerShdw>
                </a:effectLst>
                <a:latin typeface="Verlag Book" pitchFamily="50"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62FF3-94D9-4467-9BE4-153E6C7CC0F7}" type="slidenum">
              <a:rPr lang="en-US" smtClean="0"/>
              <a:t>‹#›</a:t>
            </a:fld>
            <a:endParaRPr lang="en-US"/>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09376" y="1586831"/>
            <a:ext cx="3573247" cy="1781781"/>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81200" y="455485"/>
            <a:ext cx="8229600" cy="912442"/>
          </a:xfrm>
          <a:prstGeom prst="rect">
            <a:avLst/>
          </a:prstGeom>
          <a:effectLst>
            <a:outerShdw blurRad="50800" dist="38100" dir="2700000" algn="tl" rotWithShape="0">
              <a:schemeClr val="bg1">
                <a:alpha val="40000"/>
              </a:schemeClr>
            </a:outerShdw>
          </a:effectLst>
        </p:spPr>
      </p:pic>
    </p:spTree>
    <p:extLst>
      <p:ext uri="{BB962C8B-B14F-4D97-AF65-F5344CB8AC3E}">
        <p14:creationId xmlns:p14="http://schemas.microsoft.com/office/powerpoint/2010/main" val="2058646954"/>
      </p:ext>
    </p:extLst>
  </p:cSld>
  <p:clrMapOvr>
    <a:masterClrMapping/>
  </p:clrMapOvr>
  <p:extLst mod="1">
    <p:ext uri="{DCECCB84-F9BA-43D5-87BE-67443E8EF086}">
      <p15:sldGuideLst xmlns:p15="http://schemas.microsoft.com/office/powerpoint/2012/main" xmlns="">
        <p15:guide id="1" pos="144" userDrawn="1">
          <p15:clr>
            <a:srgbClr val="FBAE40"/>
          </p15:clr>
        </p15:guide>
        <p15:guide id="2" pos="7536" userDrawn="1">
          <p15:clr>
            <a:srgbClr val="FBAE40"/>
          </p15:clr>
        </p15:guide>
        <p15:guide id="3" orient="horz" pos="144" userDrawn="1">
          <p15:clr>
            <a:srgbClr val="FBAE40"/>
          </p15:clr>
        </p15:guide>
        <p15:guide id="4" orient="horz" pos="4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TE">
    <p:bg>
      <p:bgPr>
        <a:solidFill>
          <a:srgbClr val="7030A0"/>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62FF3-94D9-4467-9BE4-153E6C7CC0F7}" type="slidenum">
              <a:rPr lang="en-US" smtClean="0"/>
              <a:t>‹#›</a:t>
            </a:fld>
            <a:endParaRPr lang="en-US"/>
          </a:p>
        </p:txBody>
      </p:sp>
      <p:sp>
        <p:nvSpPr>
          <p:cNvPr id="2" name="Title 1"/>
          <p:cNvSpPr>
            <a:spLocks noGrp="1"/>
          </p:cNvSpPr>
          <p:nvPr>
            <p:ph type="title"/>
          </p:nvPr>
        </p:nvSpPr>
        <p:spPr>
          <a:xfrm>
            <a:off x="228600" y="2489960"/>
            <a:ext cx="11734800" cy="683264"/>
          </a:xfrm>
          <a:noFill/>
        </p:spPr>
        <p:txBody>
          <a:bodyPr lIns="91440" tIns="91440" rIns="91440" bIns="91440">
            <a:spAutoFit/>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4488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166698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a:off x="0" y="6476214"/>
            <a:ext cx="1727200" cy="381786"/>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userDrawn="1"/>
        </p:nvSpPr>
        <p:spPr>
          <a:xfrm>
            <a:off x="1727200" y="6476215"/>
            <a:ext cx="1828800" cy="381785"/>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p:cNvSpPr/>
          <p:nvPr userDrawn="1"/>
        </p:nvSpPr>
        <p:spPr>
          <a:xfrm>
            <a:off x="3454400" y="6476215"/>
            <a:ext cx="1828800" cy="381785"/>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p:cNvSpPr/>
          <p:nvPr userDrawn="1"/>
        </p:nvSpPr>
        <p:spPr>
          <a:xfrm>
            <a:off x="5181600" y="6476215"/>
            <a:ext cx="1828800" cy="381785"/>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p:cNvSpPr/>
          <p:nvPr userDrawn="1"/>
        </p:nvSpPr>
        <p:spPr>
          <a:xfrm>
            <a:off x="6908800" y="6476215"/>
            <a:ext cx="1828800" cy="381785"/>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p:cNvSpPr/>
          <p:nvPr userDrawn="1"/>
        </p:nvSpPr>
        <p:spPr>
          <a:xfrm>
            <a:off x="8636000" y="6476215"/>
            <a:ext cx="1828800" cy="381785"/>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p:cNvSpPr/>
          <p:nvPr userDrawn="1"/>
        </p:nvSpPr>
        <p:spPr>
          <a:xfrm>
            <a:off x="10464800" y="6476214"/>
            <a:ext cx="1727200" cy="381786"/>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591612" y="2195301"/>
            <a:ext cx="8344073" cy="1588127"/>
          </a:xfrm>
          <a:noFill/>
        </p:spPr>
        <p:txBody>
          <a:bodyPr wrap="square" lIns="274320" bIns="45720" anchor="ctr" anchorCtr="0">
            <a:noAutofit/>
          </a:bodyPr>
          <a:lstStyle>
            <a:lvl1pPr>
              <a:defRPr sz="6000" b="0" spc="-100" baseline="0">
                <a:solidFill>
                  <a:srgbClr val="075FAA"/>
                </a:solidFill>
              </a:defRPr>
            </a:lvl1pPr>
          </a:lstStyle>
          <a:p>
            <a:r>
              <a:rPr lang="en-US" dirty="0"/>
              <a:t>CLICK TO EDIT MASTER TITLE STYLE</a:t>
            </a:r>
          </a:p>
        </p:txBody>
      </p:sp>
      <p:sp>
        <p:nvSpPr>
          <p:cNvPr id="3" name="Text Placeholder 2"/>
          <p:cNvSpPr>
            <a:spLocks noGrp="1"/>
          </p:cNvSpPr>
          <p:nvPr>
            <p:ph type="body" idx="1"/>
          </p:nvPr>
        </p:nvSpPr>
        <p:spPr>
          <a:xfrm>
            <a:off x="3591612" y="3852678"/>
            <a:ext cx="8344073" cy="590931"/>
          </a:xfrm>
          <a:noFill/>
          <a:ln w="127000" cap="sq">
            <a:noFill/>
            <a:miter lim="800000"/>
          </a:ln>
        </p:spPr>
        <p:txBody>
          <a:bodyPr vert="horz" wrap="square" lIns="274320" tIns="45720" rIns="137160" bIns="45720" rtlCol="0" anchor="t" anchorCtr="0">
            <a:spAutoFit/>
          </a:bodyPr>
          <a:lstStyle>
            <a:lvl1pPr>
              <a:defRPr lang="en-US" sz="3600" b="0" spc="-100" baseline="0" dirty="0">
                <a:solidFill>
                  <a:schemeClr val="tx1">
                    <a:lumMod val="50000"/>
                    <a:lumOff val="50000"/>
                  </a:schemeClr>
                </a:solidFill>
                <a:latin typeface="+mn-lt"/>
                <a:ea typeface="+mj-ea"/>
                <a:cs typeface="+mj-cs"/>
              </a:defRPr>
            </a:lvl1pPr>
          </a:lstStyle>
          <a:p>
            <a:pPr lvl="0">
              <a:spcBef>
                <a:spcPct val="0"/>
              </a:spcBef>
              <a:buNone/>
            </a:pPr>
            <a:r>
              <a:rPr lang="en-US" dirty="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62FF3-94D9-4467-9BE4-153E6C7CC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294" y="2305423"/>
            <a:ext cx="2743198" cy="1367882"/>
          </a:xfrm>
          <a:prstGeom prst="rect">
            <a:avLst/>
          </a:prstGeom>
          <a:noFill/>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8857" y="233172"/>
            <a:ext cx="6314286" cy="700082"/>
          </a:xfrm>
          <a:prstGeom prst="rect">
            <a:avLst/>
          </a:prstGeom>
          <a:effectLst/>
        </p:spPr>
      </p:pic>
      <p:sp>
        <p:nvSpPr>
          <p:cNvPr id="10" name="Rectangle 9"/>
          <p:cNvSpPr/>
          <p:nvPr userDrawn="1"/>
        </p:nvSpPr>
        <p:spPr>
          <a:xfrm>
            <a:off x="11963400" y="0"/>
            <a:ext cx="228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3591612" y="1261132"/>
            <a:ext cx="0" cy="4335736"/>
          </a:xfrm>
          <a:prstGeom prst="line">
            <a:avLst/>
          </a:prstGeom>
          <a:ln w="508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565355"/>
      </p:ext>
    </p:extLst>
  </p:cSld>
  <p:clrMapOvr>
    <a:masterClrMapping/>
  </p:clrMapOvr>
  <p:extLst mod="1">
    <p:ext uri="{DCECCB84-F9BA-43D5-87BE-67443E8EF086}">
      <p15:sldGuideLst xmlns:p15="http://schemas.microsoft.com/office/powerpoint/2012/main" xmlns="">
        <p15:guide id="1" pos="22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300208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82295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123300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145713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gradFill>
            <a:gsLst>
              <a:gs pos="3000">
                <a:schemeClr val="bg1"/>
              </a:gs>
              <a:gs pos="2000">
                <a:schemeClr val="accent1"/>
              </a:gs>
              <a:gs pos="0">
                <a:schemeClr val="accent1"/>
              </a:gs>
              <a:gs pos="97000">
                <a:schemeClr val="bg1"/>
              </a:gs>
              <a:gs pos="98000">
                <a:schemeClr val="accent1"/>
              </a:gs>
              <a:gs pos="100000">
                <a:schemeClr val="accent1"/>
              </a:gs>
            </a:gsLst>
            <a:lin ang="0" scaled="1"/>
          </a:gradFill>
          <a:ln w="127000" cap="sq">
            <a:noFill/>
            <a:miter lim="800000"/>
          </a:ln>
        </p:spPr>
        <p:txBody>
          <a:bodyPr vert="horz" lIns="137160" tIns="45720" rIns="137160" bIns="1371600" rtlCol="0" anchor="t" anchorCtr="0">
            <a:noAutofit/>
          </a:bodyPr>
          <a:lstStyle>
            <a:lvl1pPr>
              <a:defRPr lang="en-US" sz="3200" dirty="0"/>
            </a:lvl1pPr>
          </a:lstStyle>
          <a:p>
            <a:pPr lvl="0"/>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141879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gradFill>
            <a:gsLst>
              <a:gs pos="3000">
                <a:schemeClr val="bg1"/>
              </a:gs>
              <a:gs pos="2000">
                <a:schemeClr val="accent1"/>
              </a:gs>
              <a:gs pos="0">
                <a:schemeClr val="accent1"/>
              </a:gs>
              <a:gs pos="97000">
                <a:schemeClr val="bg1"/>
              </a:gs>
              <a:gs pos="98000">
                <a:schemeClr val="accent1"/>
              </a:gs>
              <a:gs pos="100000">
                <a:schemeClr val="accent1"/>
              </a:gs>
            </a:gsLst>
            <a:lin ang="0" scaled="1"/>
          </a:gradFill>
          <a:ln w="127000" cap="sq">
            <a:noFill/>
            <a:miter lim="800000"/>
          </a:ln>
        </p:spPr>
        <p:txBody>
          <a:bodyPr vert="horz" lIns="137160" tIns="45720" rIns="137160" bIns="1371600" rtlCol="0" anchor="t" anchorCtr="0">
            <a:noAutofit/>
          </a:bodyPr>
          <a:lstStyle>
            <a:lvl1pPr>
              <a:defRPr lang="en-US" sz="3200" dirty="0"/>
            </a:lvl1pPr>
          </a:lstStyle>
          <a:p>
            <a:pPr lvl="0"/>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3694920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476214"/>
            <a:ext cx="1727200" cy="381786"/>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p:cNvSpPr/>
          <p:nvPr userDrawn="1"/>
        </p:nvSpPr>
        <p:spPr>
          <a:xfrm>
            <a:off x="1727200" y="6476215"/>
            <a:ext cx="1828800" cy="381785"/>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p:cNvSpPr/>
          <p:nvPr userDrawn="1"/>
        </p:nvSpPr>
        <p:spPr>
          <a:xfrm>
            <a:off x="3454400" y="6476215"/>
            <a:ext cx="1828800" cy="381785"/>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p:cNvSpPr/>
          <p:nvPr userDrawn="1"/>
        </p:nvSpPr>
        <p:spPr>
          <a:xfrm>
            <a:off x="5181600" y="6476215"/>
            <a:ext cx="1828800" cy="381785"/>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p:cNvSpPr/>
          <p:nvPr userDrawn="1"/>
        </p:nvSpPr>
        <p:spPr>
          <a:xfrm>
            <a:off x="6908800" y="6476215"/>
            <a:ext cx="1828800" cy="381785"/>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p:cNvSpPr/>
          <p:nvPr userDrawn="1"/>
        </p:nvSpPr>
        <p:spPr>
          <a:xfrm>
            <a:off x="8636000" y="6476215"/>
            <a:ext cx="1828800" cy="381785"/>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Rectangle 18"/>
          <p:cNvSpPr/>
          <p:nvPr userDrawn="1"/>
        </p:nvSpPr>
        <p:spPr>
          <a:xfrm>
            <a:off x="10464800" y="6476214"/>
            <a:ext cx="1727200" cy="381786"/>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0" y="914400"/>
            <a:ext cx="3099062" cy="5186934"/>
          </a:xfrm>
          <a:prstGeom prst="rect">
            <a:avLst/>
          </a:prstGeom>
          <a:gradFill>
            <a:gsLst>
              <a:gs pos="3000">
                <a:schemeClr val="bg1"/>
              </a:gs>
              <a:gs pos="2000">
                <a:schemeClr val="accent1"/>
              </a:gs>
              <a:gs pos="0">
                <a:schemeClr val="accent1"/>
              </a:gs>
              <a:gs pos="97000">
                <a:schemeClr val="bg1"/>
              </a:gs>
              <a:gs pos="98000">
                <a:schemeClr val="accent1"/>
              </a:gs>
              <a:gs pos="100000">
                <a:schemeClr val="accent1"/>
              </a:gs>
            </a:gsLst>
            <a:lin ang="0" scaled="1"/>
          </a:gradFill>
          <a:ln w="127000" cap="sq">
            <a:noFill/>
            <a:miter lim="800000"/>
          </a:ln>
        </p:spPr>
        <p:txBody>
          <a:bodyPr vert="horz" lIns="137160" tIns="45720" rIns="137160" bIns="2286000" rtlCol="0" anchor="ctr" anchorCtr="0">
            <a:noAutofit/>
          </a:bodyPr>
          <a:lstStyle/>
          <a:p>
            <a:r>
              <a:rPr lang="en-US" dirty="0"/>
              <a:t>Click to edit Master title style</a:t>
            </a:r>
          </a:p>
        </p:txBody>
      </p:sp>
      <p:sp>
        <p:nvSpPr>
          <p:cNvPr id="3" name="Text Placeholder 2"/>
          <p:cNvSpPr>
            <a:spLocks noGrp="1"/>
          </p:cNvSpPr>
          <p:nvPr>
            <p:ph type="body" idx="1"/>
          </p:nvPr>
        </p:nvSpPr>
        <p:spPr>
          <a:xfrm>
            <a:off x="3327662" y="914400"/>
            <a:ext cx="8635738" cy="5186934"/>
          </a:xfrm>
          <a:prstGeom prst="rect">
            <a:avLst/>
          </a:prstGeom>
        </p:spPr>
        <p:txBody>
          <a:bodyPr vert="horz" lIns="182880" tIns="91440" rIns="91440" bIns="4572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629400"/>
            <a:ext cx="2743200" cy="228600"/>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3869268" y="6629400"/>
            <a:ext cx="5911517" cy="228600"/>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629400"/>
            <a:ext cx="1329265" cy="228600"/>
          </a:xfrm>
          <a:prstGeom prst="rect">
            <a:avLst/>
          </a:prstGeom>
        </p:spPr>
        <p:txBody>
          <a:bodyPr vert="horz" lIns="91440" tIns="45720" rIns="91440" bIns="45720" rtlCol="0" anchor="ctr"/>
          <a:lstStyle>
            <a:lvl1pPr algn="r">
              <a:defRPr sz="1400" b="0">
                <a:solidFill>
                  <a:schemeClr val="bg1"/>
                </a:solidFill>
              </a:defRPr>
            </a:lvl1pPr>
          </a:lstStyle>
          <a:p>
            <a:fld id="{2A562FF3-94D9-4467-9BE4-153E6C7CC0F7}" type="slidenum">
              <a:rPr lang="en-US" smtClean="0"/>
              <a:pPr/>
              <a:t>‹#›</a:t>
            </a:fld>
            <a:endParaRPr lang="en-US" dirty="0"/>
          </a:p>
        </p:txBody>
      </p:sp>
      <p:pic>
        <p:nvPicPr>
          <p:cNvPr id="12" name="Picture 1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621812" y="233172"/>
            <a:ext cx="4948377" cy="548640"/>
          </a:xfrm>
          <a:prstGeom prst="rect">
            <a:avLst/>
          </a:prstGeom>
          <a:effectLst/>
        </p:spPr>
      </p:pic>
      <p:sp>
        <p:nvSpPr>
          <p:cNvPr id="7" name="Rectangle 6"/>
          <p:cNvSpPr/>
          <p:nvPr userDrawn="1"/>
        </p:nvSpPr>
        <p:spPr>
          <a:xfrm>
            <a:off x="11963400" y="0"/>
            <a:ext cx="228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469592" y="5872899"/>
            <a:ext cx="1507330" cy="751622"/>
          </a:xfrm>
          <a:prstGeom prst="rect">
            <a:avLst/>
          </a:prstGeom>
          <a:ln>
            <a:noFill/>
          </a:ln>
        </p:spPr>
      </p:pic>
    </p:spTree>
    <p:extLst>
      <p:ext uri="{BB962C8B-B14F-4D97-AF65-F5344CB8AC3E}">
        <p14:creationId xmlns:p14="http://schemas.microsoft.com/office/powerpoint/2010/main" val="29308351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lvl1pPr algn="l" defTabSz="914400" rtl="0" eaLnBrk="1" latinLnBrk="0" hangingPunct="1">
        <a:lnSpc>
          <a:spcPct val="90000"/>
        </a:lnSpc>
        <a:spcBef>
          <a:spcPct val="0"/>
        </a:spcBef>
        <a:buNone/>
        <a:defRPr sz="3600" b="0" kern="1200" spc="-60" baseline="0">
          <a:solidFill>
            <a:schemeClr val="accent1"/>
          </a:solidFill>
          <a:latin typeface="+mj-lt"/>
          <a:ea typeface="+mj-ea"/>
          <a:cs typeface="+mj-cs"/>
        </a:defRPr>
      </a:lvl1pPr>
    </p:titleStyle>
    <p:bodyStyle>
      <a:lvl1pPr marL="227013" indent="-227013" algn="l" defTabSz="914400" rtl="0" eaLnBrk="1" latinLnBrk="0" hangingPunct="1">
        <a:lnSpc>
          <a:spcPct val="90000"/>
        </a:lnSpc>
        <a:spcBef>
          <a:spcPts val="1200"/>
        </a:spcBef>
        <a:spcAft>
          <a:spcPts val="300"/>
        </a:spcAft>
        <a:buClr>
          <a:schemeClr val="accent1"/>
        </a:buClr>
        <a:buSzPct val="90000"/>
        <a:buFont typeface="Wingdings" panose="05000000000000000000" pitchFamily="2" charset="2"/>
        <a:buChar char="§"/>
        <a:defRPr sz="2800" b="1" kern="1200">
          <a:solidFill>
            <a:schemeClr val="tx1">
              <a:lumMod val="65000"/>
              <a:lumOff val="35000"/>
            </a:schemeClr>
          </a:solidFill>
          <a:latin typeface="GM Sans Light" panose="02000503000000000004" pitchFamily="2" charset="0"/>
          <a:ea typeface="+mn-ea"/>
          <a:cs typeface="+mn-cs"/>
        </a:defRPr>
      </a:lvl1pPr>
      <a:lvl2pPr marL="744538" indent="-241300" algn="l" defTabSz="914400" rtl="0" eaLnBrk="1" latinLnBrk="0" hangingPunct="1">
        <a:lnSpc>
          <a:spcPct val="90000"/>
        </a:lnSpc>
        <a:spcBef>
          <a:spcPts val="300"/>
        </a:spcBef>
        <a:spcAft>
          <a:spcPts val="600"/>
        </a:spcAft>
        <a:buClr>
          <a:schemeClr val="tx1">
            <a:lumMod val="65000"/>
            <a:lumOff val="35000"/>
          </a:schemeClr>
        </a:buClr>
        <a:buFont typeface="GM Sans Light" panose="02000503000000000004" pitchFamily="2" charset="0"/>
        <a:buChar char="–"/>
        <a:defRPr sz="2400" b="1" kern="1200">
          <a:solidFill>
            <a:schemeClr val="tx1">
              <a:lumMod val="65000"/>
              <a:lumOff val="35000"/>
            </a:schemeClr>
          </a:solidFill>
          <a:latin typeface="GM Sans Light" panose="02000503000000000004"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b="1" kern="1200">
          <a:solidFill>
            <a:schemeClr val="tx1">
              <a:lumMod val="65000"/>
              <a:lumOff val="35000"/>
            </a:schemeClr>
          </a:solidFill>
          <a:latin typeface="GM Sans Light" panose="02000503000000000004"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1" kern="1200">
          <a:solidFill>
            <a:schemeClr val="tx1">
              <a:lumMod val="65000"/>
              <a:lumOff val="35000"/>
            </a:schemeClr>
          </a:solidFill>
          <a:latin typeface="GM Sans Light" panose="02000503000000000004"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1" kern="1200">
          <a:solidFill>
            <a:schemeClr val="tx1">
              <a:lumMod val="65000"/>
              <a:lumOff val="35000"/>
            </a:schemeClr>
          </a:solidFill>
          <a:latin typeface="GM Sans Light" panose="02000503000000000004"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44" userDrawn="1">
          <p15:clr>
            <a:srgbClr val="F26B43"/>
          </p15:clr>
        </p15:guide>
        <p15:guide id="2" pos="7536" userDrawn="1">
          <p15:clr>
            <a:srgbClr val="F26B43"/>
          </p15:clr>
        </p15:guide>
        <p15:guide id="3" orient="horz" pos="144" userDrawn="1">
          <p15:clr>
            <a:srgbClr val="F26B43"/>
          </p15:clr>
        </p15:guide>
        <p15:guide id="4"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z="7200" dirty="0"/>
              <a:t>RHENEA CULP</a:t>
            </a:r>
          </a:p>
        </p:txBody>
      </p:sp>
      <p:sp>
        <p:nvSpPr>
          <p:cNvPr id="3" name="Subtitle 2"/>
          <p:cNvSpPr>
            <a:spLocks noGrp="1"/>
          </p:cNvSpPr>
          <p:nvPr>
            <p:ph type="body" idx="1"/>
          </p:nvPr>
        </p:nvSpPr>
        <p:spPr>
          <a:xfrm>
            <a:off x="3591612" y="3852678"/>
            <a:ext cx="8344073" cy="1281889"/>
          </a:xfrm>
        </p:spPr>
        <p:txBody>
          <a:bodyPr/>
          <a:lstStyle/>
          <a:p>
            <a:pPr marL="0" indent="0">
              <a:buNone/>
            </a:pPr>
            <a:r>
              <a:rPr lang="en-US" dirty="0"/>
              <a:t>Customer Care and Aftersales</a:t>
            </a:r>
          </a:p>
          <a:p>
            <a:pPr marL="0" indent="0">
              <a:buNone/>
            </a:pPr>
            <a:r>
              <a:rPr lang="en-US" dirty="0"/>
              <a:t>North Central Region</a:t>
            </a:r>
          </a:p>
        </p:txBody>
      </p:sp>
    </p:spTree>
    <p:extLst>
      <p:ext uri="{BB962C8B-B14F-4D97-AF65-F5344CB8AC3E}">
        <p14:creationId xmlns:p14="http://schemas.microsoft.com/office/powerpoint/2010/main" val="39504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cxnSp>
        <p:nvCxnSpPr>
          <p:cNvPr id="179" name="Shape 179"/>
          <p:cNvCxnSpPr/>
          <p:nvPr/>
        </p:nvCxnSpPr>
        <p:spPr>
          <a:xfrm rot="10800000" flipH="1">
            <a:off x="1941038" y="5793093"/>
            <a:ext cx="8357698" cy="5139"/>
          </a:xfrm>
          <a:prstGeom prst="straightConnector1">
            <a:avLst/>
          </a:prstGeom>
          <a:noFill/>
          <a:ln w="127000" cap="flat" cmpd="sng">
            <a:solidFill>
              <a:schemeClr val="accent4"/>
            </a:solidFill>
            <a:prstDash val="solid"/>
            <a:miter/>
            <a:headEnd type="none" w="med" len="med"/>
            <a:tailEnd type="none" w="med" len="med"/>
          </a:ln>
        </p:spPr>
      </p:cxnSp>
      <p:pic>
        <p:nvPicPr>
          <p:cNvPr id="180" name="Shape 18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1341" y="1347591"/>
            <a:ext cx="8347395" cy="4415491"/>
          </a:xfrm>
          <a:prstGeom prst="rect">
            <a:avLst/>
          </a:prstGeom>
          <a:noFill/>
          <a:ln>
            <a:noFill/>
          </a:ln>
        </p:spPr>
      </p:pic>
    </p:spTree>
    <p:extLst>
      <p:ext uri="{BB962C8B-B14F-4D97-AF65-F5344CB8AC3E}">
        <p14:creationId xmlns:p14="http://schemas.microsoft.com/office/powerpoint/2010/main" val="302094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865641" y="2879690"/>
            <a:ext cx="9844800" cy="769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400" dirty="0">
                <a:solidFill>
                  <a:schemeClr val="accent1"/>
                </a:solidFill>
                <a:latin typeface="+mj-lt"/>
              </a:rPr>
              <a:t>How does this apply to my business?</a:t>
            </a:r>
          </a:p>
        </p:txBody>
      </p:sp>
    </p:spTree>
    <p:extLst>
      <p:ext uri="{BB962C8B-B14F-4D97-AF65-F5344CB8AC3E}">
        <p14:creationId xmlns:p14="http://schemas.microsoft.com/office/powerpoint/2010/main" val="308610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28600" y="914400"/>
            <a:ext cx="3099000" cy="51870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r>
              <a:rPr lang="en-US" dirty="0"/>
              <a:t>Old Mantra: </a:t>
            </a:r>
          </a:p>
          <a:p>
            <a:pPr lvl="0">
              <a:spcBef>
                <a:spcPts val="0"/>
              </a:spcBef>
              <a:buNone/>
            </a:pPr>
            <a:endParaRPr dirty="0"/>
          </a:p>
          <a:p>
            <a:pPr lvl="0">
              <a:spcBef>
                <a:spcPts val="0"/>
              </a:spcBef>
              <a:buNone/>
            </a:pPr>
            <a:r>
              <a:rPr lang="en-US" dirty="0"/>
              <a:t>Get Customers into the Dealership</a:t>
            </a:r>
          </a:p>
        </p:txBody>
      </p:sp>
      <p:pic>
        <p:nvPicPr>
          <p:cNvPr id="193" name="Shape 193"/>
          <p:cNvPicPr preferRelativeResize="0"/>
          <p:nvPr/>
        </p:nvPicPr>
        <p:blipFill>
          <a:blip r:embed="rId3">
            <a:alphaModFix/>
          </a:blip>
          <a:stretch>
            <a:fillRect/>
          </a:stretch>
        </p:blipFill>
        <p:spPr>
          <a:xfrm>
            <a:off x="4100574" y="1402700"/>
            <a:ext cx="5892199" cy="3914950"/>
          </a:xfrm>
          <a:prstGeom prst="rect">
            <a:avLst/>
          </a:prstGeom>
          <a:noFill/>
          <a:ln>
            <a:noFill/>
          </a:ln>
        </p:spPr>
      </p:pic>
      <p:cxnSp>
        <p:nvCxnSpPr>
          <p:cNvPr id="4" name="Shape 179"/>
          <p:cNvCxnSpPr/>
          <p:nvPr/>
        </p:nvCxnSpPr>
        <p:spPr>
          <a:xfrm>
            <a:off x="4098879" y="5353642"/>
            <a:ext cx="5902963" cy="14430"/>
          </a:xfrm>
          <a:prstGeom prst="straightConnector1">
            <a:avLst/>
          </a:prstGeom>
          <a:noFill/>
          <a:ln w="127000" cap="flat" cmpd="sng">
            <a:solidFill>
              <a:schemeClr val="accent4"/>
            </a:solidFill>
            <a:prstDash val="solid"/>
            <a:miter/>
            <a:headEnd type="none" w="med" len="med"/>
            <a:tailEnd type="none" w="med" len="med"/>
          </a:ln>
        </p:spPr>
      </p:cxnSp>
    </p:spTree>
    <p:extLst>
      <p:ext uri="{BB962C8B-B14F-4D97-AF65-F5344CB8AC3E}">
        <p14:creationId xmlns:p14="http://schemas.microsoft.com/office/powerpoint/2010/main" val="146196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28600" y="914400"/>
            <a:ext cx="3099000" cy="5187000"/>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r>
              <a:rPr lang="en-US" dirty="0"/>
              <a:t>New Mantra: </a:t>
            </a:r>
          </a:p>
          <a:p>
            <a:pPr lvl="0" rtl="0">
              <a:spcBef>
                <a:spcPts val="0"/>
              </a:spcBef>
              <a:buNone/>
            </a:pPr>
            <a:endParaRPr dirty="0"/>
          </a:p>
          <a:p>
            <a:pPr lvl="0" rtl="0">
              <a:spcBef>
                <a:spcPts val="0"/>
              </a:spcBef>
              <a:buNone/>
            </a:pPr>
            <a:r>
              <a:rPr lang="en-US" dirty="0"/>
              <a:t>Bring Your Dealership to the Customer</a:t>
            </a:r>
          </a:p>
        </p:txBody>
      </p:sp>
      <p:pic>
        <p:nvPicPr>
          <p:cNvPr id="200" name="Shape 20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37799" y="1983374"/>
            <a:ext cx="4081426" cy="1893499"/>
          </a:xfrm>
          <a:prstGeom prst="rect">
            <a:avLst/>
          </a:prstGeom>
          <a:noFill/>
          <a:ln w="9525" cap="flat" cmpd="sng">
            <a:solidFill>
              <a:srgbClr val="999999"/>
            </a:solidFill>
            <a:prstDash val="solid"/>
            <a:round/>
            <a:headEnd type="none" w="med" len="med"/>
            <a:tailEnd type="none" w="med" len="med"/>
          </a:ln>
        </p:spPr>
      </p:pic>
      <p:pic>
        <p:nvPicPr>
          <p:cNvPr id="201" name="Shape 20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121175" y="3324675"/>
            <a:ext cx="3738500" cy="1759299"/>
          </a:xfrm>
          <a:prstGeom prst="rect">
            <a:avLst/>
          </a:prstGeom>
          <a:noFill/>
          <a:ln w="9525" cap="flat" cmpd="sng">
            <a:solidFill>
              <a:srgbClr val="999999"/>
            </a:solidFill>
            <a:prstDash val="solid"/>
            <a:round/>
            <a:headEnd type="none" w="med" len="med"/>
            <a:tailEnd type="none" w="med" len="med"/>
          </a:ln>
        </p:spPr>
      </p:pic>
      <p:pic>
        <p:nvPicPr>
          <p:cNvPr id="202" name="Shape 20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70899" y="1234125"/>
            <a:ext cx="2542200" cy="4621800"/>
          </a:xfrm>
          <a:prstGeom prst="rect">
            <a:avLst/>
          </a:prstGeom>
          <a:noFill/>
          <a:ln>
            <a:noFill/>
          </a:ln>
        </p:spPr>
      </p:pic>
      <p:pic>
        <p:nvPicPr>
          <p:cNvPr id="203" name="Shape 20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168700" y="1808350"/>
            <a:ext cx="2017450" cy="3772574"/>
          </a:xfrm>
          <a:prstGeom prst="rect">
            <a:avLst/>
          </a:prstGeom>
          <a:noFill/>
          <a:ln>
            <a:noFill/>
          </a:ln>
        </p:spPr>
      </p:pic>
    </p:spTree>
    <p:extLst>
      <p:ext uri="{BB962C8B-B14F-4D97-AF65-F5344CB8AC3E}">
        <p14:creationId xmlns:p14="http://schemas.microsoft.com/office/powerpoint/2010/main" val="152251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1058295" y="2386559"/>
            <a:ext cx="9046066" cy="2123657"/>
          </a:xfrm>
          <a:prstGeom prst="rect">
            <a:avLst/>
          </a:prstGeom>
          <a:noFill/>
          <a:ln>
            <a:noFill/>
          </a:ln>
        </p:spPr>
        <p:txBody>
          <a:bodyPr lIns="91425" tIns="45700" rIns="91425" bIns="45700" anchor="t" anchorCtr="0">
            <a:noAutofit/>
          </a:bodyPr>
          <a:lstStyle/>
          <a:p>
            <a:pPr marR="0" lvl="0" algn="l" rtl="0">
              <a:spcBef>
                <a:spcPts val="0"/>
              </a:spcBef>
              <a:buNone/>
            </a:pPr>
            <a:r>
              <a:rPr lang="en-US" sz="4400" dirty="0">
                <a:solidFill>
                  <a:schemeClr val="accent1"/>
                </a:solidFill>
                <a:latin typeface="+mj-lt"/>
                <a:ea typeface="Arial"/>
                <a:cs typeface="Arial"/>
                <a:sym typeface="Arial"/>
              </a:rPr>
              <a:t>State of the Auto Shopper Today</a:t>
            </a:r>
          </a:p>
          <a:p>
            <a:pPr marR="0" lvl="0" algn="l" rtl="0">
              <a:spcBef>
                <a:spcPts val="0"/>
              </a:spcBef>
              <a:buNone/>
            </a:pPr>
            <a:endParaRPr sz="1800" dirty="0">
              <a:solidFill>
                <a:schemeClr val="accent1"/>
              </a:solidFill>
              <a:latin typeface="+mj-lt"/>
            </a:endParaRPr>
          </a:p>
          <a:p>
            <a:pPr marR="0" lvl="0" algn="l" rtl="0">
              <a:spcBef>
                <a:spcPts val="0"/>
              </a:spcBef>
              <a:buNone/>
            </a:pPr>
            <a:r>
              <a:rPr lang="en-US" sz="4400" dirty="0">
                <a:solidFill>
                  <a:schemeClr val="accent1"/>
                </a:solidFill>
                <a:latin typeface="+mj-lt"/>
                <a:ea typeface="Arial"/>
                <a:cs typeface="Arial"/>
                <a:sym typeface="Arial"/>
              </a:rPr>
              <a:t>Why Fixed Operations is Key</a:t>
            </a:r>
          </a:p>
          <a:p>
            <a:pPr marR="0" lvl="0" algn="l" rtl="0">
              <a:spcBef>
                <a:spcPts val="0"/>
              </a:spcBef>
              <a:buNone/>
            </a:pPr>
            <a:endParaRPr sz="1800" dirty="0">
              <a:solidFill>
                <a:schemeClr val="accent1"/>
              </a:solidFill>
              <a:latin typeface="+mj-lt"/>
            </a:endParaRPr>
          </a:p>
          <a:p>
            <a:pPr marR="0" lvl="0" algn="l" rtl="0">
              <a:spcBef>
                <a:spcPts val="0"/>
              </a:spcBef>
              <a:buNone/>
            </a:pPr>
            <a:r>
              <a:rPr lang="en-US" sz="4400" dirty="0">
                <a:solidFill>
                  <a:schemeClr val="accent1"/>
                </a:solidFill>
                <a:latin typeface="+mj-lt"/>
              </a:rPr>
              <a:t>Opportunities </a:t>
            </a:r>
          </a:p>
        </p:txBody>
      </p:sp>
    </p:spTree>
    <p:extLst>
      <p:ext uri="{BB962C8B-B14F-4D97-AF65-F5344CB8AC3E}">
        <p14:creationId xmlns:p14="http://schemas.microsoft.com/office/powerpoint/2010/main" val="124626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descr="dealerships.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62658" y="1572723"/>
            <a:ext cx="5165698" cy="3817642"/>
          </a:xfrm>
          <a:prstGeom prst="rect">
            <a:avLst/>
          </a:prstGeom>
          <a:noFill/>
          <a:ln>
            <a:noFill/>
          </a:ln>
        </p:spPr>
      </p:pic>
      <p:sp>
        <p:nvSpPr>
          <p:cNvPr id="215" name="Shape 215"/>
          <p:cNvSpPr txBox="1"/>
          <p:nvPr/>
        </p:nvSpPr>
        <p:spPr>
          <a:xfrm>
            <a:off x="6783228" y="3082419"/>
            <a:ext cx="1896071"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600" dirty="0">
                <a:solidFill>
                  <a:schemeClr val="accent1"/>
                </a:solidFill>
                <a:latin typeface="+mj-lt"/>
                <a:ea typeface="Arial"/>
                <a:cs typeface="Arial"/>
                <a:sym typeface="Arial"/>
              </a:rPr>
              <a:t>1.6</a:t>
            </a:r>
          </a:p>
        </p:txBody>
      </p:sp>
      <p:sp>
        <p:nvSpPr>
          <p:cNvPr id="216" name="Shape 216"/>
          <p:cNvSpPr txBox="1"/>
          <p:nvPr/>
        </p:nvSpPr>
        <p:spPr>
          <a:xfrm>
            <a:off x="8688106" y="3578089"/>
            <a:ext cx="2206403" cy="8002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dirty="0">
                <a:solidFill>
                  <a:srgbClr val="0060AE"/>
                </a:solidFill>
                <a:ea typeface="Arial"/>
                <a:cs typeface="Arial"/>
                <a:sym typeface="Arial"/>
              </a:rPr>
              <a:t>Dealer </a:t>
            </a:r>
            <a:r>
              <a:rPr lang="en-US" sz="2800" dirty="0">
                <a:solidFill>
                  <a:schemeClr val="accent1"/>
                </a:solidFill>
                <a:ea typeface="Arial"/>
                <a:cs typeface="Arial"/>
                <a:sym typeface="Arial"/>
              </a:rPr>
              <a:t>Visits</a:t>
            </a:r>
          </a:p>
          <a:p>
            <a:pPr marL="0" marR="0" lvl="0" indent="0" algn="l" rtl="0">
              <a:spcBef>
                <a:spcPts val="0"/>
              </a:spcBef>
              <a:buSzPct val="25000"/>
              <a:buNone/>
            </a:pPr>
            <a:r>
              <a:rPr lang="en-US" sz="1800" dirty="0">
                <a:solidFill>
                  <a:srgbClr val="0060AE"/>
                </a:solidFill>
                <a:ea typeface="Arial"/>
                <a:cs typeface="Arial"/>
                <a:sym typeface="Arial"/>
              </a:rPr>
              <a:t>vs. 5 in 2005</a:t>
            </a:r>
          </a:p>
        </p:txBody>
      </p:sp>
      <p:cxnSp>
        <p:nvCxnSpPr>
          <p:cNvPr id="217" name="Shape 217"/>
          <p:cNvCxnSpPr/>
          <p:nvPr/>
        </p:nvCxnSpPr>
        <p:spPr>
          <a:xfrm rot="10800000" flipH="1">
            <a:off x="6817699" y="4595023"/>
            <a:ext cx="4209900" cy="18299"/>
          </a:xfrm>
          <a:prstGeom prst="straightConnector1">
            <a:avLst/>
          </a:prstGeom>
          <a:noFill/>
          <a:ln w="28575" cap="flat" cmpd="sng">
            <a:solidFill>
              <a:srgbClr val="999999"/>
            </a:solidFill>
            <a:prstDash val="solid"/>
            <a:round/>
            <a:headEnd type="none" w="med" len="med"/>
            <a:tailEnd type="none" w="med" len="med"/>
          </a:ln>
        </p:spPr>
      </p:cxnSp>
      <p:sp>
        <p:nvSpPr>
          <p:cNvPr id="2" name="Rectangle 1"/>
          <p:cNvSpPr/>
          <p:nvPr/>
        </p:nvSpPr>
        <p:spPr>
          <a:xfrm>
            <a:off x="165444" y="6120773"/>
            <a:ext cx="8054123" cy="338554"/>
          </a:xfrm>
          <a:prstGeom prst="rect">
            <a:avLst/>
          </a:prstGeom>
        </p:spPr>
        <p:txBody>
          <a:bodyPr wrap="square">
            <a:spAutoFit/>
          </a:bodyPr>
          <a:lstStyle/>
          <a:p>
            <a:r>
              <a:rPr lang="en-US" sz="800" dirty="0">
                <a:solidFill>
                  <a:schemeClr val="tx2"/>
                </a:solidFill>
              </a:rPr>
              <a:t>Source: 1 in 6 Car Buyers Skips Test-Drive; Nearly Half Visit Just One (Or No) Dealership Prior to Purchase, </a:t>
            </a:r>
          </a:p>
          <a:p>
            <a:r>
              <a:rPr lang="en-US" sz="800" dirty="0">
                <a:solidFill>
                  <a:schemeClr val="tx2"/>
                </a:solidFill>
              </a:rPr>
              <a:t>DME Automotive, April 2014</a:t>
            </a:r>
          </a:p>
        </p:txBody>
      </p:sp>
    </p:spTree>
    <p:extLst>
      <p:ext uri="{BB962C8B-B14F-4D97-AF65-F5344CB8AC3E}">
        <p14:creationId xmlns:p14="http://schemas.microsoft.com/office/powerpoint/2010/main" val="187609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p:nvPr/>
        </p:nvSpPr>
        <p:spPr>
          <a:xfrm>
            <a:off x="1474361" y="1833848"/>
            <a:ext cx="3001330" cy="3355153"/>
          </a:xfrm>
          <a:custGeom>
            <a:avLst/>
            <a:gdLst/>
            <a:ahLst/>
            <a:cxnLst/>
            <a:rect l="0" t="0" r="0" b="0"/>
            <a:pathLst>
              <a:path w="120000" h="120000" extrusionOk="0">
                <a:moveTo>
                  <a:pt x="109219" y="42322"/>
                </a:moveTo>
                <a:cubicBezTo>
                  <a:pt x="98581" y="9008"/>
                  <a:pt x="98581" y="9008"/>
                  <a:pt x="98581" y="9008"/>
                </a:cubicBezTo>
                <a:cubicBezTo>
                  <a:pt x="95886" y="339"/>
                  <a:pt x="91063" y="0"/>
                  <a:pt x="91063" y="0"/>
                </a:cubicBezTo>
                <a:cubicBezTo>
                  <a:pt x="66099" y="0"/>
                  <a:pt x="66099" y="0"/>
                  <a:pt x="66099" y="0"/>
                </a:cubicBezTo>
                <a:cubicBezTo>
                  <a:pt x="53758" y="0"/>
                  <a:pt x="53758" y="0"/>
                  <a:pt x="53758" y="0"/>
                </a:cubicBezTo>
                <a:cubicBezTo>
                  <a:pt x="28794" y="0"/>
                  <a:pt x="28794" y="0"/>
                  <a:pt x="28794" y="0"/>
                </a:cubicBezTo>
                <a:cubicBezTo>
                  <a:pt x="28794" y="0"/>
                  <a:pt x="24113" y="339"/>
                  <a:pt x="21276" y="9008"/>
                </a:cubicBezTo>
                <a:cubicBezTo>
                  <a:pt x="10638" y="42322"/>
                  <a:pt x="10638" y="42322"/>
                  <a:pt x="10638" y="42322"/>
                </a:cubicBezTo>
                <a:cubicBezTo>
                  <a:pt x="10638" y="42322"/>
                  <a:pt x="0" y="44022"/>
                  <a:pt x="0" y="53371"/>
                </a:cubicBezTo>
                <a:cubicBezTo>
                  <a:pt x="0" y="95694"/>
                  <a:pt x="0" y="95694"/>
                  <a:pt x="0" y="95694"/>
                </a:cubicBezTo>
                <a:cubicBezTo>
                  <a:pt x="9219" y="95694"/>
                  <a:pt x="9219" y="95694"/>
                  <a:pt x="9219" y="95694"/>
                </a:cubicBezTo>
                <a:cubicBezTo>
                  <a:pt x="9219" y="112181"/>
                  <a:pt x="9219" y="112181"/>
                  <a:pt x="9219" y="112181"/>
                </a:cubicBezTo>
                <a:cubicBezTo>
                  <a:pt x="9219" y="112181"/>
                  <a:pt x="10070" y="118640"/>
                  <a:pt x="14609" y="118640"/>
                </a:cubicBezTo>
                <a:cubicBezTo>
                  <a:pt x="22127" y="118640"/>
                  <a:pt x="22127" y="118640"/>
                  <a:pt x="22127" y="118640"/>
                </a:cubicBezTo>
                <a:cubicBezTo>
                  <a:pt x="22127" y="118640"/>
                  <a:pt x="26950" y="120000"/>
                  <a:pt x="27375" y="112351"/>
                </a:cubicBezTo>
                <a:cubicBezTo>
                  <a:pt x="27375" y="95354"/>
                  <a:pt x="27375" y="95354"/>
                  <a:pt x="27375" y="95354"/>
                </a:cubicBezTo>
                <a:cubicBezTo>
                  <a:pt x="53758" y="95354"/>
                  <a:pt x="53758" y="95354"/>
                  <a:pt x="53758" y="95354"/>
                </a:cubicBezTo>
                <a:cubicBezTo>
                  <a:pt x="66099" y="95354"/>
                  <a:pt x="66099" y="95354"/>
                  <a:pt x="66099" y="95354"/>
                </a:cubicBezTo>
                <a:cubicBezTo>
                  <a:pt x="92482" y="95354"/>
                  <a:pt x="92482" y="95354"/>
                  <a:pt x="92482" y="95354"/>
                </a:cubicBezTo>
                <a:cubicBezTo>
                  <a:pt x="92482" y="112351"/>
                  <a:pt x="92482" y="112351"/>
                  <a:pt x="92482" y="112351"/>
                </a:cubicBezTo>
                <a:cubicBezTo>
                  <a:pt x="92907" y="120000"/>
                  <a:pt x="97730" y="118640"/>
                  <a:pt x="97730" y="118640"/>
                </a:cubicBezTo>
                <a:cubicBezTo>
                  <a:pt x="105248" y="118640"/>
                  <a:pt x="105248" y="118640"/>
                  <a:pt x="105248" y="118640"/>
                </a:cubicBezTo>
                <a:cubicBezTo>
                  <a:pt x="109787" y="118640"/>
                  <a:pt x="110638" y="112181"/>
                  <a:pt x="110638" y="112181"/>
                </a:cubicBezTo>
                <a:cubicBezTo>
                  <a:pt x="110638" y="95694"/>
                  <a:pt x="110638" y="95694"/>
                  <a:pt x="110638" y="95694"/>
                </a:cubicBezTo>
                <a:cubicBezTo>
                  <a:pt x="120000" y="95694"/>
                  <a:pt x="120000" y="95694"/>
                  <a:pt x="120000" y="95694"/>
                </a:cubicBezTo>
                <a:cubicBezTo>
                  <a:pt x="120000" y="53371"/>
                  <a:pt x="120000" y="53371"/>
                  <a:pt x="120000" y="53371"/>
                </a:cubicBezTo>
                <a:cubicBezTo>
                  <a:pt x="120000" y="44022"/>
                  <a:pt x="109219" y="42322"/>
                  <a:pt x="109219" y="42322"/>
                </a:cubicBezTo>
                <a:close/>
                <a:moveTo>
                  <a:pt x="19148" y="73257"/>
                </a:moveTo>
                <a:cubicBezTo>
                  <a:pt x="14326" y="73257"/>
                  <a:pt x="10354" y="68668"/>
                  <a:pt x="10354" y="62889"/>
                </a:cubicBezTo>
                <a:cubicBezTo>
                  <a:pt x="10354" y="57110"/>
                  <a:pt x="14326" y="52351"/>
                  <a:pt x="19148" y="52351"/>
                </a:cubicBezTo>
                <a:cubicBezTo>
                  <a:pt x="23971" y="52351"/>
                  <a:pt x="27801" y="57110"/>
                  <a:pt x="27801" y="62889"/>
                </a:cubicBezTo>
                <a:cubicBezTo>
                  <a:pt x="27801" y="68668"/>
                  <a:pt x="23971" y="73257"/>
                  <a:pt x="19148" y="73257"/>
                </a:cubicBezTo>
                <a:close/>
                <a:moveTo>
                  <a:pt x="53758" y="41473"/>
                </a:moveTo>
                <a:cubicBezTo>
                  <a:pt x="23546" y="41473"/>
                  <a:pt x="23546" y="41473"/>
                  <a:pt x="23546" y="41473"/>
                </a:cubicBezTo>
                <a:cubicBezTo>
                  <a:pt x="19716" y="41473"/>
                  <a:pt x="21134" y="38413"/>
                  <a:pt x="21134" y="38413"/>
                </a:cubicBezTo>
                <a:cubicBezTo>
                  <a:pt x="29078" y="14787"/>
                  <a:pt x="29078" y="14787"/>
                  <a:pt x="29078" y="14787"/>
                </a:cubicBezTo>
                <a:cubicBezTo>
                  <a:pt x="30354" y="11218"/>
                  <a:pt x="32340" y="11388"/>
                  <a:pt x="32340" y="11388"/>
                </a:cubicBezTo>
                <a:cubicBezTo>
                  <a:pt x="53758" y="11388"/>
                  <a:pt x="53758" y="11388"/>
                  <a:pt x="53758" y="11388"/>
                </a:cubicBezTo>
                <a:cubicBezTo>
                  <a:pt x="66099" y="11388"/>
                  <a:pt x="66099" y="11388"/>
                  <a:pt x="66099" y="11388"/>
                </a:cubicBezTo>
                <a:cubicBezTo>
                  <a:pt x="87517" y="11388"/>
                  <a:pt x="87517" y="11388"/>
                  <a:pt x="87517" y="11388"/>
                </a:cubicBezTo>
                <a:cubicBezTo>
                  <a:pt x="87517" y="11388"/>
                  <a:pt x="89503" y="11218"/>
                  <a:pt x="90780" y="14787"/>
                </a:cubicBezTo>
                <a:cubicBezTo>
                  <a:pt x="98723" y="38413"/>
                  <a:pt x="98723" y="38413"/>
                  <a:pt x="98723" y="38413"/>
                </a:cubicBezTo>
                <a:cubicBezTo>
                  <a:pt x="98723" y="38413"/>
                  <a:pt x="100141" y="41473"/>
                  <a:pt x="96312" y="41473"/>
                </a:cubicBezTo>
                <a:cubicBezTo>
                  <a:pt x="66099" y="41473"/>
                  <a:pt x="66099" y="41473"/>
                  <a:pt x="66099" y="41473"/>
                </a:cubicBezTo>
                <a:lnTo>
                  <a:pt x="53758" y="41473"/>
                </a:lnTo>
                <a:close/>
                <a:moveTo>
                  <a:pt x="100425" y="73257"/>
                </a:moveTo>
                <a:cubicBezTo>
                  <a:pt x="95602" y="73257"/>
                  <a:pt x="91631" y="68668"/>
                  <a:pt x="91631" y="62889"/>
                </a:cubicBezTo>
                <a:cubicBezTo>
                  <a:pt x="91631" y="57110"/>
                  <a:pt x="95602" y="52351"/>
                  <a:pt x="100425" y="52351"/>
                </a:cubicBezTo>
                <a:cubicBezTo>
                  <a:pt x="105248" y="52351"/>
                  <a:pt x="109078" y="57110"/>
                  <a:pt x="109078" y="62889"/>
                </a:cubicBezTo>
                <a:cubicBezTo>
                  <a:pt x="109078" y="68668"/>
                  <a:pt x="105248" y="73257"/>
                  <a:pt x="100425" y="73257"/>
                </a:cubicBezTo>
                <a:close/>
              </a:path>
            </a:pathLst>
          </a:custGeom>
          <a:solidFill>
            <a:srgbClr val="4285F4"/>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95000"/>
              </a:lnSpc>
              <a:spcBef>
                <a:spcPts val="0"/>
              </a:spcBef>
              <a:spcAft>
                <a:spcPts val="0"/>
              </a:spcAft>
              <a:buClr>
                <a:srgbClr val="000000"/>
              </a:buClr>
              <a:buFont typeface="Calibri"/>
              <a:buNone/>
            </a:pPr>
            <a:endParaRPr sz="1600" b="0" i="0" u="none" strike="noStrike" cap="none">
              <a:solidFill>
                <a:srgbClr val="FFFFFF"/>
              </a:solidFill>
              <a:latin typeface="Open Sans"/>
              <a:ea typeface="Open Sans"/>
              <a:cs typeface="Open Sans"/>
              <a:sym typeface="Open Sans"/>
            </a:endParaRPr>
          </a:p>
        </p:txBody>
      </p:sp>
      <p:sp>
        <p:nvSpPr>
          <p:cNvPr id="224" name="Shape 224"/>
          <p:cNvSpPr txBox="1"/>
          <p:nvPr/>
        </p:nvSpPr>
        <p:spPr>
          <a:xfrm>
            <a:off x="4991948" y="3114571"/>
            <a:ext cx="6161463" cy="14157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dirty="0">
                <a:solidFill>
                  <a:schemeClr val="accent1"/>
                </a:solidFill>
                <a:latin typeface="+mj-lt"/>
                <a:ea typeface="Arial"/>
                <a:cs typeface="Arial"/>
                <a:sym typeface="Arial"/>
              </a:rPr>
              <a:t>Less than half</a:t>
            </a:r>
          </a:p>
          <a:p>
            <a:pPr marL="0" marR="0" lvl="0" indent="0" algn="l" rtl="0">
              <a:spcBef>
                <a:spcPts val="0"/>
              </a:spcBef>
              <a:buSzPct val="25000"/>
              <a:buNone/>
            </a:pPr>
            <a:r>
              <a:rPr lang="en-US" sz="3200" dirty="0">
                <a:solidFill>
                  <a:schemeClr val="accent1"/>
                </a:solidFill>
                <a:ea typeface="Arial"/>
                <a:cs typeface="Arial"/>
                <a:sym typeface="Arial"/>
              </a:rPr>
              <a:t>Of auto shoppers are brand loyal</a:t>
            </a:r>
          </a:p>
        </p:txBody>
      </p:sp>
      <p:sp>
        <p:nvSpPr>
          <p:cNvPr id="4" name="Rectangle 3"/>
          <p:cNvSpPr/>
          <p:nvPr/>
        </p:nvSpPr>
        <p:spPr>
          <a:xfrm>
            <a:off x="165444" y="6263463"/>
            <a:ext cx="8054123" cy="215444"/>
          </a:xfrm>
          <a:prstGeom prst="rect">
            <a:avLst/>
          </a:prstGeom>
        </p:spPr>
        <p:txBody>
          <a:bodyPr wrap="square">
            <a:spAutoFit/>
          </a:bodyPr>
          <a:lstStyle/>
          <a:p>
            <a:r>
              <a:rPr lang="en-US" sz="800" dirty="0">
                <a:solidFill>
                  <a:schemeClr val="tx2"/>
                </a:solidFill>
              </a:rPr>
              <a:t>Source JD Power 2015</a:t>
            </a:r>
          </a:p>
        </p:txBody>
      </p:sp>
    </p:spTree>
    <p:extLst>
      <p:ext uri="{BB962C8B-B14F-4D97-AF65-F5344CB8AC3E}">
        <p14:creationId xmlns:p14="http://schemas.microsoft.com/office/powerpoint/2010/main" val="354204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228600" y="914400"/>
            <a:ext cx="3099000" cy="5187000"/>
          </a:xfrm>
          <a:prstGeom prst="rect">
            <a:avLst/>
          </a:prstGeom>
        </p:spPr>
        <p:txBody>
          <a:bodyPr lIns="91425" tIns="91425" rIns="91425" bIns="91425" anchor="t" anchorCtr="0">
            <a:noAutofit/>
          </a:bodyPr>
          <a:lstStyle/>
          <a:p>
            <a:pPr lvl="0">
              <a:spcBef>
                <a:spcPts val="0"/>
              </a:spcBef>
              <a:buNone/>
            </a:pPr>
            <a:r>
              <a:rPr lang="en-US" dirty="0"/>
              <a:t/>
            </a:r>
            <a:br>
              <a:rPr lang="en-US" dirty="0"/>
            </a:br>
            <a:r>
              <a:rPr lang="en-US" dirty="0"/>
              <a:t/>
            </a:r>
            <a:br>
              <a:rPr lang="en-US" dirty="0"/>
            </a:br>
            <a:r>
              <a:rPr lang="en-US" dirty="0"/>
              <a:t>Brand Loyalty by Age </a:t>
            </a:r>
          </a:p>
        </p:txBody>
      </p:sp>
      <p:pic>
        <p:nvPicPr>
          <p:cNvPr id="231" name="Shape 231"/>
          <p:cNvPicPr preferRelativeResize="0"/>
          <p:nvPr/>
        </p:nvPicPr>
        <p:blipFill>
          <a:blip r:embed="rId3">
            <a:alphaModFix/>
          </a:blip>
          <a:stretch>
            <a:fillRect/>
          </a:stretch>
        </p:blipFill>
        <p:spPr>
          <a:xfrm>
            <a:off x="3737931" y="1670798"/>
            <a:ext cx="7663875" cy="3648300"/>
          </a:xfrm>
          <a:prstGeom prst="rect">
            <a:avLst/>
          </a:prstGeom>
          <a:noFill/>
          <a:ln>
            <a:noFill/>
          </a:ln>
        </p:spPr>
      </p:pic>
      <p:sp>
        <p:nvSpPr>
          <p:cNvPr id="4" name="Rectangle 3"/>
          <p:cNvSpPr/>
          <p:nvPr/>
        </p:nvSpPr>
        <p:spPr>
          <a:xfrm>
            <a:off x="4183850" y="4164286"/>
            <a:ext cx="485625" cy="74695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232789" y="3622743"/>
            <a:ext cx="485625" cy="1254162"/>
          </a:xfrm>
          <a:prstGeom prst="rect">
            <a:avLst/>
          </a:prstGeom>
          <a:solidFill>
            <a:srgbClr val="0060A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60074" y="3174569"/>
            <a:ext cx="485625" cy="1739684"/>
          </a:xfrm>
          <a:prstGeom prst="rect">
            <a:avLst/>
          </a:prstGeom>
          <a:solidFill>
            <a:srgbClr val="0060A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306036" y="3155895"/>
            <a:ext cx="485625" cy="175835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389355" y="2707720"/>
            <a:ext cx="485625" cy="220653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9435317" y="2259545"/>
            <a:ext cx="485625" cy="265470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0481279" y="2147503"/>
            <a:ext cx="485625" cy="2748076"/>
          </a:xfrm>
          <a:prstGeom prst="rect">
            <a:avLst/>
          </a:prstGeom>
          <a:solidFill>
            <a:srgbClr val="0060A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5444" y="6263463"/>
            <a:ext cx="8054123" cy="215444"/>
          </a:xfrm>
          <a:prstGeom prst="rect">
            <a:avLst/>
          </a:prstGeom>
        </p:spPr>
        <p:txBody>
          <a:bodyPr wrap="square">
            <a:spAutoFit/>
          </a:bodyPr>
          <a:lstStyle/>
          <a:p>
            <a:r>
              <a:rPr lang="en-US" sz="800" dirty="0">
                <a:solidFill>
                  <a:schemeClr val="tx2"/>
                </a:solidFill>
              </a:rPr>
              <a:t>Source JD Power 2015</a:t>
            </a:r>
          </a:p>
        </p:txBody>
      </p:sp>
    </p:spTree>
    <p:extLst>
      <p:ext uri="{BB962C8B-B14F-4D97-AF65-F5344CB8AC3E}">
        <p14:creationId xmlns:p14="http://schemas.microsoft.com/office/powerpoint/2010/main" val="183030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p:nvPr/>
        </p:nvSpPr>
        <p:spPr>
          <a:xfrm>
            <a:off x="2610002" y="5099919"/>
            <a:ext cx="7006799" cy="579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Roboto Condensed"/>
              <a:buNone/>
            </a:pPr>
            <a:r>
              <a:rPr lang="en-US" sz="3000" u="none" strike="noStrike" cap="none" dirty="0">
                <a:solidFill>
                  <a:schemeClr val="accent1"/>
                </a:solidFill>
                <a:ea typeface="Open Sans"/>
                <a:cs typeface="Open Sans"/>
                <a:sym typeface="Open Sans"/>
              </a:rPr>
              <a:t>24 average </a:t>
            </a:r>
            <a:r>
              <a:rPr lang="en-US" sz="3000" u="none" strike="noStrike" cap="none" dirty="0" err="1">
                <a:solidFill>
                  <a:schemeClr val="accent1"/>
                </a:solidFill>
                <a:ea typeface="Open Sans"/>
                <a:cs typeface="Open Sans"/>
                <a:sym typeface="Open Sans"/>
              </a:rPr>
              <a:t>touchpoints</a:t>
            </a:r>
            <a:r>
              <a:rPr lang="en-US" sz="3000" u="none" strike="noStrike" cap="none" dirty="0">
                <a:solidFill>
                  <a:schemeClr val="accent1"/>
                </a:solidFill>
                <a:ea typeface="Open Sans"/>
                <a:cs typeface="Open Sans"/>
                <a:sym typeface="Open Sans"/>
              </a:rPr>
              <a:t>, </a:t>
            </a:r>
            <a:r>
              <a:rPr lang="en-US" sz="3000" u="none" strike="noStrike" cap="none" dirty="0">
                <a:solidFill>
                  <a:srgbClr val="3366FF"/>
                </a:solidFill>
                <a:ea typeface="Open Sans"/>
                <a:cs typeface="Open Sans"/>
                <a:sym typeface="Open Sans"/>
              </a:rPr>
              <a:t>19 are digital</a:t>
            </a:r>
          </a:p>
        </p:txBody>
      </p:sp>
      <p:cxnSp>
        <p:nvCxnSpPr>
          <p:cNvPr id="238" name="Shape 238"/>
          <p:cNvCxnSpPr/>
          <p:nvPr/>
        </p:nvCxnSpPr>
        <p:spPr>
          <a:xfrm>
            <a:off x="2077725" y="3015110"/>
            <a:ext cx="0" cy="636299"/>
          </a:xfrm>
          <a:prstGeom prst="straightConnector1">
            <a:avLst/>
          </a:prstGeom>
          <a:noFill/>
          <a:ln w="19050" cap="flat" cmpd="sng">
            <a:solidFill>
              <a:schemeClr val="accent1"/>
            </a:solidFill>
            <a:prstDash val="solid"/>
            <a:round/>
            <a:headEnd type="none" w="med" len="med"/>
            <a:tailEnd type="none" w="med" len="med"/>
          </a:ln>
        </p:spPr>
      </p:cxnSp>
      <p:cxnSp>
        <p:nvCxnSpPr>
          <p:cNvPr id="239" name="Shape 239"/>
          <p:cNvCxnSpPr/>
          <p:nvPr/>
        </p:nvCxnSpPr>
        <p:spPr>
          <a:xfrm flipH="1">
            <a:off x="2636701" y="2517369"/>
            <a:ext cx="6599" cy="814800"/>
          </a:xfrm>
          <a:prstGeom prst="straightConnector1">
            <a:avLst/>
          </a:prstGeom>
          <a:noFill/>
          <a:ln w="19050" cap="flat" cmpd="sng">
            <a:solidFill>
              <a:schemeClr val="accent1"/>
            </a:solidFill>
            <a:prstDash val="solid"/>
            <a:round/>
            <a:headEnd type="none" w="med" len="med"/>
            <a:tailEnd type="none" w="med" len="med"/>
          </a:ln>
        </p:spPr>
      </p:cxnSp>
      <p:cxnSp>
        <p:nvCxnSpPr>
          <p:cNvPr id="240" name="Shape 240"/>
          <p:cNvCxnSpPr/>
          <p:nvPr/>
        </p:nvCxnSpPr>
        <p:spPr>
          <a:xfrm>
            <a:off x="9728064" y="2250976"/>
            <a:ext cx="0" cy="384899"/>
          </a:xfrm>
          <a:prstGeom prst="straightConnector1">
            <a:avLst/>
          </a:prstGeom>
          <a:noFill/>
          <a:ln w="19050" cap="flat" cmpd="sng">
            <a:solidFill>
              <a:schemeClr val="dk2"/>
            </a:solidFill>
            <a:prstDash val="solid"/>
            <a:round/>
            <a:headEnd type="none" w="med" len="med"/>
            <a:tailEnd type="none" w="med" len="med"/>
          </a:ln>
        </p:spPr>
      </p:cxnSp>
      <p:sp>
        <p:nvSpPr>
          <p:cNvPr id="241" name="Shape 241"/>
          <p:cNvSpPr txBox="1"/>
          <p:nvPr/>
        </p:nvSpPr>
        <p:spPr>
          <a:xfrm>
            <a:off x="9186965" y="2590626"/>
            <a:ext cx="1107900" cy="305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Roboto Condensed"/>
              <a:buNone/>
            </a:pPr>
            <a:r>
              <a:rPr lang="en-US" sz="1000" b="0" i="0" u="none" strike="noStrike" cap="none">
                <a:solidFill>
                  <a:srgbClr val="666666"/>
                </a:solidFill>
                <a:latin typeface="Roboto Condensed"/>
                <a:ea typeface="Roboto Condensed"/>
                <a:cs typeface="Roboto Condensed"/>
                <a:sym typeface="Roboto Condensed"/>
              </a:rPr>
              <a:t>test drove a vehicle</a:t>
            </a:r>
          </a:p>
        </p:txBody>
      </p:sp>
      <p:cxnSp>
        <p:nvCxnSpPr>
          <p:cNvPr id="242" name="Shape 242"/>
          <p:cNvCxnSpPr/>
          <p:nvPr/>
        </p:nvCxnSpPr>
        <p:spPr>
          <a:xfrm>
            <a:off x="7020589" y="2640707"/>
            <a:ext cx="4500" cy="440999"/>
          </a:xfrm>
          <a:prstGeom prst="straightConnector1">
            <a:avLst/>
          </a:prstGeom>
          <a:noFill/>
          <a:ln w="19050" cap="flat" cmpd="sng">
            <a:solidFill>
              <a:schemeClr val="accent1"/>
            </a:solidFill>
            <a:prstDash val="solid"/>
            <a:round/>
            <a:headEnd type="none" w="med" len="med"/>
            <a:tailEnd type="none" w="med" len="med"/>
          </a:ln>
        </p:spPr>
      </p:cxnSp>
      <p:sp>
        <p:nvSpPr>
          <p:cNvPr id="243" name="Shape 243"/>
          <p:cNvSpPr txBox="1"/>
          <p:nvPr/>
        </p:nvSpPr>
        <p:spPr>
          <a:xfrm>
            <a:off x="6373580" y="3008744"/>
            <a:ext cx="1303500" cy="579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located a dealer from mobile</a:t>
            </a:r>
          </a:p>
        </p:txBody>
      </p:sp>
      <p:cxnSp>
        <p:nvCxnSpPr>
          <p:cNvPr id="244" name="Shape 244"/>
          <p:cNvCxnSpPr/>
          <p:nvPr/>
        </p:nvCxnSpPr>
        <p:spPr>
          <a:xfrm flipH="1">
            <a:off x="2356167" y="3442362"/>
            <a:ext cx="2099" cy="1056300"/>
          </a:xfrm>
          <a:prstGeom prst="straightConnector1">
            <a:avLst/>
          </a:prstGeom>
          <a:noFill/>
          <a:ln w="19050" cap="flat" cmpd="sng">
            <a:solidFill>
              <a:schemeClr val="dk2"/>
            </a:solidFill>
            <a:prstDash val="solid"/>
            <a:round/>
            <a:headEnd type="none" w="med" len="med"/>
            <a:tailEnd type="none" w="med" len="med"/>
          </a:ln>
        </p:spPr>
      </p:cxnSp>
      <p:sp>
        <p:nvSpPr>
          <p:cNvPr id="245" name="Shape 245"/>
          <p:cNvSpPr txBox="1"/>
          <p:nvPr/>
        </p:nvSpPr>
        <p:spPr>
          <a:xfrm>
            <a:off x="1742517" y="4399355"/>
            <a:ext cx="1257299" cy="545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Roboto Condensed"/>
              <a:buNone/>
            </a:pPr>
            <a:r>
              <a:rPr lang="en-US" sz="1000" b="0" i="0" u="none" strike="noStrike" cap="none">
                <a:solidFill>
                  <a:srgbClr val="666666"/>
                </a:solidFill>
                <a:latin typeface="Roboto Condensed"/>
                <a:ea typeface="Roboto Condensed"/>
                <a:cs typeface="Roboto Condensed"/>
                <a:sym typeface="Roboto Condensed"/>
              </a:rPr>
              <a:t>Inquired family, friends colleagues</a:t>
            </a:r>
          </a:p>
        </p:txBody>
      </p:sp>
      <p:cxnSp>
        <p:nvCxnSpPr>
          <p:cNvPr id="246" name="Shape 246"/>
          <p:cNvCxnSpPr/>
          <p:nvPr/>
        </p:nvCxnSpPr>
        <p:spPr>
          <a:xfrm flipH="1">
            <a:off x="2963657" y="3226393"/>
            <a:ext cx="11100" cy="714000"/>
          </a:xfrm>
          <a:prstGeom prst="straightConnector1">
            <a:avLst/>
          </a:prstGeom>
          <a:noFill/>
          <a:ln w="19050" cap="flat" cmpd="sng">
            <a:solidFill>
              <a:schemeClr val="accent1"/>
            </a:solidFill>
            <a:prstDash val="solid"/>
            <a:round/>
            <a:headEnd type="none" w="med" len="med"/>
            <a:tailEnd type="none" w="med" len="med"/>
          </a:ln>
        </p:spPr>
      </p:cxnSp>
      <p:sp>
        <p:nvSpPr>
          <p:cNvPr id="247" name="Shape 247"/>
          <p:cNvSpPr txBox="1"/>
          <p:nvPr/>
        </p:nvSpPr>
        <p:spPr>
          <a:xfrm>
            <a:off x="2280568" y="3900276"/>
            <a:ext cx="1388399" cy="4607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Visited a brand’s social page</a:t>
            </a:r>
          </a:p>
        </p:txBody>
      </p:sp>
      <p:sp>
        <p:nvSpPr>
          <p:cNvPr id="248" name="Shape 248"/>
          <p:cNvSpPr txBox="1"/>
          <p:nvPr/>
        </p:nvSpPr>
        <p:spPr>
          <a:xfrm>
            <a:off x="2000182" y="2113534"/>
            <a:ext cx="1257299" cy="460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Visited OEM website</a:t>
            </a:r>
          </a:p>
        </p:txBody>
      </p:sp>
      <p:sp>
        <p:nvSpPr>
          <p:cNvPr id="249" name="Shape 249"/>
          <p:cNvSpPr txBox="1"/>
          <p:nvPr/>
        </p:nvSpPr>
        <p:spPr>
          <a:xfrm>
            <a:off x="4428946" y="4186921"/>
            <a:ext cx="1107900" cy="4607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searched on mobile</a:t>
            </a:r>
          </a:p>
        </p:txBody>
      </p:sp>
      <p:cxnSp>
        <p:nvCxnSpPr>
          <p:cNvPr id="250" name="Shape 250"/>
          <p:cNvCxnSpPr/>
          <p:nvPr/>
        </p:nvCxnSpPr>
        <p:spPr>
          <a:xfrm flipH="1">
            <a:off x="4978473" y="3523223"/>
            <a:ext cx="6299" cy="689400"/>
          </a:xfrm>
          <a:prstGeom prst="straightConnector1">
            <a:avLst/>
          </a:prstGeom>
          <a:noFill/>
          <a:ln w="19050" cap="flat" cmpd="sng">
            <a:solidFill>
              <a:schemeClr val="accent1"/>
            </a:solidFill>
            <a:prstDash val="solid"/>
            <a:round/>
            <a:headEnd type="none" w="med" len="med"/>
            <a:tailEnd type="none" w="med" len="med"/>
          </a:ln>
        </p:spPr>
      </p:cxnSp>
      <p:cxnSp>
        <p:nvCxnSpPr>
          <p:cNvPr id="251" name="Shape 251"/>
          <p:cNvCxnSpPr/>
          <p:nvPr/>
        </p:nvCxnSpPr>
        <p:spPr>
          <a:xfrm>
            <a:off x="4562937" y="2621699"/>
            <a:ext cx="900" cy="861000"/>
          </a:xfrm>
          <a:prstGeom prst="straightConnector1">
            <a:avLst/>
          </a:prstGeom>
          <a:noFill/>
          <a:ln w="19050" cap="flat" cmpd="sng">
            <a:solidFill>
              <a:schemeClr val="accent1"/>
            </a:solidFill>
            <a:prstDash val="solid"/>
            <a:round/>
            <a:headEnd type="none" w="med" len="med"/>
            <a:tailEnd type="none" w="med" len="med"/>
          </a:ln>
        </p:spPr>
      </p:cxnSp>
      <p:sp>
        <p:nvSpPr>
          <p:cNvPr id="252" name="Shape 252"/>
          <p:cNvSpPr txBox="1"/>
          <p:nvPr/>
        </p:nvSpPr>
        <p:spPr>
          <a:xfrm>
            <a:off x="3868737" y="2180699"/>
            <a:ext cx="1388399" cy="440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watched video on YouTube</a:t>
            </a:r>
          </a:p>
          <a:p>
            <a:pPr marL="0" marR="0" lvl="0" indent="0" algn="ctr" rtl="0">
              <a:lnSpc>
                <a:spcPct val="100000"/>
              </a:lnSpc>
              <a:spcBef>
                <a:spcPts val="0"/>
              </a:spcBef>
              <a:spcAft>
                <a:spcPts val="0"/>
              </a:spcAft>
              <a:buClr>
                <a:srgbClr val="000000"/>
              </a:buClr>
              <a:buFont typeface="Arial"/>
              <a:buNone/>
            </a:pPr>
            <a:endParaRPr sz="1000" b="0" i="0" u="none" strike="noStrike" cap="none">
              <a:solidFill>
                <a:schemeClr val="accent1"/>
              </a:solidFill>
              <a:latin typeface="Roboto Condensed"/>
              <a:ea typeface="Roboto Condensed"/>
              <a:cs typeface="Roboto Condensed"/>
              <a:sym typeface="Roboto Condensed"/>
            </a:endParaRPr>
          </a:p>
        </p:txBody>
      </p:sp>
      <p:cxnSp>
        <p:nvCxnSpPr>
          <p:cNvPr id="253" name="Shape 253"/>
          <p:cNvCxnSpPr/>
          <p:nvPr/>
        </p:nvCxnSpPr>
        <p:spPr>
          <a:xfrm>
            <a:off x="7146049" y="2115315"/>
            <a:ext cx="0" cy="543899"/>
          </a:xfrm>
          <a:prstGeom prst="straightConnector1">
            <a:avLst/>
          </a:prstGeom>
          <a:noFill/>
          <a:ln w="19050" cap="flat" cmpd="sng">
            <a:solidFill>
              <a:schemeClr val="accent1"/>
            </a:solidFill>
            <a:prstDash val="solid"/>
            <a:round/>
            <a:headEnd type="none" w="med" len="med"/>
            <a:tailEnd type="none" w="med" len="med"/>
          </a:ln>
        </p:spPr>
      </p:cxnSp>
      <p:sp>
        <p:nvSpPr>
          <p:cNvPr id="254" name="Shape 254"/>
          <p:cNvSpPr txBox="1"/>
          <p:nvPr/>
        </p:nvSpPr>
        <p:spPr>
          <a:xfrm>
            <a:off x="6566895" y="1468268"/>
            <a:ext cx="1388400" cy="441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800" b="0" i="0" u="none" strike="noStrike" cap="none" dirty="0">
                <a:solidFill>
                  <a:schemeClr val="accent1"/>
                </a:solidFill>
                <a:latin typeface="Roboto Condensed"/>
                <a:ea typeface="Roboto Condensed"/>
                <a:cs typeface="Roboto Condensed"/>
                <a:sym typeface="Roboto Condensed"/>
              </a:rPr>
              <a:t>visited dealer website #1</a:t>
            </a:r>
          </a:p>
        </p:txBody>
      </p:sp>
      <p:cxnSp>
        <p:nvCxnSpPr>
          <p:cNvPr id="255" name="Shape 255"/>
          <p:cNvCxnSpPr/>
          <p:nvPr/>
        </p:nvCxnSpPr>
        <p:spPr>
          <a:xfrm>
            <a:off x="5432314" y="3545012"/>
            <a:ext cx="7800" cy="1228199"/>
          </a:xfrm>
          <a:prstGeom prst="straightConnector1">
            <a:avLst/>
          </a:prstGeom>
          <a:noFill/>
          <a:ln w="19050" cap="flat" cmpd="sng">
            <a:solidFill>
              <a:schemeClr val="accent1"/>
            </a:solidFill>
            <a:prstDash val="solid"/>
            <a:round/>
            <a:headEnd type="none" w="med" len="med"/>
            <a:tailEnd type="none" w="med" len="med"/>
          </a:ln>
        </p:spPr>
      </p:cxnSp>
      <p:sp>
        <p:nvSpPr>
          <p:cNvPr id="256" name="Shape 256"/>
          <p:cNvSpPr txBox="1"/>
          <p:nvPr/>
        </p:nvSpPr>
        <p:spPr>
          <a:xfrm>
            <a:off x="4754014" y="4698214"/>
            <a:ext cx="1388399" cy="440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Built-and-priced on OEM site</a:t>
            </a:r>
          </a:p>
        </p:txBody>
      </p:sp>
      <p:cxnSp>
        <p:nvCxnSpPr>
          <p:cNvPr id="257" name="Shape 257"/>
          <p:cNvCxnSpPr/>
          <p:nvPr/>
        </p:nvCxnSpPr>
        <p:spPr>
          <a:xfrm flipH="1">
            <a:off x="3463951" y="2085119"/>
            <a:ext cx="11400" cy="1148699"/>
          </a:xfrm>
          <a:prstGeom prst="straightConnector1">
            <a:avLst/>
          </a:prstGeom>
          <a:noFill/>
          <a:ln w="19050" cap="flat" cmpd="sng">
            <a:solidFill>
              <a:schemeClr val="accent1"/>
            </a:solidFill>
            <a:prstDash val="solid"/>
            <a:round/>
            <a:headEnd type="none" w="med" len="med"/>
            <a:tailEnd type="none" w="med" len="med"/>
          </a:ln>
        </p:spPr>
      </p:cxnSp>
      <p:sp>
        <p:nvSpPr>
          <p:cNvPr id="258" name="Shape 258"/>
          <p:cNvSpPr txBox="1"/>
          <p:nvPr/>
        </p:nvSpPr>
        <p:spPr>
          <a:xfrm>
            <a:off x="2827577" y="1808172"/>
            <a:ext cx="1257299" cy="305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Looked at photos</a:t>
            </a:r>
          </a:p>
        </p:txBody>
      </p:sp>
      <p:cxnSp>
        <p:nvCxnSpPr>
          <p:cNvPr id="259" name="Shape 259"/>
          <p:cNvCxnSpPr/>
          <p:nvPr/>
        </p:nvCxnSpPr>
        <p:spPr>
          <a:xfrm>
            <a:off x="9326210" y="2572024"/>
            <a:ext cx="0" cy="1419599"/>
          </a:xfrm>
          <a:prstGeom prst="straightConnector1">
            <a:avLst/>
          </a:prstGeom>
          <a:noFill/>
          <a:ln w="19050" cap="flat" cmpd="sng">
            <a:solidFill>
              <a:schemeClr val="dk2"/>
            </a:solidFill>
            <a:prstDash val="solid"/>
            <a:round/>
            <a:headEnd type="none" w="med" len="med"/>
            <a:tailEnd type="none" w="med" len="med"/>
          </a:ln>
        </p:spPr>
      </p:cxnSp>
      <p:sp>
        <p:nvSpPr>
          <p:cNvPr id="260" name="Shape 260"/>
          <p:cNvSpPr txBox="1"/>
          <p:nvPr/>
        </p:nvSpPr>
        <p:spPr>
          <a:xfrm>
            <a:off x="8764810" y="3910685"/>
            <a:ext cx="1107900" cy="4004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Roboto Condensed"/>
              <a:buNone/>
            </a:pPr>
            <a:r>
              <a:rPr lang="en-US" sz="1000" b="0" i="0" u="none" strike="noStrike" cap="none">
                <a:solidFill>
                  <a:srgbClr val="666666"/>
                </a:solidFill>
                <a:latin typeface="Roboto Condensed"/>
                <a:ea typeface="Roboto Condensed"/>
                <a:cs typeface="Roboto Condensed"/>
                <a:sym typeface="Roboto Condensed"/>
              </a:rPr>
              <a:t>visited a dealership</a:t>
            </a:r>
          </a:p>
        </p:txBody>
      </p:sp>
      <p:sp>
        <p:nvSpPr>
          <p:cNvPr id="261" name="Shape 261"/>
          <p:cNvSpPr txBox="1"/>
          <p:nvPr/>
        </p:nvSpPr>
        <p:spPr>
          <a:xfrm>
            <a:off x="3461505" y="2608110"/>
            <a:ext cx="1204800" cy="440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Roboto Condensed"/>
              <a:buNone/>
            </a:pPr>
            <a:r>
              <a:rPr lang="en-US" sz="1000" b="0" i="0" u="none" strike="noStrike" cap="none">
                <a:solidFill>
                  <a:srgbClr val="666666"/>
                </a:solidFill>
                <a:latin typeface="Roboto Condensed"/>
                <a:ea typeface="Roboto Condensed"/>
                <a:cs typeface="Roboto Condensed"/>
                <a:sym typeface="Roboto Condensed"/>
              </a:rPr>
              <a:t>browsed newspaper ads</a:t>
            </a:r>
          </a:p>
        </p:txBody>
      </p:sp>
      <p:cxnSp>
        <p:nvCxnSpPr>
          <p:cNvPr id="262" name="Shape 262"/>
          <p:cNvCxnSpPr/>
          <p:nvPr/>
        </p:nvCxnSpPr>
        <p:spPr>
          <a:xfrm>
            <a:off x="4040925" y="3015125"/>
            <a:ext cx="0" cy="334200"/>
          </a:xfrm>
          <a:prstGeom prst="straightConnector1">
            <a:avLst/>
          </a:prstGeom>
          <a:noFill/>
          <a:ln w="19050" cap="flat" cmpd="sng">
            <a:solidFill>
              <a:srgbClr val="666666"/>
            </a:solidFill>
            <a:prstDash val="solid"/>
            <a:round/>
            <a:headEnd type="none" w="med" len="med"/>
            <a:tailEnd type="none" w="med" len="med"/>
          </a:ln>
        </p:spPr>
      </p:cxnSp>
      <p:cxnSp>
        <p:nvCxnSpPr>
          <p:cNvPr id="263" name="Shape 263"/>
          <p:cNvCxnSpPr/>
          <p:nvPr/>
        </p:nvCxnSpPr>
        <p:spPr>
          <a:xfrm>
            <a:off x="5220494" y="3127194"/>
            <a:ext cx="0" cy="419099"/>
          </a:xfrm>
          <a:prstGeom prst="straightConnector1">
            <a:avLst/>
          </a:prstGeom>
          <a:noFill/>
          <a:ln w="19050" cap="flat" cmpd="sng">
            <a:solidFill>
              <a:schemeClr val="accent1"/>
            </a:solidFill>
            <a:prstDash val="solid"/>
            <a:round/>
            <a:headEnd type="none" w="med" len="med"/>
            <a:tailEnd type="none" w="med" len="med"/>
          </a:ln>
        </p:spPr>
      </p:cxnSp>
      <p:sp>
        <p:nvSpPr>
          <p:cNvPr id="264" name="Shape 264"/>
          <p:cNvSpPr txBox="1"/>
          <p:nvPr/>
        </p:nvSpPr>
        <p:spPr>
          <a:xfrm>
            <a:off x="4591005" y="2720335"/>
            <a:ext cx="1388399" cy="440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loan calculator on 3rd party site</a:t>
            </a:r>
          </a:p>
        </p:txBody>
      </p:sp>
      <p:cxnSp>
        <p:nvCxnSpPr>
          <p:cNvPr id="265" name="Shape 265"/>
          <p:cNvCxnSpPr/>
          <p:nvPr/>
        </p:nvCxnSpPr>
        <p:spPr>
          <a:xfrm>
            <a:off x="6113396" y="3222438"/>
            <a:ext cx="0" cy="423899"/>
          </a:xfrm>
          <a:prstGeom prst="straightConnector1">
            <a:avLst/>
          </a:prstGeom>
          <a:noFill/>
          <a:ln w="19050" cap="flat" cmpd="sng">
            <a:solidFill>
              <a:schemeClr val="accent1"/>
            </a:solidFill>
            <a:prstDash val="solid"/>
            <a:round/>
            <a:headEnd type="none" w="med" len="med"/>
            <a:tailEnd type="none" w="med" len="med"/>
          </a:ln>
        </p:spPr>
      </p:cxnSp>
      <p:sp>
        <p:nvSpPr>
          <p:cNvPr id="266" name="Shape 266"/>
          <p:cNvSpPr txBox="1"/>
          <p:nvPr/>
        </p:nvSpPr>
        <p:spPr>
          <a:xfrm>
            <a:off x="5435096" y="3549644"/>
            <a:ext cx="1388399" cy="440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search dealer inventory on Tier 2</a:t>
            </a:r>
          </a:p>
        </p:txBody>
      </p:sp>
      <p:cxnSp>
        <p:nvCxnSpPr>
          <p:cNvPr id="267" name="Shape 267"/>
          <p:cNvCxnSpPr/>
          <p:nvPr/>
        </p:nvCxnSpPr>
        <p:spPr>
          <a:xfrm flipH="1">
            <a:off x="3717819" y="3276289"/>
            <a:ext cx="6299" cy="281999"/>
          </a:xfrm>
          <a:prstGeom prst="straightConnector1">
            <a:avLst/>
          </a:prstGeom>
          <a:noFill/>
          <a:ln w="19050" cap="flat" cmpd="sng">
            <a:solidFill>
              <a:schemeClr val="accent1"/>
            </a:solidFill>
            <a:prstDash val="solid"/>
            <a:round/>
            <a:headEnd type="none" w="med" len="med"/>
            <a:tailEnd type="none" w="med" len="med"/>
          </a:ln>
        </p:spPr>
      </p:cxnSp>
      <p:sp>
        <p:nvSpPr>
          <p:cNvPr id="268" name="Shape 268"/>
          <p:cNvSpPr txBox="1"/>
          <p:nvPr/>
        </p:nvSpPr>
        <p:spPr>
          <a:xfrm>
            <a:off x="3033518" y="3485192"/>
            <a:ext cx="1388399" cy="460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influenced by </a:t>
            </a:r>
          </a:p>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online ad</a:t>
            </a:r>
          </a:p>
        </p:txBody>
      </p:sp>
      <p:cxnSp>
        <p:nvCxnSpPr>
          <p:cNvPr id="269" name="Shape 269"/>
          <p:cNvCxnSpPr/>
          <p:nvPr/>
        </p:nvCxnSpPr>
        <p:spPr>
          <a:xfrm>
            <a:off x="5887064" y="2336557"/>
            <a:ext cx="0" cy="1045500"/>
          </a:xfrm>
          <a:prstGeom prst="straightConnector1">
            <a:avLst/>
          </a:prstGeom>
          <a:noFill/>
          <a:ln w="19050" cap="flat" cmpd="sng">
            <a:solidFill>
              <a:schemeClr val="dk2"/>
            </a:solidFill>
            <a:prstDash val="solid"/>
            <a:round/>
            <a:headEnd type="none" w="med" len="med"/>
            <a:tailEnd type="none" w="med" len="med"/>
          </a:ln>
        </p:spPr>
      </p:cxnSp>
      <p:sp>
        <p:nvSpPr>
          <p:cNvPr id="270" name="Shape 270"/>
          <p:cNvSpPr txBox="1"/>
          <p:nvPr/>
        </p:nvSpPr>
        <p:spPr>
          <a:xfrm>
            <a:off x="5192878" y="2038174"/>
            <a:ext cx="1388399" cy="305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Roboto Condensed"/>
              <a:buNone/>
            </a:pPr>
            <a:r>
              <a:rPr lang="en-US" sz="1000" b="0" i="0" u="none" strike="noStrike" cap="none">
                <a:solidFill>
                  <a:srgbClr val="666666"/>
                </a:solidFill>
                <a:latin typeface="Roboto Condensed"/>
                <a:ea typeface="Roboto Condensed"/>
                <a:cs typeface="Roboto Condensed"/>
                <a:sym typeface="Roboto Condensed"/>
              </a:rPr>
              <a:t>Saw a TV ad</a:t>
            </a:r>
          </a:p>
        </p:txBody>
      </p:sp>
      <p:cxnSp>
        <p:nvCxnSpPr>
          <p:cNvPr id="271" name="Shape 271"/>
          <p:cNvCxnSpPr/>
          <p:nvPr/>
        </p:nvCxnSpPr>
        <p:spPr>
          <a:xfrm>
            <a:off x="4648051" y="3499287"/>
            <a:ext cx="0" cy="431400"/>
          </a:xfrm>
          <a:prstGeom prst="straightConnector1">
            <a:avLst/>
          </a:prstGeom>
          <a:noFill/>
          <a:ln w="19050" cap="flat" cmpd="sng">
            <a:solidFill>
              <a:schemeClr val="accent1"/>
            </a:solidFill>
            <a:prstDash val="solid"/>
            <a:round/>
            <a:headEnd type="none" w="med" len="med"/>
            <a:tailEnd type="none" w="med" len="med"/>
          </a:ln>
        </p:spPr>
      </p:cxnSp>
      <p:sp>
        <p:nvSpPr>
          <p:cNvPr id="272" name="Shape 272"/>
          <p:cNvSpPr txBox="1"/>
          <p:nvPr/>
        </p:nvSpPr>
        <p:spPr>
          <a:xfrm>
            <a:off x="4189594" y="3840566"/>
            <a:ext cx="890099" cy="440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watched video ad</a:t>
            </a:r>
          </a:p>
          <a:p>
            <a:pPr marL="0" marR="0" lvl="0" indent="0" algn="ctr" rtl="0">
              <a:lnSpc>
                <a:spcPct val="100000"/>
              </a:lnSpc>
              <a:spcBef>
                <a:spcPts val="0"/>
              </a:spcBef>
              <a:spcAft>
                <a:spcPts val="0"/>
              </a:spcAft>
              <a:buClr>
                <a:srgbClr val="000000"/>
              </a:buClr>
              <a:buFont typeface="Arial"/>
              <a:buNone/>
            </a:pPr>
            <a:endParaRPr sz="1000" b="0" i="0" u="none" strike="noStrike" cap="none">
              <a:solidFill>
                <a:schemeClr val="accent1"/>
              </a:solidFill>
              <a:latin typeface="Roboto Condensed"/>
              <a:ea typeface="Roboto Condensed"/>
              <a:cs typeface="Roboto Condensed"/>
              <a:sym typeface="Roboto Condensed"/>
            </a:endParaRPr>
          </a:p>
        </p:txBody>
      </p:sp>
      <p:cxnSp>
        <p:nvCxnSpPr>
          <p:cNvPr id="273" name="Shape 273"/>
          <p:cNvCxnSpPr/>
          <p:nvPr/>
        </p:nvCxnSpPr>
        <p:spPr>
          <a:xfrm>
            <a:off x="8771892" y="2775097"/>
            <a:ext cx="4500" cy="440999"/>
          </a:xfrm>
          <a:prstGeom prst="straightConnector1">
            <a:avLst/>
          </a:prstGeom>
          <a:noFill/>
          <a:ln w="19050" cap="flat" cmpd="sng">
            <a:solidFill>
              <a:schemeClr val="accent1"/>
            </a:solidFill>
            <a:prstDash val="solid"/>
            <a:round/>
            <a:headEnd type="none" w="med" len="med"/>
            <a:tailEnd type="none" w="med" len="med"/>
          </a:ln>
        </p:spPr>
      </p:cxnSp>
      <p:sp>
        <p:nvSpPr>
          <p:cNvPr id="274" name="Shape 274"/>
          <p:cNvSpPr txBox="1"/>
          <p:nvPr/>
        </p:nvSpPr>
        <p:spPr>
          <a:xfrm>
            <a:off x="8124885" y="3143135"/>
            <a:ext cx="1303500" cy="579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read consumer reviews</a:t>
            </a:r>
          </a:p>
        </p:txBody>
      </p:sp>
      <p:cxnSp>
        <p:nvCxnSpPr>
          <p:cNvPr id="275" name="Shape 275"/>
          <p:cNvCxnSpPr/>
          <p:nvPr/>
        </p:nvCxnSpPr>
        <p:spPr>
          <a:xfrm>
            <a:off x="6456078" y="1775169"/>
            <a:ext cx="0" cy="1080300"/>
          </a:xfrm>
          <a:prstGeom prst="straightConnector1">
            <a:avLst/>
          </a:prstGeom>
          <a:noFill/>
          <a:ln w="19050" cap="flat" cmpd="sng">
            <a:solidFill>
              <a:schemeClr val="accent1"/>
            </a:solidFill>
            <a:prstDash val="solid"/>
            <a:round/>
            <a:headEnd type="none" w="med" len="med"/>
            <a:tailEnd type="none" w="med" len="med"/>
          </a:ln>
        </p:spPr>
      </p:cxnSp>
      <p:sp>
        <p:nvSpPr>
          <p:cNvPr id="276" name="Shape 276"/>
          <p:cNvSpPr txBox="1"/>
          <p:nvPr/>
        </p:nvSpPr>
        <p:spPr>
          <a:xfrm>
            <a:off x="5782264" y="1292232"/>
            <a:ext cx="1303500" cy="579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read professional review</a:t>
            </a:r>
          </a:p>
        </p:txBody>
      </p:sp>
      <p:cxnSp>
        <p:nvCxnSpPr>
          <p:cNvPr id="277" name="Shape 277"/>
          <p:cNvCxnSpPr/>
          <p:nvPr/>
        </p:nvCxnSpPr>
        <p:spPr>
          <a:xfrm>
            <a:off x="7589614" y="2687051"/>
            <a:ext cx="0" cy="1030200"/>
          </a:xfrm>
          <a:prstGeom prst="straightConnector1">
            <a:avLst/>
          </a:prstGeom>
          <a:noFill/>
          <a:ln w="19050" cap="flat" cmpd="sng">
            <a:solidFill>
              <a:schemeClr val="accent1"/>
            </a:solidFill>
            <a:prstDash val="solid"/>
            <a:round/>
            <a:headEnd type="none" w="med" len="med"/>
            <a:tailEnd type="none" w="med" len="med"/>
          </a:ln>
        </p:spPr>
      </p:cxnSp>
      <p:cxnSp>
        <p:nvCxnSpPr>
          <p:cNvPr id="278" name="Shape 278"/>
          <p:cNvCxnSpPr/>
          <p:nvPr/>
        </p:nvCxnSpPr>
        <p:spPr>
          <a:xfrm>
            <a:off x="8051003" y="2735426"/>
            <a:ext cx="0" cy="1814399"/>
          </a:xfrm>
          <a:prstGeom prst="straightConnector1">
            <a:avLst/>
          </a:prstGeom>
          <a:noFill/>
          <a:ln w="19050" cap="flat" cmpd="sng">
            <a:solidFill>
              <a:schemeClr val="accent1"/>
            </a:solidFill>
            <a:prstDash val="solid"/>
            <a:round/>
            <a:headEnd type="none" w="med" len="med"/>
            <a:tailEnd type="none" w="med" len="med"/>
          </a:ln>
        </p:spPr>
      </p:cxnSp>
      <p:cxnSp>
        <p:nvCxnSpPr>
          <p:cNvPr id="279" name="Shape 279"/>
          <p:cNvCxnSpPr/>
          <p:nvPr/>
        </p:nvCxnSpPr>
        <p:spPr>
          <a:xfrm>
            <a:off x="7891478" y="1542220"/>
            <a:ext cx="8100" cy="1192500"/>
          </a:xfrm>
          <a:prstGeom prst="straightConnector1">
            <a:avLst/>
          </a:prstGeom>
          <a:noFill/>
          <a:ln w="19050" cap="flat" cmpd="sng">
            <a:solidFill>
              <a:schemeClr val="accent1"/>
            </a:solidFill>
            <a:prstDash val="solid"/>
            <a:round/>
            <a:headEnd type="none" w="med" len="med"/>
            <a:tailEnd type="none" w="med" len="med"/>
          </a:ln>
        </p:spPr>
      </p:cxnSp>
      <p:cxnSp>
        <p:nvCxnSpPr>
          <p:cNvPr id="280" name="Shape 280"/>
          <p:cNvCxnSpPr/>
          <p:nvPr/>
        </p:nvCxnSpPr>
        <p:spPr>
          <a:xfrm>
            <a:off x="8420528" y="1953694"/>
            <a:ext cx="8699" cy="833399"/>
          </a:xfrm>
          <a:prstGeom prst="straightConnector1">
            <a:avLst/>
          </a:prstGeom>
          <a:noFill/>
          <a:ln w="19050" cap="flat" cmpd="sng">
            <a:solidFill>
              <a:schemeClr val="accent1"/>
            </a:solidFill>
            <a:prstDash val="solid"/>
            <a:round/>
            <a:headEnd type="none" w="med" len="med"/>
            <a:tailEnd type="none" w="med" len="med"/>
          </a:ln>
        </p:spPr>
      </p:cxnSp>
      <p:cxnSp>
        <p:nvCxnSpPr>
          <p:cNvPr id="281" name="Shape 281"/>
          <p:cNvCxnSpPr/>
          <p:nvPr/>
        </p:nvCxnSpPr>
        <p:spPr>
          <a:xfrm>
            <a:off x="9517803" y="1659794"/>
            <a:ext cx="8100" cy="791100"/>
          </a:xfrm>
          <a:prstGeom prst="straightConnector1">
            <a:avLst/>
          </a:prstGeom>
          <a:noFill/>
          <a:ln w="19050" cap="flat" cmpd="sng">
            <a:solidFill>
              <a:schemeClr val="accent1"/>
            </a:solidFill>
            <a:prstDash val="solid"/>
            <a:round/>
            <a:headEnd type="none" w="med" len="med"/>
            <a:tailEnd type="none" w="med" len="med"/>
          </a:ln>
        </p:spPr>
      </p:cxnSp>
      <p:sp>
        <p:nvSpPr>
          <p:cNvPr id="282" name="Shape 282"/>
          <p:cNvSpPr txBox="1"/>
          <p:nvPr/>
        </p:nvSpPr>
        <p:spPr>
          <a:xfrm>
            <a:off x="7120153" y="3632244"/>
            <a:ext cx="963899" cy="460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clicked display ad</a:t>
            </a:r>
          </a:p>
        </p:txBody>
      </p:sp>
      <p:sp>
        <p:nvSpPr>
          <p:cNvPr id="283" name="Shape 283"/>
          <p:cNvSpPr txBox="1"/>
          <p:nvPr/>
        </p:nvSpPr>
        <p:spPr>
          <a:xfrm>
            <a:off x="7426449" y="4537744"/>
            <a:ext cx="1257299" cy="460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used model comparison tool</a:t>
            </a:r>
          </a:p>
        </p:txBody>
      </p:sp>
      <p:sp>
        <p:nvSpPr>
          <p:cNvPr id="284" name="Shape 284"/>
          <p:cNvSpPr/>
          <p:nvPr/>
        </p:nvSpPr>
        <p:spPr>
          <a:xfrm rot="10800000" flipH="1">
            <a:off x="1900827" y="2156719"/>
            <a:ext cx="7935899" cy="1578000"/>
          </a:xfrm>
          <a:custGeom>
            <a:avLst/>
            <a:gdLst/>
            <a:ahLst/>
            <a:cxnLst/>
            <a:rect l="0" t="0" r="0" b="0"/>
            <a:pathLst>
              <a:path w="120000" h="120000" extrusionOk="0">
                <a:moveTo>
                  <a:pt x="0" y="0"/>
                </a:moveTo>
                <a:cubicBezTo>
                  <a:pt x="3037" y="6443"/>
                  <a:pt x="9172" y="36233"/>
                  <a:pt x="18225" y="38660"/>
                </a:cubicBezTo>
                <a:cubicBezTo>
                  <a:pt x="27278" y="41087"/>
                  <a:pt x="44902" y="7614"/>
                  <a:pt x="54315" y="14560"/>
                </a:cubicBezTo>
                <a:cubicBezTo>
                  <a:pt x="63729" y="21505"/>
                  <a:pt x="66165" y="70543"/>
                  <a:pt x="74706" y="80334"/>
                </a:cubicBezTo>
                <a:cubicBezTo>
                  <a:pt x="83247" y="90125"/>
                  <a:pt x="98014" y="66693"/>
                  <a:pt x="105564" y="73305"/>
                </a:cubicBezTo>
                <a:cubicBezTo>
                  <a:pt x="113112" y="79916"/>
                  <a:pt x="117593" y="112217"/>
                  <a:pt x="120000" y="120000"/>
                </a:cubicBezTo>
              </a:path>
            </a:pathLst>
          </a:cu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Clr>
                <a:schemeClr val="dk1"/>
              </a:buClr>
              <a:buFont typeface="Arial"/>
              <a:buNone/>
            </a:pPr>
            <a:endParaRPr sz="1800">
              <a:solidFill>
                <a:schemeClr val="dk1"/>
              </a:solidFill>
              <a:latin typeface="Arial"/>
              <a:ea typeface="Arial"/>
              <a:cs typeface="Arial"/>
              <a:sym typeface="Arial"/>
            </a:endParaRPr>
          </a:p>
        </p:txBody>
      </p:sp>
      <p:cxnSp>
        <p:nvCxnSpPr>
          <p:cNvPr id="285" name="Shape 285"/>
          <p:cNvCxnSpPr/>
          <p:nvPr/>
        </p:nvCxnSpPr>
        <p:spPr>
          <a:xfrm flipH="1">
            <a:off x="9023452" y="2414169"/>
            <a:ext cx="4500" cy="306600"/>
          </a:xfrm>
          <a:prstGeom prst="straightConnector1">
            <a:avLst/>
          </a:prstGeom>
          <a:noFill/>
          <a:ln w="19050" cap="flat" cmpd="sng">
            <a:solidFill>
              <a:schemeClr val="accent1"/>
            </a:solidFill>
            <a:prstDash val="solid"/>
            <a:round/>
            <a:headEnd type="none" w="med" len="med"/>
            <a:tailEnd type="none" w="med" len="med"/>
          </a:ln>
        </p:spPr>
      </p:cxnSp>
      <p:sp>
        <p:nvSpPr>
          <p:cNvPr id="286" name="Shape 286"/>
          <p:cNvSpPr txBox="1"/>
          <p:nvPr/>
        </p:nvSpPr>
        <p:spPr>
          <a:xfrm>
            <a:off x="7855803" y="1546033"/>
            <a:ext cx="1107900" cy="460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visited newspaper site</a:t>
            </a:r>
          </a:p>
        </p:txBody>
      </p:sp>
      <p:sp>
        <p:nvSpPr>
          <p:cNvPr id="287" name="Shape 287"/>
          <p:cNvSpPr txBox="1"/>
          <p:nvPr/>
        </p:nvSpPr>
        <p:spPr>
          <a:xfrm>
            <a:off x="8461635" y="2025340"/>
            <a:ext cx="1107900" cy="460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Roboto Condensed"/>
              <a:buNone/>
            </a:pPr>
            <a:r>
              <a:rPr lang="en-US" sz="1000" b="0" i="0" u="none" strike="noStrike" cap="none">
                <a:solidFill>
                  <a:schemeClr val="accent1"/>
                </a:solidFill>
                <a:latin typeface="Roboto Condensed"/>
                <a:ea typeface="Roboto Condensed"/>
                <a:cs typeface="Roboto Condensed"/>
                <a:sym typeface="Roboto Condensed"/>
              </a:rPr>
              <a:t>filled out a form</a:t>
            </a:r>
          </a:p>
        </p:txBody>
      </p:sp>
      <p:pic>
        <p:nvPicPr>
          <p:cNvPr id="288" name="Shape 2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96503" y="1967008"/>
            <a:ext cx="783600" cy="334200"/>
          </a:xfrm>
          <a:prstGeom prst="rect">
            <a:avLst/>
          </a:prstGeom>
          <a:noFill/>
          <a:ln>
            <a:noFill/>
          </a:ln>
        </p:spPr>
      </p:pic>
      <p:sp>
        <p:nvSpPr>
          <p:cNvPr id="54" name="Rectangle 53"/>
          <p:cNvSpPr/>
          <p:nvPr/>
        </p:nvSpPr>
        <p:spPr>
          <a:xfrm>
            <a:off x="165444" y="6263463"/>
            <a:ext cx="8054123" cy="215444"/>
          </a:xfrm>
          <a:prstGeom prst="rect">
            <a:avLst/>
          </a:prstGeom>
        </p:spPr>
        <p:txBody>
          <a:bodyPr wrap="square">
            <a:spAutoFit/>
          </a:bodyPr>
          <a:lstStyle/>
          <a:p>
            <a:r>
              <a:rPr lang="en-US" sz="800" dirty="0">
                <a:solidFill>
                  <a:schemeClr val="tx2"/>
                </a:solidFill>
              </a:rPr>
              <a:t>Source Google Automotive Shopper Path to Purchase 2015</a:t>
            </a:r>
          </a:p>
        </p:txBody>
      </p:sp>
    </p:spTree>
    <p:extLst>
      <p:ext uri="{BB962C8B-B14F-4D97-AF65-F5344CB8AC3E}">
        <p14:creationId xmlns:p14="http://schemas.microsoft.com/office/powerpoint/2010/main" val="105284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p:nvPr/>
        </p:nvSpPr>
        <p:spPr>
          <a:xfrm>
            <a:off x="1524000" y="2186100"/>
            <a:ext cx="9144000" cy="2352000"/>
          </a:xfrm>
          <a:prstGeom prst="rect">
            <a:avLst/>
          </a:prstGeom>
          <a:noFill/>
          <a:ln>
            <a:noFill/>
          </a:ln>
        </p:spPr>
        <p:txBody>
          <a:bodyPr lIns="34275" tIns="17150" rIns="23825" bIns="17150" anchor="ctr" anchorCtr="0">
            <a:noAutofit/>
          </a:bodyPr>
          <a:lstStyle/>
          <a:p>
            <a:pPr lvl="0" algn="ctr" rtl="0">
              <a:spcBef>
                <a:spcPts val="0"/>
              </a:spcBef>
              <a:buClr>
                <a:srgbClr val="7F7F7F"/>
              </a:buClr>
              <a:buSzPct val="25000"/>
              <a:buFont typeface="Open Sans"/>
              <a:buNone/>
            </a:pPr>
            <a:r>
              <a:rPr lang="en-US" sz="11500" dirty="0">
                <a:solidFill>
                  <a:schemeClr val="accent1"/>
                </a:solidFill>
                <a:latin typeface="+mj-lt"/>
                <a:ea typeface="Roboto"/>
                <a:cs typeface="Roboto"/>
                <a:sym typeface="Roboto"/>
              </a:rPr>
              <a:t>62%</a:t>
            </a:r>
          </a:p>
          <a:p>
            <a:pPr lvl="0" algn="ctr" rtl="0">
              <a:spcBef>
                <a:spcPts val="0"/>
              </a:spcBef>
              <a:buClr>
                <a:srgbClr val="7F7F7F"/>
              </a:buClr>
              <a:buSzPct val="25000"/>
              <a:buFont typeface="Open Sans"/>
              <a:buNone/>
            </a:pPr>
            <a:r>
              <a:rPr lang="en-US" sz="3600" dirty="0">
                <a:solidFill>
                  <a:schemeClr val="tx1">
                    <a:lumMod val="65000"/>
                    <a:lumOff val="35000"/>
                  </a:schemeClr>
                </a:solidFill>
                <a:ea typeface="Roboto"/>
                <a:cs typeface="Roboto"/>
                <a:sym typeface="Roboto"/>
              </a:rPr>
              <a:t>of women say they do not feel confident when buying a car</a:t>
            </a:r>
          </a:p>
        </p:txBody>
      </p:sp>
      <p:sp>
        <p:nvSpPr>
          <p:cNvPr id="4" name="Rectangle 3"/>
          <p:cNvSpPr/>
          <p:nvPr/>
        </p:nvSpPr>
        <p:spPr>
          <a:xfrm>
            <a:off x="28541" y="6230728"/>
            <a:ext cx="7902503" cy="215444"/>
          </a:xfrm>
          <a:prstGeom prst="rect">
            <a:avLst/>
          </a:prstGeom>
        </p:spPr>
        <p:txBody>
          <a:bodyPr wrap="square">
            <a:spAutoFit/>
          </a:bodyPr>
          <a:lstStyle/>
          <a:p>
            <a:r>
              <a:rPr lang="en-US" sz="800" dirty="0">
                <a:solidFill>
                  <a:schemeClr val="tx2"/>
                </a:solidFill>
              </a:rPr>
              <a:t>Source:  http://</a:t>
            </a:r>
            <a:r>
              <a:rPr lang="en-US" sz="800" dirty="0" err="1">
                <a:solidFill>
                  <a:schemeClr val="tx2"/>
                </a:solidFill>
              </a:rPr>
              <a:t>www.autoremarketing.com</a:t>
            </a:r>
            <a:r>
              <a:rPr lang="en-US" sz="800" dirty="0">
                <a:solidFill>
                  <a:schemeClr val="tx2"/>
                </a:solidFill>
              </a:rPr>
              <a:t>/trends/why-women-visit-more-dealerships-than-men</a:t>
            </a:r>
          </a:p>
        </p:txBody>
      </p:sp>
    </p:spTree>
    <p:extLst>
      <p:ext uri="{BB962C8B-B14F-4D97-AF65-F5344CB8AC3E}">
        <p14:creationId xmlns:p14="http://schemas.microsoft.com/office/powerpoint/2010/main" val="39855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374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pic>
        <p:nvPicPr>
          <p:cNvPr id="300" name="Shape 300"/>
          <p:cNvPicPr preferRelativeResize="0"/>
          <p:nvPr/>
        </p:nvPicPr>
        <p:blipFill rotWithShape="1">
          <a:blip r:embed="rId3">
            <a:alphaModFix/>
          </a:blip>
          <a:srcRect/>
          <a:stretch/>
        </p:blipFill>
        <p:spPr>
          <a:xfrm>
            <a:off x="2402824" y="1242025"/>
            <a:ext cx="8016900" cy="4509600"/>
          </a:xfrm>
          <a:prstGeom prst="rect">
            <a:avLst/>
          </a:prstGeom>
          <a:noFill/>
          <a:ln>
            <a:noFill/>
          </a:ln>
        </p:spPr>
      </p:pic>
    </p:spTree>
    <p:extLst>
      <p:ext uri="{BB962C8B-B14F-4D97-AF65-F5344CB8AC3E}">
        <p14:creationId xmlns:p14="http://schemas.microsoft.com/office/powerpoint/2010/main" val="417459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1058295" y="2386559"/>
            <a:ext cx="9046200" cy="2123700"/>
          </a:xfrm>
          <a:prstGeom prst="rect">
            <a:avLst/>
          </a:prstGeom>
          <a:noFill/>
          <a:ln>
            <a:noFill/>
          </a:ln>
        </p:spPr>
        <p:txBody>
          <a:bodyPr lIns="91425" tIns="45700" rIns="91425" bIns="45700" anchor="t" anchorCtr="0">
            <a:noAutofit/>
          </a:bodyPr>
          <a:lstStyle/>
          <a:p>
            <a:pPr marR="0" lvl="0" algn="l" rtl="0">
              <a:spcBef>
                <a:spcPts val="0"/>
              </a:spcBef>
              <a:buNone/>
            </a:pPr>
            <a:r>
              <a:rPr lang="en-US" sz="4400" dirty="0">
                <a:solidFill>
                  <a:schemeClr val="lt2"/>
                </a:solidFill>
                <a:latin typeface="+mj-lt"/>
                <a:ea typeface="Arial"/>
                <a:cs typeface="Arial"/>
                <a:sym typeface="Arial"/>
              </a:rPr>
              <a:t>State of the Auto Shopper Today</a:t>
            </a:r>
          </a:p>
          <a:p>
            <a:pPr marR="0" lvl="0" algn="l" rtl="0">
              <a:spcBef>
                <a:spcPts val="0"/>
              </a:spcBef>
              <a:buNone/>
            </a:pPr>
            <a:endParaRPr sz="1800" dirty="0">
              <a:solidFill>
                <a:schemeClr val="accent1"/>
              </a:solidFill>
              <a:latin typeface="+mj-lt"/>
            </a:endParaRPr>
          </a:p>
          <a:p>
            <a:pPr marR="0" lvl="0" algn="l" rtl="0">
              <a:spcBef>
                <a:spcPts val="0"/>
              </a:spcBef>
              <a:buNone/>
            </a:pPr>
            <a:r>
              <a:rPr lang="en-US" sz="4400" dirty="0">
                <a:solidFill>
                  <a:schemeClr val="accent1"/>
                </a:solidFill>
                <a:latin typeface="+mj-lt"/>
                <a:ea typeface="Arial"/>
                <a:cs typeface="Arial"/>
                <a:sym typeface="Arial"/>
              </a:rPr>
              <a:t>Why Fixed Operations is Key</a:t>
            </a:r>
          </a:p>
          <a:p>
            <a:pPr marR="0" lvl="0" algn="l" rtl="0">
              <a:spcBef>
                <a:spcPts val="0"/>
              </a:spcBef>
              <a:buNone/>
            </a:pPr>
            <a:endParaRPr sz="1800" dirty="0">
              <a:solidFill>
                <a:schemeClr val="dk2"/>
              </a:solidFill>
              <a:latin typeface="+mj-lt"/>
            </a:endParaRPr>
          </a:p>
          <a:p>
            <a:pPr marR="0" lvl="0" algn="l" rtl="0">
              <a:spcBef>
                <a:spcPts val="0"/>
              </a:spcBef>
              <a:buNone/>
            </a:pPr>
            <a:r>
              <a:rPr lang="en-US" sz="4400" dirty="0">
                <a:solidFill>
                  <a:schemeClr val="lt2"/>
                </a:solidFill>
                <a:latin typeface="+mj-lt"/>
              </a:rPr>
              <a:t>Opportunities</a:t>
            </a:r>
          </a:p>
        </p:txBody>
      </p:sp>
    </p:spTree>
    <p:extLst>
      <p:ext uri="{BB962C8B-B14F-4D97-AF65-F5344CB8AC3E}">
        <p14:creationId xmlns:p14="http://schemas.microsoft.com/office/powerpoint/2010/main" val="17274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p:nvPr/>
        </p:nvSpPr>
        <p:spPr>
          <a:xfrm>
            <a:off x="3115956" y="1576092"/>
            <a:ext cx="5304015"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600" dirty="0">
                <a:solidFill>
                  <a:srgbClr val="0060AE"/>
                </a:solidFill>
                <a:latin typeface="+mj-lt"/>
                <a:ea typeface="Arial"/>
                <a:cs typeface="Arial"/>
                <a:sym typeface="Arial"/>
              </a:rPr>
              <a:t>80%</a:t>
            </a:r>
          </a:p>
        </p:txBody>
      </p:sp>
      <p:sp>
        <p:nvSpPr>
          <p:cNvPr id="2" name="TextBox 1"/>
          <p:cNvSpPr txBox="1"/>
          <p:nvPr/>
        </p:nvSpPr>
        <p:spPr>
          <a:xfrm>
            <a:off x="2136858" y="2574321"/>
            <a:ext cx="1965301" cy="584775"/>
          </a:xfrm>
          <a:prstGeom prst="rect">
            <a:avLst/>
          </a:prstGeom>
          <a:noFill/>
        </p:spPr>
        <p:txBody>
          <a:bodyPr wrap="square" rtlCol="0">
            <a:spAutoFit/>
          </a:bodyPr>
          <a:lstStyle/>
          <a:p>
            <a:r>
              <a:rPr lang="en-US" sz="3200" dirty="0">
                <a:solidFill>
                  <a:schemeClr val="tx1">
                    <a:lumMod val="65000"/>
                    <a:lumOff val="35000"/>
                  </a:schemeClr>
                </a:solidFill>
              </a:rPr>
              <a:t>Up to  </a:t>
            </a:r>
          </a:p>
        </p:txBody>
      </p:sp>
      <p:sp>
        <p:nvSpPr>
          <p:cNvPr id="4" name="TextBox 3"/>
          <p:cNvSpPr txBox="1"/>
          <p:nvPr/>
        </p:nvSpPr>
        <p:spPr>
          <a:xfrm>
            <a:off x="2136858" y="3757216"/>
            <a:ext cx="9826542" cy="1077218"/>
          </a:xfrm>
          <a:prstGeom prst="rect">
            <a:avLst/>
          </a:prstGeom>
          <a:noFill/>
        </p:spPr>
        <p:txBody>
          <a:bodyPr wrap="square" rtlCol="0">
            <a:spAutoFit/>
          </a:bodyPr>
          <a:lstStyle/>
          <a:p>
            <a:r>
              <a:rPr lang="en-US" sz="3200" dirty="0">
                <a:solidFill>
                  <a:schemeClr val="tx1">
                    <a:lumMod val="65000"/>
                    <a:lumOff val="35000"/>
                  </a:schemeClr>
                </a:solidFill>
              </a:rPr>
              <a:t>of shoppers who service their vehicles at your dealership purchase or lease another vehicle</a:t>
            </a:r>
          </a:p>
        </p:txBody>
      </p:sp>
      <p:sp>
        <p:nvSpPr>
          <p:cNvPr id="5" name="Rectangle 4"/>
          <p:cNvSpPr/>
          <p:nvPr/>
        </p:nvSpPr>
        <p:spPr>
          <a:xfrm>
            <a:off x="28541" y="6230728"/>
            <a:ext cx="7902503" cy="215444"/>
          </a:xfrm>
          <a:prstGeom prst="rect">
            <a:avLst/>
          </a:prstGeom>
        </p:spPr>
        <p:txBody>
          <a:bodyPr wrap="square">
            <a:spAutoFit/>
          </a:bodyPr>
          <a:lstStyle/>
          <a:p>
            <a:r>
              <a:rPr lang="en-US" sz="800" dirty="0">
                <a:solidFill>
                  <a:schemeClr val="tx2"/>
                </a:solidFill>
              </a:rPr>
              <a:t>Source: industry ranges</a:t>
            </a:r>
          </a:p>
        </p:txBody>
      </p:sp>
    </p:spTree>
    <p:extLst>
      <p:ext uri="{BB962C8B-B14F-4D97-AF65-F5344CB8AC3E}">
        <p14:creationId xmlns:p14="http://schemas.microsoft.com/office/powerpoint/2010/main" val="637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783691" y="2685916"/>
            <a:ext cx="5837572" cy="1403788"/>
          </a:xfrm>
          <a:prstGeom prst="rect">
            <a:avLst/>
          </a:prstGeom>
          <a:gradFill>
            <a:gsLst>
              <a:gs pos="0">
                <a:schemeClr val="accent1"/>
              </a:gs>
              <a:gs pos="2000">
                <a:schemeClr val="accent1"/>
              </a:gs>
              <a:gs pos="3000">
                <a:schemeClr val="lt1"/>
              </a:gs>
              <a:gs pos="97000">
                <a:schemeClr val="lt1"/>
              </a:gs>
              <a:gs pos="98000">
                <a:schemeClr val="accent1"/>
              </a:gs>
              <a:gs pos="100000">
                <a:schemeClr val="accent1"/>
              </a:gs>
            </a:gsLst>
            <a:lin ang="0" scaled="0"/>
          </a:gradFill>
          <a:ln>
            <a:noFill/>
          </a:ln>
        </p:spPr>
        <p:txBody>
          <a:bodyPr lIns="91425" tIns="91425" rIns="91425" bIns="91425" anchor="t" anchorCtr="0">
            <a:noAutofit/>
          </a:bodyPr>
          <a:lstStyle/>
          <a:p>
            <a:pPr marL="0" marR="0" lvl="0" indent="0" algn="l" rtl="0">
              <a:lnSpc>
                <a:spcPct val="90000"/>
              </a:lnSpc>
              <a:spcBef>
                <a:spcPts val="0"/>
              </a:spcBef>
              <a:buClr>
                <a:schemeClr val="accent1"/>
              </a:buClr>
              <a:buSzPct val="25000"/>
              <a:buFont typeface="Arial"/>
              <a:buNone/>
            </a:pPr>
            <a:endParaRPr sz="3600" b="0" i="0" u="none" strike="noStrike" cap="none">
              <a:solidFill>
                <a:schemeClr val="accent1"/>
              </a:solidFill>
              <a:latin typeface="Arial"/>
              <a:ea typeface="Arial"/>
              <a:cs typeface="Arial"/>
              <a:sym typeface="Arial"/>
            </a:endParaRPr>
          </a:p>
        </p:txBody>
      </p:sp>
      <p:cxnSp>
        <p:nvCxnSpPr>
          <p:cNvPr id="318" name="Shape 318"/>
          <p:cNvCxnSpPr/>
          <p:nvPr/>
        </p:nvCxnSpPr>
        <p:spPr>
          <a:xfrm>
            <a:off x="2188883" y="3000016"/>
            <a:ext cx="0" cy="461805"/>
          </a:xfrm>
          <a:prstGeom prst="straightConnector1">
            <a:avLst/>
          </a:prstGeom>
          <a:noFill/>
          <a:ln w="9525" cap="flat" cmpd="sng">
            <a:solidFill>
              <a:srgbClr val="9EA0A4"/>
            </a:solidFill>
            <a:prstDash val="solid"/>
            <a:round/>
            <a:headEnd type="none" w="med" len="med"/>
            <a:tailEnd type="none" w="med" len="med"/>
          </a:ln>
        </p:spPr>
      </p:cxnSp>
      <p:cxnSp>
        <p:nvCxnSpPr>
          <p:cNvPr id="319" name="Shape 319"/>
          <p:cNvCxnSpPr/>
          <p:nvPr/>
        </p:nvCxnSpPr>
        <p:spPr>
          <a:xfrm>
            <a:off x="5611101" y="2980605"/>
            <a:ext cx="0" cy="461805"/>
          </a:xfrm>
          <a:prstGeom prst="straightConnector1">
            <a:avLst/>
          </a:prstGeom>
          <a:noFill/>
          <a:ln w="9525" cap="flat" cmpd="sng">
            <a:solidFill>
              <a:srgbClr val="9EA0A4"/>
            </a:solidFill>
            <a:prstDash val="solid"/>
            <a:round/>
            <a:headEnd type="none" w="med" len="med"/>
            <a:tailEnd type="none" w="med" len="med"/>
          </a:ln>
        </p:spPr>
      </p:cxnSp>
      <p:cxnSp>
        <p:nvCxnSpPr>
          <p:cNvPr id="320" name="Shape 320"/>
          <p:cNvCxnSpPr/>
          <p:nvPr/>
        </p:nvCxnSpPr>
        <p:spPr>
          <a:xfrm>
            <a:off x="7799985" y="3000016"/>
            <a:ext cx="0" cy="461805"/>
          </a:xfrm>
          <a:prstGeom prst="straightConnector1">
            <a:avLst/>
          </a:prstGeom>
          <a:noFill/>
          <a:ln w="9525" cap="flat" cmpd="sng">
            <a:solidFill>
              <a:srgbClr val="9EA0A4"/>
            </a:solidFill>
            <a:prstDash val="solid"/>
            <a:round/>
            <a:headEnd type="none" w="med" len="med"/>
            <a:tailEnd type="none" w="med" len="med"/>
          </a:ln>
        </p:spPr>
      </p:cxnSp>
      <p:pic>
        <p:nvPicPr>
          <p:cNvPr id="321" name="Shape 321"/>
          <p:cNvPicPr preferRelativeResize="0"/>
          <p:nvPr/>
        </p:nvPicPr>
        <p:blipFill rotWithShape="1">
          <a:blip r:embed="rId3">
            <a:alphaModFix/>
          </a:blip>
          <a:srcRect/>
          <a:stretch/>
        </p:blipFill>
        <p:spPr>
          <a:xfrm>
            <a:off x="507929" y="836009"/>
            <a:ext cx="10983291" cy="4802186"/>
          </a:xfrm>
          <a:prstGeom prst="rect">
            <a:avLst/>
          </a:prstGeom>
          <a:noFill/>
          <a:ln>
            <a:noFill/>
          </a:ln>
        </p:spPr>
      </p:pic>
      <p:sp>
        <p:nvSpPr>
          <p:cNvPr id="322" name="Shape 322"/>
          <p:cNvSpPr txBox="1"/>
          <p:nvPr/>
        </p:nvSpPr>
        <p:spPr>
          <a:xfrm>
            <a:off x="1179638" y="2687648"/>
            <a:ext cx="3641108" cy="83261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2800" b="1" u="none" strike="noStrike" cap="none" dirty="0">
                <a:solidFill>
                  <a:srgbClr val="FFFFFF"/>
                </a:solidFill>
                <a:ea typeface="Open Sans"/>
                <a:cs typeface="Open Sans"/>
                <a:sym typeface="Open Sans"/>
              </a:rPr>
              <a:t>An independent auto service shop</a:t>
            </a:r>
          </a:p>
        </p:txBody>
      </p:sp>
      <p:sp>
        <p:nvSpPr>
          <p:cNvPr id="323" name="Shape 323"/>
          <p:cNvSpPr txBox="1"/>
          <p:nvPr/>
        </p:nvSpPr>
        <p:spPr>
          <a:xfrm>
            <a:off x="5369926" y="2687648"/>
            <a:ext cx="4052153" cy="83261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2800" b="1" u="none" strike="noStrike" cap="none" dirty="0">
                <a:solidFill>
                  <a:srgbClr val="FFFFFF"/>
                </a:solidFill>
                <a:ea typeface="Open Sans"/>
                <a:cs typeface="Open Sans"/>
                <a:sym typeface="Open Sans"/>
              </a:rPr>
              <a:t>The car manufacturer’s dealership</a:t>
            </a:r>
          </a:p>
        </p:txBody>
      </p:sp>
      <p:sp>
        <p:nvSpPr>
          <p:cNvPr id="324" name="Shape 324"/>
          <p:cNvSpPr txBox="1"/>
          <p:nvPr/>
        </p:nvSpPr>
        <p:spPr>
          <a:xfrm>
            <a:off x="9577770" y="2512282"/>
            <a:ext cx="1604580" cy="118335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2800" b="1" u="none" strike="noStrike" cap="none" dirty="0">
                <a:solidFill>
                  <a:srgbClr val="FFFFFF"/>
                </a:solidFill>
                <a:ea typeface="Open Sans"/>
                <a:cs typeface="Open Sans"/>
                <a:sym typeface="Open Sans"/>
              </a:rPr>
              <a:t>A service center chain</a:t>
            </a:r>
          </a:p>
        </p:txBody>
      </p:sp>
      <p:sp>
        <p:nvSpPr>
          <p:cNvPr id="325" name="Shape 325"/>
          <p:cNvSpPr txBox="1"/>
          <p:nvPr/>
        </p:nvSpPr>
        <p:spPr>
          <a:xfrm>
            <a:off x="3285199" y="1540942"/>
            <a:ext cx="5621602" cy="43831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9EA0A4"/>
              </a:buClr>
              <a:buSzPct val="25000"/>
              <a:buFont typeface="Open Sans"/>
              <a:buNone/>
            </a:pPr>
            <a:r>
              <a:rPr lang="en-US" sz="3200" u="none" strike="noStrike" cap="none" dirty="0">
                <a:solidFill>
                  <a:schemeClr val="tx1">
                    <a:lumMod val="65000"/>
                    <a:lumOff val="35000"/>
                  </a:schemeClr>
                </a:solidFill>
                <a:ea typeface="Open Sans"/>
                <a:cs typeface="Open Sans"/>
                <a:sym typeface="Open Sans"/>
              </a:rPr>
              <a:t>SERVICE CENTER VISITED</a:t>
            </a:r>
          </a:p>
        </p:txBody>
      </p:sp>
      <p:sp>
        <p:nvSpPr>
          <p:cNvPr id="326" name="Shape 326"/>
          <p:cNvSpPr txBox="1"/>
          <p:nvPr/>
        </p:nvSpPr>
        <p:spPr>
          <a:xfrm>
            <a:off x="2311746" y="4327089"/>
            <a:ext cx="1129918" cy="5698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F6165"/>
              </a:buClr>
              <a:buSzPct val="25000"/>
              <a:buFont typeface="Open Sans"/>
              <a:buNone/>
            </a:pPr>
            <a:r>
              <a:rPr lang="en-US" sz="3200" u="none" strike="noStrike" cap="none" dirty="0">
                <a:solidFill>
                  <a:srgbClr val="5F6165"/>
                </a:solidFill>
                <a:ea typeface="Open Sans"/>
                <a:cs typeface="Open Sans"/>
                <a:sym typeface="Open Sans"/>
              </a:rPr>
              <a:t>44%</a:t>
            </a:r>
          </a:p>
        </p:txBody>
      </p:sp>
      <p:sp>
        <p:nvSpPr>
          <p:cNvPr id="327" name="Shape 327"/>
          <p:cNvSpPr txBox="1"/>
          <p:nvPr/>
        </p:nvSpPr>
        <p:spPr>
          <a:xfrm>
            <a:off x="6979639" y="4296110"/>
            <a:ext cx="967444" cy="5698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F6165"/>
              </a:buClr>
              <a:buSzPct val="25000"/>
              <a:buFont typeface="Open Sans"/>
              <a:buNone/>
            </a:pPr>
            <a:r>
              <a:rPr lang="en-US" sz="3200" u="none" strike="noStrike" cap="none" dirty="0">
                <a:solidFill>
                  <a:srgbClr val="5F6165"/>
                </a:solidFill>
                <a:ea typeface="Open Sans"/>
                <a:cs typeface="Open Sans"/>
                <a:sym typeface="Open Sans"/>
              </a:rPr>
              <a:t>38%</a:t>
            </a:r>
          </a:p>
        </p:txBody>
      </p:sp>
      <p:sp>
        <p:nvSpPr>
          <p:cNvPr id="328" name="Shape 328"/>
          <p:cNvSpPr txBox="1"/>
          <p:nvPr/>
        </p:nvSpPr>
        <p:spPr>
          <a:xfrm>
            <a:off x="9969800" y="4280619"/>
            <a:ext cx="988833" cy="5698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F6165"/>
              </a:buClr>
              <a:buSzPct val="25000"/>
              <a:buFont typeface="Open Sans"/>
              <a:buNone/>
            </a:pPr>
            <a:r>
              <a:rPr lang="en-US" sz="3200" u="none" strike="noStrike" cap="none" dirty="0">
                <a:solidFill>
                  <a:srgbClr val="5F6165"/>
                </a:solidFill>
                <a:ea typeface="Open Sans"/>
                <a:cs typeface="Open Sans"/>
                <a:sym typeface="Open Sans"/>
              </a:rPr>
              <a:t>17%</a:t>
            </a:r>
          </a:p>
        </p:txBody>
      </p:sp>
      <p:sp>
        <p:nvSpPr>
          <p:cNvPr id="2" name="Rectangle 1"/>
          <p:cNvSpPr/>
          <p:nvPr/>
        </p:nvSpPr>
        <p:spPr>
          <a:xfrm>
            <a:off x="65553" y="6273536"/>
            <a:ext cx="6096000" cy="215444"/>
          </a:xfrm>
          <a:prstGeom prst="rect">
            <a:avLst/>
          </a:prstGeom>
        </p:spPr>
        <p:txBody>
          <a:bodyPr>
            <a:spAutoFit/>
          </a:bodyPr>
          <a:lstStyle/>
          <a:p>
            <a:r>
              <a:rPr lang="en-US" sz="800" dirty="0">
                <a:solidFill>
                  <a:srgbClr val="44546A"/>
                </a:solidFill>
              </a:rPr>
              <a:t>Source: Google Consumer Surveys ‘Where did you take your vehicle for service?’ A18-44, March 2014 (n=1519)</a:t>
            </a:r>
          </a:p>
        </p:txBody>
      </p:sp>
    </p:spTree>
    <p:extLst>
      <p:ext uri="{BB962C8B-B14F-4D97-AF65-F5344CB8AC3E}">
        <p14:creationId xmlns:p14="http://schemas.microsoft.com/office/powerpoint/2010/main" val="303889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1663866" y="4079487"/>
            <a:ext cx="8931354" cy="69655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F6165"/>
              </a:buClr>
              <a:buSzPct val="25000"/>
              <a:buFont typeface="Open Sans"/>
              <a:buNone/>
            </a:pPr>
            <a:r>
              <a:rPr lang="en-US" sz="2400" u="none" strike="noStrike" cap="none" dirty="0">
                <a:solidFill>
                  <a:srgbClr val="5F6165"/>
                </a:solidFill>
                <a:ea typeface="Open Sans"/>
                <a:cs typeface="Open Sans"/>
                <a:sym typeface="Open Sans"/>
              </a:rPr>
              <a:t>% of drivers who did not know which service center to visit</a:t>
            </a:r>
          </a:p>
        </p:txBody>
      </p:sp>
      <p:sp>
        <p:nvSpPr>
          <p:cNvPr id="334" name="Shape 334"/>
          <p:cNvSpPr txBox="1"/>
          <p:nvPr/>
        </p:nvSpPr>
        <p:spPr>
          <a:xfrm>
            <a:off x="2144430" y="1756635"/>
            <a:ext cx="3754491" cy="301940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BBC05"/>
              </a:buClr>
              <a:buSzPct val="25000"/>
              <a:buFont typeface="Open Sans"/>
              <a:buNone/>
            </a:pPr>
            <a:r>
              <a:rPr lang="en-US" sz="9600" u="none" strike="noStrike" cap="none" dirty="0">
                <a:solidFill>
                  <a:schemeClr val="accent1"/>
                </a:solidFill>
                <a:ea typeface="Open Sans"/>
                <a:cs typeface="Open Sans"/>
                <a:sym typeface="Open Sans"/>
              </a:rPr>
              <a:t>24%</a:t>
            </a:r>
            <a:r>
              <a:rPr lang="en-US" sz="8800" u="none" strike="noStrike" cap="none" dirty="0">
                <a:solidFill>
                  <a:schemeClr val="accent1"/>
                </a:solidFill>
                <a:ea typeface="Open Sans"/>
                <a:cs typeface="Open Sans"/>
                <a:sym typeface="Open Sans"/>
              </a:rPr>
              <a:t> </a:t>
            </a:r>
          </a:p>
          <a:p>
            <a:pPr marL="0" marR="0" lvl="0" indent="0" algn="ctr" rtl="0">
              <a:lnSpc>
                <a:spcPct val="100000"/>
              </a:lnSpc>
              <a:spcBef>
                <a:spcPts val="0"/>
              </a:spcBef>
              <a:spcAft>
                <a:spcPts val="0"/>
              </a:spcAft>
              <a:buClr>
                <a:srgbClr val="5F6165"/>
              </a:buClr>
              <a:buSzPct val="25000"/>
              <a:buFont typeface="Open Sans"/>
              <a:buNone/>
            </a:pPr>
            <a:r>
              <a:rPr lang="en-US" sz="3600" u="none" strike="noStrike" cap="none" dirty="0">
                <a:solidFill>
                  <a:srgbClr val="5F6165"/>
                </a:solidFill>
                <a:ea typeface="Open Sans"/>
                <a:cs typeface="Open Sans"/>
                <a:sym typeface="Open Sans"/>
              </a:rPr>
              <a:t>all ages</a:t>
            </a:r>
          </a:p>
        </p:txBody>
      </p:sp>
      <p:sp>
        <p:nvSpPr>
          <p:cNvPr id="335" name="Shape 335"/>
          <p:cNvSpPr/>
          <p:nvPr/>
        </p:nvSpPr>
        <p:spPr>
          <a:xfrm>
            <a:off x="6672811" y="1818596"/>
            <a:ext cx="3378131" cy="301940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BBC05"/>
              </a:buClr>
              <a:buSzPct val="25000"/>
              <a:buFont typeface="Open Sans"/>
              <a:buNone/>
            </a:pPr>
            <a:r>
              <a:rPr lang="en-US" sz="9600" u="none" strike="noStrike" cap="none" dirty="0">
                <a:solidFill>
                  <a:srgbClr val="0060AE"/>
                </a:solidFill>
                <a:ea typeface="Open Sans"/>
                <a:cs typeface="Open Sans"/>
                <a:sym typeface="Open Sans"/>
              </a:rPr>
              <a:t>32%</a:t>
            </a:r>
            <a:r>
              <a:rPr lang="en-US" sz="8800" u="none" strike="noStrike" cap="none" dirty="0">
                <a:solidFill>
                  <a:srgbClr val="0060AE"/>
                </a:solidFill>
                <a:ea typeface="Open Sans"/>
                <a:cs typeface="Open Sans"/>
                <a:sym typeface="Open Sans"/>
              </a:rPr>
              <a:t> </a:t>
            </a:r>
          </a:p>
          <a:p>
            <a:pPr marL="0" marR="0" lvl="0" indent="0" algn="ctr" rtl="0">
              <a:lnSpc>
                <a:spcPct val="100000"/>
              </a:lnSpc>
              <a:spcBef>
                <a:spcPts val="0"/>
              </a:spcBef>
              <a:spcAft>
                <a:spcPts val="0"/>
              </a:spcAft>
              <a:buClr>
                <a:srgbClr val="5F6165"/>
              </a:buClr>
              <a:buSzPct val="25000"/>
              <a:buFont typeface="Open Sans"/>
              <a:buNone/>
            </a:pPr>
            <a:r>
              <a:rPr lang="en-US" sz="3600" u="none" strike="noStrike" cap="none" dirty="0">
                <a:solidFill>
                  <a:srgbClr val="5F6165"/>
                </a:solidFill>
                <a:ea typeface="Open Sans"/>
                <a:cs typeface="Open Sans"/>
                <a:sym typeface="Open Sans"/>
              </a:rPr>
              <a:t>ages 18-44</a:t>
            </a:r>
          </a:p>
        </p:txBody>
      </p:sp>
      <p:sp>
        <p:nvSpPr>
          <p:cNvPr id="336" name="Shape 336"/>
          <p:cNvSpPr/>
          <p:nvPr/>
        </p:nvSpPr>
        <p:spPr>
          <a:xfrm rot="-8238684">
            <a:off x="5410080" y="2189001"/>
            <a:ext cx="965311" cy="1069359"/>
          </a:xfrm>
          <a:prstGeom prst="rtTriangle">
            <a:avLst/>
          </a:prstGeom>
          <a:solidFill>
            <a:srgbClr val="9EA0A4"/>
          </a:solidFill>
          <a:ln>
            <a:noFill/>
          </a:ln>
        </p:spPr>
        <p:txBody>
          <a:bodyPr lIns="91425" tIns="45700" rIns="91425" bIns="45700" anchor="ctr" anchorCtr="0">
            <a:noAutofit/>
          </a:bodyPr>
          <a:lstStyle/>
          <a:p>
            <a:pPr marL="0" marR="0" lvl="0" indent="0" algn="ctr" rtl="0">
              <a:lnSpc>
                <a:spcPct val="95000"/>
              </a:lnSpc>
              <a:spcBef>
                <a:spcPts val="0"/>
              </a:spcBef>
              <a:spcAft>
                <a:spcPts val="0"/>
              </a:spcAft>
              <a:buClr>
                <a:srgbClr val="000000"/>
              </a:buClr>
              <a:buFont typeface="Arial"/>
              <a:buNone/>
            </a:pPr>
            <a:endParaRPr sz="2400" b="0" i="0" u="none" strike="noStrike" cap="none">
              <a:solidFill>
                <a:srgbClr val="FFFFFF"/>
              </a:solidFill>
              <a:latin typeface="Helvetica Neue"/>
              <a:ea typeface="Helvetica Neue"/>
              <a:cs typeface="Helvetica Neue"/>
              <a:sym typeface="Helvetica Neue"/>
            </a:endParaRPr>
          </a:p>
        </p:txBody>
      </p:sp>
      <p:sp>
        <p:nvSpPr>
          <p:cNvPr id="2" name="Rectangle 1"/>
          <p:cNvSpPr/>
          <p:nvPr/>
        </p:nvSpPr>
        <p:spPr>
          <a:xfrm>
            <a:off x="-20064" y="6267653"/>
            <a:ext cx="6096000" cy="215444"/>
          </a:xfrm>
          <a:prstGeom prst="rect">
            <a:avLst/>
          </a:prstGeom>
        </p:spPr>
        <p:txBody>
          <a:bodyPr>
            <a:spAutoFit/>
          </a:bodyPr>
          <a:lstStyle/>
          <a:p>
            <a:r>
              <a:rPr lang="en-US" sz="800" dirty="0">
                <a:solidFill>
                  <a:srgbClr val="44546A"/>
                </a:solidFill>
              </a:rPr>
              <a:t>Source: 2015 Critical Mix-Google Services Path to Purchase Study</a:t>
            </a:r>
          </a:p>
        </p:txBody>
      </p:sp>
    </p:spTree>
    <p:extLst>
      <p:ext uri="{BB962C8B-B14F-4D97-AF65-F5344CB8AC3E}">
        <p14:creationId xmlns:p14="http://schemas.microsoft.com/office/powerpoint/2010/main" val="409270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p:nvPr/>
        </p:nvSpPr>
        <p:spPr>
          <a:xfrm>
            <a:off x="1120241" y="2975165"/>
            <a:ext cx="972027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dirty="0">
                <a:solidFill>
                  <a:schemeClr val="accent1"/>
                </a:solidFill>
                <a:latin typeface="+mj-lt"/>
                <a:ea typeface="Arial"/>
                <a:cs typeface="Arial"/>
                <a:sym typeface="Arial"/>
              </a:rPr>
              <a:t>How do we influence these shoppers?</a:t>
            </a:r>
          </a:p>
        </p:txBody>
      </p:sp>
    </p:spTree>
    <p:extLst>
      <p:ext uri="{BB962C8B-B14F-4D97-AF65-F5344CB8AC3E}">
        <p14:creationId xmlns:p14="http://schemas.microsoft.com/office/powerpoint/2010/main" val="300466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cxnSp>
        <p:nvCxnSpPr>
          <p:cNvPr id="348" name="Shape 348"/>
          <p:cNvCxnSpPr/>
          <p:nvPr/>
        </p:nvCxnSpPr>
        <p:spPr>
          <a:xfrm>
            <a:off x="2343694" y="5658825"/>
            <a:ext cx="7707972" cy="0"/>
          </a:xfrm>
          <a:prstGeom prst="straightConnector1">
            <a:avLst/>
          </a:prstGeom>
          <a:noFill/>
          <a:ln w="127000" cap="flat" cmpd="sng">
            <a:solidFill>
              <a:schemeClr val="accent4"/>
            </a:solidFill>
            <a:prstDash val="solid"/>
            <a:miter/>
            <a:headEnd type="none" w="med" len="med"/>
            <a:tailEnd type="none" w="med" len="med"/>
          </a:ln>
        </p:spPr>
      </p:cxnSp>
      <p:pic>
        <p:nvPicPr>
          <p:cNvPr id="349" name="Shape 349"/>
          <p:cNvPicPr preferRelativeResize="0"/>
          <p:nvPr/>
        </p:nvPicPr>
        <p:blipFill rotWithShape="1">
          <a:blip r:embed="rId3">
            <a:alphaModFix/>
          </a:blip>
          <a:srcRect/>
          <a:stretch/>
        </p:blipFill>
        <p:spPr>
          <a:xfrm>
            <a:off x="2368297" y="1920705"/>
            <a:ext cx="2432616" cy="3684068"/>
          </a:xfrm>
          <a:prstGeom prst="rect">
            <a:avLst/>
          </a:prstGeom>
          <a:noFill/>
          <a:ln>
            <a:noFill/>
          </a:ln>
        </p:spPr>
      </p:pic>
      <p:pic>
        <p:nvPicPr>
          <p:cNvPr id="350" name="Shape 350"/>
          <p:cNvPicPr preferRelativeResize="0"/>
          <p:nvPr/>
        </p:nvPicPr>
        <p:blipFill rotWithShape="1">
          <a:blip r:embed="rId4" cstate="email">
            <a:alphaModFix/>
            <a:extLst>
              <a:ext uri="{28A0092B-C50C-407E-A947-70E740481C1C}">
                <a14:useLocalDpi xmlns:a14="http://schemas.microsoft.com/office/drawing/2010/main"/>
              </a:ext>
            </a:extLst>
          </a:blip>
          <a:srcRect l="9607" r="4147"/>
          <a:stretch/>
        </p:blipFill>
        <p:spPr>
          <a:xfrm>
            <a:off x="4940300" y="1920699"/>
            <a:ext cx="2415900" cy="3702000"/>
          </a:xfrm>
          <a:prstGeom prst="rect">
            <a:avLst/>
          </a:prstGeom>
          <a:noFill/>
          <a:ln>
            <a:noFill/>
          </a:ln>
        </p:spPr>
      </p:pic>
      <p:pic>
        <p:nvPicPr>
          <p:cNvPr id="351" name="Shape 351"/>
          <p:cNvPicPr preferRelativeResize="0"/>
          <p:nvPr/>
        </p:nvPicPr>
        <p:blipFill rotWithShape="1">
          <a:blip r:embed="rId5">
            <a:alphaModFix/>
          </a:blip>
          <a:srcRect/>
          <a:stretch/>
        </p:blipFill>
        <p:spPr>
          <a:xfrm>
            <a:off x="7540250" y="1908350"/>
            <a:ext cx="2486100" cy="3702000"/>
          </a:xfrm>
          <a:prstGeom prst="rect">
            <a:avLst/>
          </a:prstGeom>
          <a:noFill/>
          <a:ln>
            <a:noFill/>
          </a:ln>
        </p:spPr>
      </p:pic>
    </p:spTree>
    <p:extLst>
      <p:ext uri="{BB962C8B-B14F-4D97-AF65-F5344CB8AC3E}">
        <p14:creationId xmlns:p14="http://schemas.microsoft.com/office/powerpoint/2010/main" val="343276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p:nvPr/>
        </p:nvSpPr>
        <p:spPr>
          <a:xfrm>
            <a:off x="2837647" y="1845832"/>
            <a:ext cx="3634500" cy="16310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34A853"/>
              </a:buClr>
              <a:buSzPct val="25000"/>
              <a:buFont typeface="Open Sans"/>
              <a:buNone/>
            </a:pPr>
            <a:r>
              <a:rPr lang="en-US" sz="12000" u="none" strike="noStrike" cap="none" dirty="0">
                <a:solidFill>
                  <a:schemeClr val="accent1"/>
                </a:solidFill>
                <a:latin typeface="+mj-lt"/>
                <a:ea typeface="Open Sans"/>
                <a:cs typeface="Open Sans"/>
                <a:sym typeface="Open Sans"/>
              </a:rPr>
              <a:t>70%</a:t>
            </a:r>
          </a:p>
        </p:txBody>
      </p:sp>
      <p:grpSp>
        <p:nvGrpSpPr>
          <p:cNvPr id="357" name="Shape 357"/>
          <p:cNvGrpSpPr/>
          <p:nvPr/>
        </p:nvGrpSpPr>
        <p:grpSpPr>
          <a:xfrm>
            <a:off x="7558451" y="1970765"/>
            <a:ext cx="2696441" cy="2722653"/>
            <a:chOff x="7749928" y="2366804"/>
            <a:chExt cx="817500" cy="825445"/>
          </a:xfrm>
        </p:grpSpPr>
        <p:grpSp>
          <p:nvGrpSpPr>
            <p:cNvPr id="358" name="Shape 358"/>
            <p:cNvGrpSpPr/>
            <p:nvPr/>
          </p:nvGrpSpPr>
          <p:grpSpPr>
            <a:xfrm flipH="1">
              <a:off x="7793806" y="2366804"/>
              <a:ext cx="708954" cy="758428"/>
              <a:chOff x="6705600" y="2687638"/>
              <a:chExt cx="1870100" cy="2163849"/>
            </a:xfrm>
          </p:grpSpPr>
          <p:sp>
            <p:nvSpPr>
              <p:cNvPr id="359" name="Shape 359"/>
              <p:cNvSpPr/>
              <p:nvPr/>
            </p:nvSpPr>
            <p:spPr>
              <a:xfrm>
                <a:off x="7788275" y="3684587"/>
                <a:ext cx="371400" cy="71400"/>
              </a:xfrm>
              <a:custGeom>
                <a:avLst/>
                <a:gdLst/>
                <a:ahLst/>
                <a:cxnLst/>
                <a:rect l="0" t="0" r="0" b="0"/>
                <a:pathLst>
                  <a:path w="120000" h="120000" extrusionOk="0">
                    <a:moveTo>
                      <a:pt x="120000" y="120000"/>
                    </a:moveTo>
                    <a:lnTo>
                      <a:pt x="120000" y="0"/>
                    </a:lnTo>
                    <a:lnTo>
                      <a:pt x="0" y="0"/>
                    </a:lnTo>
                    <a:lnTo>
                      <a:pt x="0" y="120000"/>
                    </a:lnTo>
                    <a:lnTo>
                      <a:pt x="120000" y="120000"/>
                    </a:lnTo>
                    <a:lnTo>
                      <a:pt x="120000" y="120000"/>
                    </a:lnTo>
                    <a:lnTo>
                      <a:pt x="120000" y="120000"/>
                    </a:lnTo>
                    <a:lnTo>
                      <a:pt x="120000" y="120000"/>
                    </a:lnTo>
                    <a:close/>
                  </a:path>
                </a:pathLst>
              </a:custGeom>
              <a:solidFill>
                <a:schemeClr val="accen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4A853"/>
                  </a:solidFill>
                  <a:latin typeface="Arial"/>
                  <a:ea typeface="Arial"/>
                  <a:cs typeface="Arial"/>
                  <a:sym typeface="Arial"/>
                </a:endParaRPr>
              </a:p>
            </p:txBody>
          </p:sp>
          <p:sp>
            <p:nvSpPr>
              <p:cNvPr id="360" name="Shape 360"/>
              <p:cNvSpPr/>
              <p:nvPr/>
            </p:nvSpPr>
            <p:spPr>
              <a:xfrm>
                <a:off x="7091360" y="2735263"/>
                <a:ext cx="426899" cy="431700"/>
              </a:xfrm>
              <a:custGeom>
                <a:avLst/>
                <a:gdLst/>
                <a:ahLst/>
                <a:cxnLst/>
                <a:rect l="0" t="0" r="0" b="0"/>
                <a:pathLst>
                  <a:path w="120000" h="120000" extrusionOk="0">
                    <a:moveTo>
                      <a:pt x="102105" y="17739"/>
                    </a:moveTo>
                    <a:cubicBezTo>
                      <a:pt x="90526" y="6260"/>
                      <a:pt x="76842" y="0"/>
                      <a:pt x="59999" y="0"/>
                    </a:cubicBezTo>
                    <a:cubicBezTo>
                      <a:pt x="44210" y="0"/>
                      <a:pt x="29473" y="6260"/>
                      <a:pt x="17894" y="17739"/>
                    </a:cubicBezTo>
                    <a:cubicBezTo>
                      <a:pt x="6315" y="29217"/>
                      <a:pt x="0" y="42782"/>
                      <a:pt x="0" y="60521"/>
                    </a:cubicBezTo>
                    <a:cubicBezTo>
                      <a:pt x="0" y="76173"/>
                      <a:pt x="6315" y="90782"/>
                      <a:pt x="17894" y="102260"/>
                    </a:cubicBezTo>
                    <a:cubicBezTo>
                      <a:pt x="29473" y="113739"/>
                      <a:pt x="44210" y="120000"/>
                      <a:pt x="59999" y="120000"/>
                    </a:cubicBezTo>
                    <a:cubicBezTo>
                      <a:pt x="76842" y="120000"/>
                      <a:pt x="90526" y="113739"/>
                      <a:pt x="102105" y="102260"/>
                    </a:cubicBezTo>
                    <a:cubicBezTo>
                      <a:pt x="113684" y="90782"/>
                      <a:pt x="119999" y="76173"/>
                      <a:pt x="119999" y="60521"/>
                    </a:cubicBezTo>
                    <a:cubicBezTo>
                      <a:pt x="119999" y="42782"/>
                      <a:pt x="113684" y="29217"/>
                      <a:pt x="102105" y="17739"/>
                    </a:cubicBezTo>
                    <a:close/>
                  </a:path>
                </a:pathLst>
              </a:custGeom>
              <a:solidFill>
                <a:srgbClr val="9EA0A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33336"/>
                  </a:solidFill>
                  <a:latin typeface="Arial"/>
                  <a:ea typeface="Arial"/>
                  <a:cs typeface="Arial"/>
                  <a:sym typeface="Arial"/>
                </a:endParaRPr>
              </a:p>
            </p:txBody>
          </p:sp>
          <p:sp>
            <p:nvSpPr>
              <p:cNvPr id="361" name="Shape 361"/>
              <p:cNvSpPr/>
              <p:nvPr/>
            </p:nvSpPr>
            <p:spPr>
              <a:xfrm>
                <a:off x="6818310" y="3197225"/>
                <a:ext cx="1176300" cy="1623899"/>
              </a:xfrm>
              <a:custGeom>
                <a:avLst/>
                <a:gdLst/>
                <a:ahLst/>
                <a:cxnLst/>
                <a:rect l="0" t="0" r="0" b="0"/>
                <a:pathLst>
                  <a:path w="120000" h="120000" extrusionOk="0">
                    <a:moveTo>
                      <a:pt x="119617" y="101154"/>
                    </a:moveTo>
                    <a:cubicBezTo>
                      <a:pt x="116942" y="96443"/>
                      <a:pt x="113503" y="91454"/>
                      <a:pt x="110063" y="85912"/>
                    </a:cubicBezTo>
                    <a:cubicBezTo>
                      <a:pt x="102420" y="74826"/>
                      <a:pt x="97070" y="67066"/>
                      <a:pt x="93630" y="63187"/>
                    </a:cubicBezTo>
                    <a:cubicBezTo>
                      <a:pt x="93248" y="62632"/>
                      <a:pt x="92484" y="62078"/>
                      <a:pt x="92101" y="61524"/>
                    </a:cubicBezTo>
                    <a:cubicBezTo>
                      <a:pt x="90955" y="60692"/>
                      <a:pt x="89808" y="59861"/>
                      <a:pt x="87898" y="59307"/>
                    </a:cubicBezTo>
                    <a:cubicBezTo>
                      <a:pt x="85987" y="58752"/>
                      <a:pt x="84458" y="58198"/>
                      <a:pt x="82165" y="57644"/>
                    </a:cubicBezTo>
                    <a:cubicBezTo>
                      <a:pt x="79490" y="57644"/>
                      <a:pt x="79490" y="57644"/>
                      <a:pt x="79490" y="57644"/>
                    </a:cubicBezTo>
                    <a:cubicBezTo>
                      <a:pt x="46242" y="56812"/>
                      <a:pt x="46242" y="56812"/>
                      <a:pt x="46242" y="56812"/>
                    </a:cubicBezTo>
                    <a:cubicBezTo>
                      <a:pt x="48152" y="50715"/>
                      <a:pt x="57324" y="16905"/>
                      <a:pt x="57707" y="14688"/>
                    </a:cubicBezTo>
                    <a:cubicBezTo>
                      <a:pt x="58471" y="9699"/>
                      <a:pt x="56942" y="6374"/>
                      <a:pt x="52356" y="4157"/>
                    </a:cubicBezTo>
                    <a:cubicBezTo>
                      <a:pt x="48535" y="2217"/>
                      <a:pt x="42420" y="1108"/>
                      <a:pt x="33630" y="277"/>
                    </a:cubicBezTo>
                    <a:cubicBezTo>
                      <a:pt x="27133" y="0"/>
                      <a:pt x="21783" y="1662"/>
                      <a:pt x="17961" y="5819"/>
                    </a:cubicBezTo>
                    <a:cubicBezTo>
                      <a:pt x="16815" y="7205"/>
                      <a:pt x="16050" y="8591"/>
                      <a:pt x="15286" y="10254"/>
                    </a:cubicBezTo>
                    <a:cubicBezTo>
                      <a:pt x="14522" y="11085"/>
                      <a:pt x="14522" y="11639"/>
                      <a:pt x="14140" y="12193"/>
                    </a:cubicBezTo>
                    <a:cubicBezTo>
                      <a:pt x="1528" y="59307"/>
                      <a:pt x="1528" y="59307"/>
                      <a:pt x="1528" y="59307"/>
                    </a:cubicBezTo>
                    <a:cubicBezTo>
                      <a:pt x="0" y="65958"/>
                      <a:pt x="2292" y="70669"/>
                      <a:pt x="8407" y="73441"/>
                    </a:cubicBezTo>
                    <a:cubicBezTo>
                      <a:pt x="11464" y="74826"/>
                      <a:pt x="14522" y="75381"/>
                      <a:pt x="17579" y="75381"/>
                    </a:cubicBezTo>
                    <a:cubicBezTo>
                      <a:pt x="68407" y="75935"/>
                      <a:pt x="68407" y="75935"/>
                      <a:pt x="68407" y="75935"/>
                    </a:cubicBezTo>
                    <a:cubicBezTo>
                      <a:pt x="63821" y="92286"/>
                      <a:pt x="63821" y="92286"/>
                      <a:pt x="63821" y="92286"/>
                    </a:cubicBezTo>
                    <a:cubicBezTo>
                      <a:pt x="60764" y="103371"/>
                      <a:pt x="59235" y="109468"/>
                      <a:pt x="59235" y="110577"/>
                    </a:cubicBezTo>
                    <a:cubicBezTo>
                      <a:pt x="59235" y="112517"/>
                      <a:pt x="60000" y="114180"/>
                      <a:pt x="60764" y="115565"/>
                    </a:cubicBezTo>
                    <a:cubicBezTo>
                      <a:pt x="62675" y="117228"/>
                      <a:pt x="65350" y="118614"/>
                      <a:pt x="69936" y="119445"/>
                    </a:cubicBezTo>
                    <a:cubicBezTo>
                      <a:pt x="73757" y="120000"/>
                      <a:pt x="77579" y="119168"/>
                      <a:pt x="80254" y="117228"/>
                    </a:cubicBezTo>
                    <a:cubicBezTo>
                      <a:pt x="81783" y="116120"/>
                      <a:pt x="82929" y="115011"/>
                      <a:pt x="83694" y="113903"/>
                    </a:cubicBezTo>
                    <a:cubicBezTo>
                      <a:pt x="85222" y="108637"/>
                      <a:pt x="86751" y="103094"/>
                      <a:pt x="88662" y="96720"/>
                    </a:cubicBezTo>
                    <a:cubicBezTo>
                      <a:pt x="94012" y="104480"/>
                      <a:pt x="97070" y="108914"/>
                      <a:pt x="97834" y="109468"/>
                    </a:cubicBezTo>
                    <a:cubicBezTo>
                      <a:pt x="99363" y="111131"/>
                      <a:pt x="100891" y="111963"/>
                      <a:pt x="103184" y="112240"/>
                    </a:cubicBezTo>
                    <a:cubicBezTo>
                      <a:pt x="105859" y="113071"/>
                      <a:pt x="109299" y="112794"/>
                      <a:pt x="113121" y="111408"/>
                    </a:cubicBezTo>
                    <a:cubicBezTo>
                      <a:pt x="116942" y="110023"/>
                      <a:pt x="119235" y="108083"/>
                      <a:pt x="120000" y="105034"/>
                    </a:cubicBezTo>
                    <a:cubicBezTo>
                      <a:pt x="120000" y="103926"/>
                      <a:pt x="120000" y="102263"/>
                      <a:pt x="119617" y="101154"/>
                    </a:cubicBezTo>
                    <a:close/>
                  </a:path>
                </a:pathLst>
              </a:custGeom>
              <a:solidFill>
                <a:srgbClr val="9EA0A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33336"/>
                  </a:solidFill>
                  <a:latin typeface="Arial"/>
                  <a:ea typeface="Arial"/>
                  <a:cs typeface="Arial"/>
                  <a:sym typeface="Arial"/>
                </a:endParaRPr>
              </a:p>
            </p:txBody>
          </p:sp>
          <p:sp>
            <p:nvSpPr>
              <p:cNvPr id="362" name="Shape 362"/>
              <p:cNvSpPr/>
              <p:nvPr/>
            </p:nvSpPr>
            <p:spPr>
              <a:xfrm>
                <a:off x="7454900" y="3748087"/>
                <a:ext cx="1120800" cy="1103399"/>
              </a:xfrm>
              <a:custGeom>
                <a:avLst/>
                <a:gdLst/>
                <a:ahLst/>
                <a:cxnLst/>
                <a:rect l="0" t="0" r="0" b="0"/>
                <a:pathLst>
                  <a:path w="120000" h="120000" extrusionOk="0">
                    <a:moveTo>
                      <a:pt x="120000" y="0"/>
                    </a:moveTo>
                    <a:lnTo>
                      <a:pt x="0" y="0"/>
                    </a:lnTo>
                    <a:lnTo>
                      <a:pt x="0" y="15194"/>
                    </a:lnTo>
                    <a:lnTo>
                      <a:pt x="68668" y="15194"/>
                    </a:lnTo>
                    <a:lnTo>
                      <a:pt x="68668" y="120000"/>
                    </a:lnTo>
                    <a:lnTo>
                      <a:pt x="99263" y="120000"/>
                    </a:lnTo>
                    <a:lnTo>
                      <a:pt x="99263" y="15194"/>
                    </a:lnTo>
                    <a:lnTo>
                      <a:pt x="120000" y="15194"/>
                    </a:lnTo>
                    <a:lnTo>
                      <a:pt x="120000" y="0"/>
                    </a:lnTo>
                    <a:lnTo>
                      <a:pt x="120000" y="0"/>
                    </a:lnTo>
                    <a:lnTo>
                      <a:pt x="120000" y="0"/>
                    </a:lnTo>
                    <a:close/>
                  </a:path>
                </a:pathLst>
              </a:custGeom>
              <a:solidFill>
                <a:srgbClr val="9EA0A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33336"/>
                  </a:solidFill>
                  <a:latin typeface="Arial"/>
                  <a:ea typeface="Arial"/>
                  <a:cs typeface="Arial"/>
                  <a:sym typeface="Arial"/>
                </a:endParaRPr>
              </a:p>
            </p:txBody>
          </p:sp>
          <p:sp>
            <p:nvSpPr>
              <p:cNvPr id="363" name="Shape 363"/>
              <p:cNvSpPr/>
              <p:nvPr/>
            </p:nvSpPr>
            <p:spPr>
              <a:xfrm>
                <a:off x="6705600" y="3448050"/>
                <a:ext cx="666600" cy="1361999"/>
              </a:xfrm>
              <a:custGeom>
                <a:avLst/>
                <a:gdLst/>
                <a:ahLst/>
                <a:cxnLst/>
                <a:rect l="0" t="0" r="0" b="0"/>
                <a:pathLst>
                  <a:path w="120000" h="120000" extrusionOk="0">
                    <a:moveTo>
                      <a:pt x="69428" y="95524"/>
                    </a:moveTo>
                    <a:lnTo>
                      <a:pt x="69428" y="77762"/>
                    </a:lnTo>
                    <a:lnTo>
                      <a:pt x="120000" y="77762"/>
                    </a:lnTo>
                    <a:lnTo>
                      <a:pt x="120000" y="66153"/>
                    </a:lnTo>
                    <a:lnTo>
                      <a:pt x="18857" y="66153"/>
                    </a:lnTo>
                    <a:lnTo>
                      <a:pt x="18857" y="49930"/>
                    </a:lnTo>
                    <a:lnTo>
                      <a:pt x="29714" y="49930"/>
                    </a:lnTo>
                    <a:lnTo>
                      <a:pt x="29714" y="0"/>
                    </a:lnTo>
                    <a:lnTo>
                      <a:pt x="0" y="0"/>
                    </a:lnTo>
                    <a:lnTo>
                      <a:pt x="0" y="49930"/>
                    </a:lnTo>
                    <a:lnTo>
                      <a:pt x="5428" y="49930"/>
                    </a:lnTo>
                    <a:lnTo>
                      <a:pt x="5428" y="66153"/>
                    </a:lnTo>
                    <a:lnTo>
                      <a:pt x="1428" y="66153"/>
                    </a:lnTo>
                    <a:lnTo>
                      <a:pt x="1428" y="77762"/>
                    </a:lnTo>
                    <a:lnTo>
                      <a:pt x="42571" y="77762"/>
                    </a:lnTo>
                    <a:lnTo>
                      <a:pt x="42571" y="95524"/>
                    </a:lnTo>
                    <a:lnTo>
                      <a:pt x="48000" y="95524"/>
                    </a:lnTo>
                    <a:lnTo>
                      <a:pt x="48000" y="109790"/>
                    </a:lnTo>
                    <a:lnTo>
                      <a:pt x="10285" y="109790"/>
                    </a:lnTo>
                    <a:lnTo>
                      <a:pt x="10285" y="115384"/>
                    </a:lnTo>
                    <a:lnTo>
                      <a:pt x="48000" y="115384"/>
                    </a:lnTo>
                    <a:lnTo>
                      <a:pt x="48000" y="120000"/>
                    </a:lnTo>
                    <a:lnTo>
                      <a:pt x="63428" y="120000"/>
                    </a:lnTo>
                    <a:lnTo>
                      <a:pt x="63428" y="115384"/>
                    </a:lnTo>
                    <a:lnTo>
                      <a:pt x="103142" y="115384"/>
                    </a:lnTo>
                    <a:lnTo>
                      <a:pt x="103142" y="109790"/>
                    </a:lnTo>
                    <a:lnTo>
                      <a:pt x="63428" y="109790"/>
                    </a:lnTo>
                    <a:lnTo>
                      <a:pt x="63428" y="95524"/>
                    </a:lnTo>
                    <a:lnTo>
                      <a:pt x="69428" y="95524"/>
                    </a:lnTo>
                    <a:lnTo>
                      <a:pt x="69428" y="95524"/>
                    </a:lnTo>
                    <a:lnTo>
                      <a:pt x="69428" y="95524"/>
                    </a:lnTo>
                    <a:close/>
                  </a:path>
                </a:pathLst>
              </a:custGeom>
              <a:solidFill>
                <a:srgbClr val="9EA0A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33336"/>
                  </a:solidFill>
                  <a:latin typeface="Arial"/>
                  <a:ea typeface="Arial"/>
                  <a:cs typeface="Arial"/>
                  <a:sym typeface="Arial"/>
                </a:endParaRPr>
              </a:p>
            </p:txBody>
          </p:sp>
          <p:sp>
            <p:nvSpPr>
              <p:cNvPr id="364" name="Shape 364"/>
              <p:cNvSpPr/>
              <p:nvPr/>
            </p:nvSpPr>
            <p:spPr>
              <a:xfrm>
                <a:off x="6757985" y="4757737"/>
                <a:ext cx="90600" cy="90600"/>
              </a:xfrm>
              <a:custGeom>
                <a:avLst/>
                <a:gdLst/>
                <a:ahLst/>
                <a:cxnLst/>
                <a:rect l="0" t="0" r="0" b="0"/>
                <a:pathLst>
                  <a:path w="120000" h="120000" extrusionOk="0">
                    <a:moveTo>
                      <a:pt x="100000" y="100000"/>
                    </a:moveTo>
                    <a:cubicBezTo>
                      <a:pt x="115000" y="90000"/>
                      <a:pt x="120000" y="75000"/>
                      <a:pt x="120000" y="60000"/>
                    </a:cubicBezTo>
                    <a:cubicBezTo>
                      <a:pt x="120000" y="40000"/>
                      <a:pt x="115000" y="30000"/>
                      <a:pt x="100000" y="15000"/>
                    </a:cubicBezTo>
                    <a:cubicBezTo>
                      <a:pt x="90000" y="5000"/>
                      <a:pt x="75000" y="0"/>
                      <a:pt x="55000" y="0"/>
                    </a:cubicBezTo>
                    <a:cubicBezTo>
                      <a:pt x="40000" y="0"/>
                      <a:pt x="30000" y="5000"/>
                      <a:pt x="15000" y="15000"/>
                    </a:cubicBezTo>
                    <a:cubicBezTo>
                      <a:pt x="0" y="30000"/>
                      <a:pt x="0" y="40000"/>
                      <a:pt x="0" y="60000"/>
                    </a:cubicBezTo>
                    <a:cubicBezTo>
                      <a:pt x="0" y="75000"/>
                      <a:pt x="0" y="90000"/>
                      <a:pt x="15000" y="100000"/>
                    </a:cubicBezTo>
                    <a:cubicBezTo>
                      <a:pt x="30000" y="115000"/>
                      <a:pt x="40000" y="120000"/>
                      <a:pt x="55000" y="120000"/>
                    </a:cubicBezTo>
                    <a:cubicBezTo>
                      <a:pt x="75000" y="120000"/>
                      <a:pt x="90000" y="115000"/>
                      <a:pt x="100000" y="100000"/>
                    </a:cubicBezTo>
                    <a:close/>
                  </a:path>
                </a:pathLst>
              </a:custGeom>
              <a:solidFill>
                <a:srgbClr val="9EA0A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33336"/>
                  </a:solidFill>
                  <a:latin typeface="Arial"/>
                  <a:ea typeface="Arial"/>
                  <a:cs typeface="Arial"/>
                  <a:sym typeface="Arial"/>
                </a:endParaRPr>
              </a:p>
            </p:txBody>
          </p:sp>
          <p:sp>
            <p:nvSpPr>
              <p:cNvPr id="365" name="Shape 365"/>
              <p:cNvSpPr/>
              <p:nvPr/>
            </p:nvSpPr>
            <p:spPr>
              <a:xfrm>
                <a:off x="7189785" y="4757737"/>
                <a:ext cx="93599" cy="90600"/>
              </a:xfrm>
              <a:custGeom>
                <a:avLst/>
                <a:gdLst/>
                <a:ahLst/>
                <a:cxnLst/>
                <a:rect l="0" t="0" r="0" b="0"/>
                <a:pathLst>
                  <a:path w="120000" h="120000" extrusionOk="0">
                    <a:moveTo>
                      <a:pt x="100800" y="100000"/>
                    </a:moveTo>
                    <a:cubicBezTo>
                      <a:pt x="115200" y="90000"/>
                      <a:pt x="120000" y="75000"/>
                      <a:pt x="120000" y="60000"/>
                    </a:cubicBezTo>
                    <a:cubicBezTo>
                      <a:pt x="120000" y="40000"/>
                      <a:pt x="115200" y="30000"/>
                      <a:pt x="100800" y="15000"/>
                    </a:cubicBezTo>
                    <a:cubicBezTo>
                      <a:pt x="91200" y="5000"/>
                      <a:pt x="76800" y="0"/>
                      <a:pt x="62400" y="0"/>
                    </a:cubicBezTo>
                    <a:cubicBezTo>
                      <a:pt x="43200" y="0"/>
                      <a:pt x="28800" y="5000"/>
                      <a:pt x="19200" y="15000"/>
                    </a:cubicBezTo>
                    <a:cubicBezTo>
                      <a:pt x="4800" y="30000"/>
                      <a:pt x="0" y="40000"/>
                      <a:pt x="0" y="60000"/>
                    </a:cubicBezTo>
                    <a:cubicBezTo>
                      <a:pt x="0" y="75000"/>
                      <a:pt x="4800" y="90000"/>
                      <a:pt x="19200" y="100000"/>
                    </a:cubicBezTo>
                    <a:cubicBezTo>
                      <a:pt x="28800" y="115000"/>
                      <a:pt x="43200" y="120000"/>
                      <a:pt x="62400" y="120000"/>
                    </a:cubicBezTo>
                    <a:cubicBezTo>
                      <a:pt x="76800" y="120000"/>
                      <a:pt x="91200" y="115000"/>
                      <a:pt x="100800" y="100000"/>
                    </a:cubicBezTo>
                    <a:close/>
                  </a:path>
                </a:pathLst>
              </a:custGeom>
              <a:solidFill>
                <a:srgbClr val="9EA0A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33336"/>
                  </a:solidFill>
                  <a:latin typeface="Arial"/>
                  <a:ea typeface="Arial"/>
                  <a:cs typeface="Arial"/>
                  <a:sym typeface="Arial"/>
                </a:endParaRPr>
              </a:p>
            </p:txBody>
          </p:sp>
          <p:sp>
            <p:nvSpPr>
              <p:cNvPr id="366" name="Shape 366"/>
              <p:cNvSpPr/>
              <p:nvPr/>
            </p:nvSpPr>
            <p:spPr>
              <a:xfrm>
                <a:off x="8269285" y="2687638"/>
                <a:ext cx="164999" cy="831900"/>
              </a:xfrm>
              <a:custGeom>
                <a:avLst/>
                <a:gdLst/>
                <a:ahLst/>
                <a:cxnLst/>
                <a:rect l="0" t="0" r="0" b="0"/>
                <a:pathLst>
                  <a:path w="120000" h="120000" extrusionOk="0">
                    <a:moveTo>
                      <a:pt x="0" y="0"/>
                    </a:moveTo>
                    <a:lnTo>
                      <a:pt x="120000" y="0"/>
                    </a:lnTo>
                    <a:lnTo>
                      <a:pt x="120000" y="120000"/>
                    </a:lnTo>
                    <a:lnTo>
                      <a:pt x="0" y="120000"/>
                    </a:lnTo>
                    <a:lnTo>
                      <a:pt x="0" y="0"/>
                    </a:lnTo>
                    <a:lnTo>
                      <a:pt x="0" y="0"/>
                    </a:lnTo>
                    <a:close/>
                  </a:path>
                </a:pathLst>
              </a:custGeom>
              <a:solidFill>
                <a:schemeClr val="accen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accent1"/>
                  </a:solidFill>
                  <a:latin typeface="Arial"/>
                  <a:ea typeface="Arial"/>
                  <a:cs typeface="Arial"/>
                  <a:sym typeface="Arial"/>
                </a:endParaRPr>
              </a:p>
            </p:txBody>
          </p:sp>
          <p:sp>
            <p:nvSpPr>
              <p:cNvPr id="367" name="Shape 367"/>
              <p:cNvSpPr/>
              <p:nvPr/>
            </p:nvSpPr>
            <p:spPr>
              <a:xfrm>
                <a:off x="8299450" y="3411537"/>
                <a:ext cx="104699" cy="292200"/>
              </a:xfrm>
              <a:custGeom>
                <a:avLst/>
                <a:gdLst/>
                <a:ahLst/>
                <a:cxnLst/>
                <a:rect l="0" t="0" r="0" b="0"/>
                <a:pathLst>
                  <a:path w="120000" h="120000" extrusionOk="0">
                    <a:moveTo>
                      <a:pt x="0" y="0"/>
                    </a:moveTo>
                    <a:lnTo>
                      <a:pt x="120000" y="0"/>
                    </a:lnTo>
                    <a:lnTo>
                      <a:pt x="120000" y="120000"/>
                    </a:lnTo>
                    <a:lnTo>
                      <a:pt x="0" y="120000"/>
                    </a:lnTo>
                    <a:lnTo>
                      <a:pt x="0" y="0"/>
                    </a:lnTo>
                    <a:lnTo>
                      <a:pt x="0" y="0"/>
                    </a:lnTo>
                    <a:close/>
                  </a:path>
                </a:pathLst>
              </a:custGeom>
              <a:solidFill>
                <a:schemeClr val="accen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4A853"/>
                  </a:solidFill>
                  <a:latin typeface="Arial"/>
                  <a:ea typeface="Arial"/>
                  <a:cs typeface="Arial"/>
                  <a:sym typeface="Arial"/>
                </a:endParaRPr>
              </a:p>
            </p:txBody>
          </p:sp>
          <p:sp>
            <p:nvSpPr>
              <p:cNvPr id="368" name="Shape 368"/>
              <p:cNvSpPr/>
              <p:nvPr/>
            </p:nvSpPr>
            <p:spPr>
              <a:xfrm>
                <a:off x="8208960" y="3681412"/>
                <a:ext cx="284100" cy="66599"/>
              </a:xfrm>
              <a:custGeom>
                <a:avLst/>
                <a:gdLst/>
                <a:ahLst/>
                <a:cxnLst/>
                <a:rect l="0" t="0" r="0" b="0"/>
                <a:pathLst>
                  <a:path w="120000" h="120000" extrusionOk="0">
                    <a:moveTo>
                      <a:pt x="0" y="0"/>
                    </a:moveTo>
                    <a:lnTo>
                      <a:pt x="120000" y="0"/>
                    </a:lnTo>
                    <a:lnTo>
                      <a:pt x="120000" y="120000"/>
                    </a:lnTo>
                    <a:lnTo>
                      <a:pt x="0" y="120000"/>
                    </a:lnTo>
                    <a:lnTo>
                      <a:pt x="0" y="0"/>
                    </a:lnTo>
                    <a:lnTo>
                      <a:pt x="0" y="0"/>
                    </a:lnTo>
                    <a:close/>
                  </a:path>
                </a:pathLst>
              </a:custGeom>
              <a:solidFill>
                <a:schemeClr val="accen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4A853"/>
                  </a:solidFill>
                  <a:latin typeface="Arial"/>
                  <a:ea typeface="Arial"/>
                  <a:cs typeface="Arial"/>
                  <a:sym typeface="Arial"/>
                </a:endParaRPr>
              </a:p>
            </p:txBody>
          </p:sp>
          <p:sp>
            <p:nvSpPr>
              <p:cNvPr id="369" name="Shape 369"/>
              <p:cNvSpPr/>
              <p:nvPr/>
            </p:nvSpPr>
            <p:spPr>
              <a:xfrm>
                <a:off x="7207250" y="2844800"/>
                <a:ext cx="184200" cy="255599"/>
              </a:xfrm>
              <a:custGeom>
                <a:avLst/>
                <a:gdLst/>
                <a:ahLst/>
                <a:cxnLst/>
                <a:rect l="0" t="0" r="0" b="0"/>
                <a:pathLst>
                  <a:path w="120000" h="120000" extrusionOk="0">
                    <a:moveTo>
                      <a:pt x="100408" y="0"/>
                    </a:moveTo>
                    <a:cubicBezTo>
                      <a:pt x="19591" y="0"/>
                      <a:pt x="19591" y="0"/>
                      <a:pt x="19591" y="0"/>
                    </a:cubicBezTo>
                    <a:cubicBezTo>
                      <a:pt x="9795" y="0"/>
                      <a:pt x="0" y="7058"/>
                      <a:pt x="0" y="14117"/>
                    </a:cubicBezTo>
                    <a:cubicBezTo>
                      <a:pt x="0" y="58235"/>
                      <a:pt x="0" y="58235"/>
                      <a:pt x="0" y="58235"/>
                    </a:cubicBezTo>
                    <a:cubicBezTo>
                      <a:pt x="0" y="58235"/>
                      <a:pt x="0" y="58235"/>
                      <a:pt x="0" y="58235"/>
                    </a:cubicBezTo>
                    <a:cubicBezTo>
                      <a:pt x="0" y="61764"/>
                      <a:pt x="0" y="61764"/>
                      <a:pt x="0" y="61764"/>
                    </a:cubicBezTo>
                    <a:cubicBezTo>
                      <a:pt x="0" y="88235"/>
                      <a:pt x="0" y="88235"/>
                      <a:pt x="0" y="88235"/>
                    </a:cubicBezTo>
                    <a:cubicBezTo>
                      <a:pt x="0" y="105882"/>
                      <a:pt x="0" y="105882"/>
                      <a:pt x="0" y="105882"/>
                    </a:cubicBezTo>
                    <a:cubicBezTo>
                      <a:pt x="0" y="112941"/>
                      <a:pt x="9795" y="120000"/>
                      <a:pt x="19591" y="120000"/>
                    </a:cubicBezTo>
                    <a:cubicBezTo>
                      <a:pt x="100408" y="120000"/>
                      <a:pt x="100408" y="120000"/>
                      <a:pt x="100408" y="120000"/>
                    </a:cubicBezTo>
                    <a:cubicBezTo>
                      <a:pt x="110204" y="120000"/>
                      <a:pt x="119999" y="112941"/>
                      <a:pt x="119999" y="105882"/>
                    </a:cubicBezTo>
                    <a:cubicBezTo>
                      <a:pt x="119999" y="61764"/>
                      <a:pt x="119999" y="61764"/>
                      <a:pt x="119999" y="61764"/>
                    </a:cubicBezTo>
                    <a:cubicBezTo>
                      <a:pt x="119999" y="61764"/>
                      <a:pt x="119999" y="61764"/>
                      <a:pt x="119999" y="61764"/>
                    </a:cubicBezTo>
                    <a:cubicBezTo>
                      <a:pt x="119999" y="58235"/>
                      <a:pt x="119999" y="58235"/>
                      <a:pt x="119999" y="58235"/>
                    </a:cubicBezTo>
                    <a:cubicBezTo>
                      <a:pt x="119999" y="31764"/>
                      <a:pt x="119999" y="31764"/>
                      <a:pt x="119999" y="31764"/>
                    </a:cubicBezTo>
                    <a:cubicBezTo>
                      <a:pt x="117551" y="14117"/>
                      <a:pt x="117551" y="14117"/>
                      <a:pt x="117551" y="14117"/>
                    </a:cubicBezTo>
                    <a:cubicBezTo>
                      <a:pt x="117551" y="7058"/>
                      <a:pt x="110204" y="0"/>
                      <a:pt x="100408" y="0"/>
                    </a:cubicBezTo>
                    <a:close/>
                  </a:path>
                </a:pathLst>
              </a:custGeom>
              <a:solidFill>
                <a:schemeClr val="accen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4A853"/>
                  </a:solidFill>
                  <a:latin typeface="Arial"/>
                  <a:ea typeface="Arial"/>
                  <a:cs typeface="Arial"/>
                  <a:sym typeface="Arial"/>
                </a:endParaRPr>
              </a:p>
            </p:txBody>
          </p:sp>
          <p:sp>
            <p:nvSpPr>
              <p:cNvPr id="370" name="Shape 370"/>
              <p:cNvSpPr/>
              <p:nvPr/>
            </p:nvSpPr>
            <p:spPr>
              <a:xfrm>
                <a:off x="7050085" y="2897188"/>
                <a:ext cx="517499" cy="453899"/>
              </a:xfrm>
              <a:custGeom>
                <a:avLst/>
                <a:gdLst/>
                <a:ahLst/>
                <a:cxnLst/>
                <a:rect l="0" t="0" r="0" b="0"/>
                <a:pathLst>
                  <a:path w="120000" h="120000" extrusionOk="0">
                    <a:moveTo>
                      <a:pt x="17391" y="120000"/>
                    </a:moveTo>
                    <a:cubicBezTo>
                      <a:pt x="7826" y="120000"/>
                      <a:pt x="0" y="112066"/>
                      <a:pt x="0" y="101157"/>
                    </a:cubicBezTo>
                    <a:cubicBezTo>
                      <a:pt x="0" y="90247"/>
                      <a:pt x="6956" y="80330"/>
                      <a:pt x="16521" y="80330"/>
                    </a:cubicBezTo>
                    <a:cubicBezTo>
                      <a:pt x="69565" y="80330"/>
                      <a:pt x="69565" y="80330"/>
                      <a:pt x="69565" y="80330"/>
                    </a:cubicBezTo>
                    <a:cubicBezTo>
                      <a:pt x="43478" y="33719"/>
                      <a:pt x="43478" y="33719"/>
                      <a:pt x="43478" y="33719"/>
                    </a:cubicBezTo>
                    <a:cubicBezTo>
                      <a:pt x="38260" y="23801"/>
                      <a:pt x="40000" y="11900"/>
                      <a:pt x="47826" y="5950"/>
                    </a:cubicBezTo>
                    <a:cubicBezTo>
                      <a:pt x="56521" y="0"/>
                      <a:pt x="66956" y="1983"/>
                      <a:pt x="72173" y="11900"/>
                    </a:cubicBezTo>
                    <a:cubicBezTo>
                      <a:pt x="116521" y="88264"/>
                      <a:pt x="116521" y="88264"/>
                      <a:pt x="116521" y="88264"/>
                    </a:cubicBezTo>
                    <a:cubicBezTo>
                      <a:pt x="120000" y="94214"/>
                      <a:pt x="120000" y="102148"/>
                      <a:pt x="117391" y="108099"/>
                    </a:cubicBezTo>
                    <a:cubicBezTo>
                      <a:pt x="113913" y="115041"/>
                      <a:pt x="108695" y="119008"/>
                      <a:pt x="101739" y="119008"/>
                    </a:cubicBezTo>
                    <a:cubicBezTo>
                      <a:pt x="17391" y="120000"/>
                      <a:pt x="17391" y="120000"/>
                      <a:pt x="17391" y="120000"/>
                    </a:cubicBezTo>
                    <a:cubicBezTo>
                      <a:pt x="17391" y="120000"/>
                      <a:pt x="17391" y="120000"/>
                      <a:pt x="17391" y="120000"/>
                    </a:cubicBezTo>
                    <a:close/>
                  </a:path>
                </a:pathLst>
              </a:custGeom>
              <a:solidFill>
                <a:srgbClr val="9EA0A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33336"/>
                  </a:solidFill>
                  <a:latin typeface="Arial"/>
                  <a:ea typeface="Arial"/>
                  <a:cs typeface="Arial"/>
                  <a:sym typeface="Arial"/>
                </a:endParaRPr>
              </a:p>
            </p:txBody>
          </p:sp>
          <p:sp>
            <p:nvSpPr>
              <p:cNvPr id="371" name="Shape 371"/>
              <p:cNvSpPr/>
              <p:nvPr/>
            </p:nvSpPr>
            <p:spPr>
              <a:xfrm>
                <a:off x="7080250" y="3194050"/>
                <a:ext cx="773099" cy="561899"/>
              </a:xfrm>
              <a:custGeom>
                <a:avLst/>
                <a:gdLst/>
                <a:ahLst/>
                <a:cxnLst/>
                <a:rect l="0" t="0" r="0" b="0"/>
                <a:pathLst>
                  <a:path w="120000" h="120000" extrusionOk="0">
                    <a:moveTo>
                      <a:pt x="108349" y="120000"/>
                    </a:moveTo>
                    <a:cubicBezTo>
                      <a:pt x="78058" y="120000"/>
                      <a:pt x="78058" y="120000"/>
                      <a:pt x="78058" y="120000"/>
                    </a:cubicBezTo>
                    <a:cubicBezTo>
                      <a:pt x="75145" y="120000"/>
                      <a:pt x="72233" y="118400"/>
                      <a:pt x="69902" y="116000"/>
                    </a:cubicBezTo>
                    <a:cubicBezTo>
                      <a:pt x="4660" y="29600"/>
                      <a:pt x="4660" y="29600"/>
                      <a:pt x="4660" y="29600"/>
                    </a:cubicBezTo>
                    <a:cubicBezTo>
                      <a:pt x="0" y="23200"/>
                      <a:pt x="0" y="12800"/>
                      <a:pt x="4660" y="6400"/>
                    </a:cubicBezTo>
                    <a:cubicBezTo>
                      <a:pt x="9320" y="0"/>
                      <a:pt x="16310" y="0"/>
                      <a:pt x="20970" y="6400"/>
                    </a:cubicBezTo>
                    <a:cubicBezTo>
                      <a:pt x="82718" y="88000"/>
                      <a:pt x="82718" y="88000"/>
                      <a:pt x="82718" y="88000"/>
                    </a:cubicBezTo>
                    <a:cubicBezTo>
                      <a:pt x="108349" y="88000"/>
                      <a:pt x="108349" y="88000"/>
                      <a:pt x="108349" y="88000"/>
                    </a:cubicBezTo>
                    <a:cubicBezTo>
                      <a:pt x="114757" y="88000"/>
                      <a:pt x="120000" y="95200"/>
                      <a:pt x="120000" y="104000"/>
                    </a:cubicBezTo>
                    <a:cubicBezTo>
                      <a:pt x="120000" y="112800"/>
                      <a:pt x="114757" y="120000"/>
                      <a:pt x="108349" y="120000"/>
                    </a:cubicBezTo>
                    <a:close/>
                  </a:path>
                </a:pathLst>
              </a:custGeom>
              <a:solidFill>
                <a:srgbClr val="9EA0A4"/>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33336"/>
                  </a:solidFill>
                  <a:latin typeface="Arial"/>
                  <a:ea typeface="Arial"/>
                  <a:cs typeface="Arial"/>
                  <a:sym typeface="Arial"/>
                </a:endParaRPr>
              </a:p>
            </p:txBody>
          </p:sp>
        </p:grpSp>
        <p:sp>
          <p:nvSpPr>
            <p:cNvPr id="372" name="Shape 372"/>
            <p:cNvSpPr/>
            <p:nvPr/>
          </p:nvSpPr>
          <p:spPr>
            <a:xfrm>
              <a:off x="7749928" y="3087550"/>
              <a:ext cx="817500" cy="104699"/>
            </a:xfrm>
            <a:prstGeom prst="ellipse">
              <a:avLst/>
            </a:prstGeom>
            <a:solidFill>
              <a:srgbClr val="5F6165">
                <a:alpha val="14901"/>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333336"/>
                </a:solidFill>
                <a:latin typeface="Arial"/>
                <a:ea typeface="Arial"/>
                <a:cs typeface="Arial"/>
                <a:sym typeface="Arial"/>
              </a:endParaRPr>
            </a:p>
          </p:txBody>
        </p:sp>
      </p:grpSp>
      <p:sp>
        <p:nvSpPr>
          <p:cNvPr id="373" name="Shape 373"/>
          <p:cNvSpPr txBox="1"/>
          <p:nvPr/>
        </p:nvSpPr>
        <p:spPr>
          <a:xfrm>
            <a:off x="1882973" y="3430462"/>
            <a:ext cx="5605800" cy="13850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Open Sans"/>
              <a:buNone/>
            </a:pPr>
            <a:r>
              <a:rPr lang="en-US" sz="3000" u="none" strike="noStrike" cap="none" dirty="0">
                <a:solidFill>
                  <a:srgbClr val="666666"/>
                </a:solidFill>
                <a:ea typeface="Open Sans"/>
                <a:cs typeface="Open Sans"/>
                <a:sym typeface="Open Sans"/>
              </a:rPr>
              <a:t>of drivers research service online before they purchase</a:t>
            </a:r>
          </a:p>
          <a:p>
            <a:pPr marL="0" marR="0" lvl="0" indent="0" algn="ctr" rtl="0">
              <a:lnSpc>
                <a:spcPct val="100000"/>
              </a:lnSpc>
              <a:spcBef>
                <a:spcPts val="0"/>
              </a:spcBef>
              <a:spcAft>
                <a:spcPts val="0"/>
              </a:spcAft>
              <a:buClr>
                <a:srgbClr val="999999"/>
              </a:buClr>
              <a:buSzPct val="25000"/>
              <a:buFont typeface="Open Sans"/>
              <a:buNone/>
            </a:pPr>
            <a:r>
              <a:rPr lang="en-US" sz="2000" u="none" strike="noStrike" cap="none" dirty="0">
                <a:solidFill>
                  <a:srgbClr val="999999"/>
                </a:solidFill>
                <a:ea typeface="Open Sans"/>
                <a:cs typeface="Open Sans"/>
                <a:sym typeface="Open Sans"/>
              </a:rPr>
              <a:t>(regardless of where they buy)</a:t>
            </a:r>
          </a:p>
        </p:txBody>
      </p:sp>
      <p:sp>
        <p:nvSpPr>
          <p:cNvPr id="2" name="Rectangle 1"/>
          <p:cNvSpPr/>
          <p:nvPr/>
        </p:nvSpPr>
        <p:spPr>
          <a:xfrm>
            <a:off x="-5796" y="6259267"/>
            <a:ext cx="6096000" cy="215444"/>
          </a:xfrm>
          <a:prstGeom prst="rect">
            <a:avLst/>
          </a:prstGeom>
        </p:spPr>
        <p:txBody>
          <a:bodyPr>
            <a:spAutoFit/>
          </a:bodyPr>
          <a:lstStyle/>
          <a:p>
            <a:r>
              <a:rPr lang="en-US" sz="800" dirty="0">
                <a:solidFill>
                  <a:srgbClr val="44546A"/>
                </a:solidFill>
              </a:rPr>
              <a:t>Source: Google Auto Parts/Accessories Purchase Study 2013</a:t>
            </a:r>
          </a:p>
        </p:txBody>
      </p:sp>
    </p:spTree>
    <p:extLst>
      <p:ext uri="{BB962C8B-B14F-4D97-AF65-F5344CB8AC3E}">
        <p14:creationId xmlns:p14="http://schemas.microsoft.com/office/powerpoint/2010/main" val="183669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228600" y="914400"/>
            <a:ext cx="3099061" cy="5186934"/>
          </a:xfrm>
          <a:prstGeom prst="rect">
            <a:avLst/>
          </a:prstGeom>
          <a:gradFill>
            <a:gsLst>
              <a:gs pos="0">
                <a:schemeClr val="accent1"/>
              </a:gs>
              <a:gs pos="2000">
                <a:schemeClr val="accent1"/>
              </a:gs>
              <a:gs pos="3000">
                <a:schemeClr val="lt1"/>
              </a:gs>
              <a:gs pos="97000">
                <a:schemeClr val="lt1"/>
              </a:gs>
              <a:gs pos="98000">
                <a:schemeClr val="accent1"/>
              </a:gs>
              <a:gs pos="100000">
                <a:schemeClr val="accent1"/>
              </a:gs>
            </a:gsLst>
            <a:lin ang="0" scaled="0"/>
          </a:gradFill>
          <a:ln>
            <a:noFill/>
          </a:ln>
        </p:spPr>
        <p:txBody>
          <a:bodyPr lIns="137150" tIns="45700" rIns="137150" bIns="2286000" anchor="ctr" anchorCtr="0">
            <a:noAutofit/>
          </a:bodyPr>
          <a:lstStyle/>
          <a:p>
            <a:pPr marL="0" marR="0" lvl="0" indent="0" algn="l" rtl="0">
              <a:lnSpc>
                <a:spcPct val="90000"/>
              </a:lnSpc>
              <a:spcBef>
                <a:spcPts val="0"/>
              </a:spcBef>
              <a:buClr>
                <a:schemeClr val="accent1"/>
              </a:buClr>
              <a:buSzPct val="25000"/>
              <a:buFont typeface="Arial"/>
              <a:buNone/>
            </a:pPr>
            <a:r>
              <a:rPr lang="en-US" sz="3600" u="none" strike="noStrike" cap="none" dirty="0">
                <a:solidFill>
                  <a:schemeClr val="accent1"/>
                </a:solidFill>
                <a:ea typeface="Arial"/>
                <a:cs typeface="Arial"/>
                <a:sym typeface="Arial"/>
              </a:rPr>
              <a:t>Drivers are increasingly using digital sources</a:t>
            </a:r>
          </a:p>
        </p:txBody>
      </p:sp>
      <p:pic>
        <p:nvPicPr>
          <p:cNvPr id="379" name="Shape 379"/>
          <p:cNvPicPr preferRelativeResize="0"/>
          <p:nvPr/>
        </p:nvPicPr>
        <p:blipFill rotWithShape="1">
          <a:blip r:embed="rId3">
            <a:alphaModFix/>
          </a:blip>
          <a:srcRect/>
          <a:stretch/>
        </p:blipFill>
        <p:spPr>
          <a:xfrm>
            <a:off x="3622869" y="1766335"/>
            <a:ext cx="6505499" cy="3418800"/>
          </a:xfrm>
          <a:prstGeom prst="rect">
            <a:avLst/>
          </a:prstGeom>
          <a:noFill/>
          <a:ln>
            <a:noFill/>
          </a:ln>
        </p:spPr>
      </p:pic>
      <p:sp>
        <p:nvSpPr>
          <p:cNvPr id="380" name="Shape 380"/>
          <p:cNvSpPr txBox="1"/>
          <p:nvPr/>
        </p:nvSpPr>
        <p:spPr>
          <a:xfrm>
            <a:off x="10230159" y="2161260"/>
            <a:ext cx="804899" cy="338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50F25"/>
              </a:buClr>
              <a:buSzPct val="25000"/>
              <a:buFont typeface="Open Sans"/>
              <a:buNone/>
            </a:pPr>
            <a:r>
              <a:rPr lang="en-US" sz="1600" b="0" i="0" u="none" strike="noStrike" cap="none">
                <a:solidFill>
                  <a:schemeClr val="accent1"/>
                </a:solidFill>
                <a:latin typeface="Open Sans"/>
                <a:ea typeface="Open Sans"/>
                <a:cs typeface="Open Sans"/>
                <a:sym typeface="Open Sans"/>
              </a:rPr>
              <a:t>online</a:t>
            </a:r>
          </a:p>
        </p:txBody>
      </p:sp>
      <p:sp>
        <p:nvSpPr>
          <p:cNvPr id="381" name="Shape 381"/>
          <p:cNvSpPr txBox="1"/>
          <p:nvPr/>
        </p:nvSpPr>
        <p:spPr>
          <a:xfrm>
            <a:off x="10230159" y="3305203"/>
            <a:ext cx="1183800" cy="338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EA0A4"/>
              </a:buClr>
              <a:buSzPct val="25000"/>
              <a:buFont typeface="Open Sans"/>
              <a:buNone/>
            </a:pPr>
            <a:r>
              <a:rPr lang="en-US" sz="1600" b="0" i="0" u="none" strike="noStrike" cap="none">
                <a:solidFill>
                  <a:srgbClr val="9EA0A4"/>
                </a:solidFill>
                <a:latin typeface="Open Sans"/>
                <a:ea typeface="Open Sans"/>
                <a:cs typeface="Open Sans"/>
                <a:sym typeface="Open Sans"/>
              </a:rPr>
              <a:t>in person</a:t>
            </a:r>
          </a:p>
        </p:txBody>
      </p:sp>
      <p:sp>
        <p:nvSpPr>
          <p:cNvPr id="382" name="Shape 382"/>
          <p:cNvSpPr txBox="1"/>
          <p:nvPr/>
        </p:nvSpPr>
        <p:spPr>
          <a:xfrm>
            <a:off x="10230159" y="4422712"/>
            <a:ext cx="1222200" cy="338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F6165"/>
              </a:buClr>
              <a:buSzPct val="25000"/>
              <a:buFont typeface="Open Sans"/>
              <a:buNone/>
            </a:pPr>
            <a:r>
              <a:rPr lang="en-US" sz="1600" b="0" i="0" u="none" strike="noStrike" cap="none">
                <a:solidFill>
                  <a:srgbClr val="5F6165"/>
                </a:solidFill>
                <a:latin typeface="Open Sans"/>
                <a:ea typeface="Open Sans"/>
                <a:cs typeface="Open Sans"/>
                <a:sym typeface="Open Sans"/>
              </a:rPr>
              <a:t>offline</a:t>
            </a:r>
          </a:p>
        </p:txBody>
      </p:sp>
      <p:cxnSp>
        <p:nvCxnSpPr>
          <p:cNvPr id="383" name="Shape 383"/>
          <p:cNvCxnSpPr/>
          <p:nvPr/>
        </p:nvCxnSpPr>
        <p:spPr>
          <a:xfrm>
            <a:off x="10159588" y="1845059"/>
            <a:ext cx="0" cy="971098"/>
          </a:xfrm>
          <a:prstGeom prst="straightConnector1">
            <a:avLst/>
          </a:prstGeom>
          <a:noFill/>
          <a:ln w="12700" cap="flat" cmpd="sng">
            <a:solidFill>
              <a:schemeClr val="accent1"/>
            </a:solidFill>
            <a:prstDash val="solid"/>
            <a:round/>
            <a:headEnd type="none" w="med" len="med"/>
            <a:tailEnd type="none" w="med" len="med"/>
          </a:ln>
        </p:spPr>
      </p:cxnSp>
      <p:cxnSp>
        <p:nvCxnSpPr>
          <p:cNvPr id="384" name="Shape 384"/>
          <p:cNvCxnSpPr/>
          <p:nvPr/>
        </p:nvCxnSpPr>
        <p:spPr>
          <a:xfrm>
            <a:off x="10159588" y="2991836"/>
            <a:ext cx="0" cy="965399"/>
          </a:xfrm>
          <a:prstGeom prst="straightConnector1">
            <a:avLst/>
          </a:prstGeom>
          <a:noFill/>
          <a:ln w="12700" cap="flat" cmpd="sng">
            <a:solidFill>
              <a:srgbClr val="9EA0A4"/>
            </a:solidFill>
            <a:prstDash val="solid"/>
            <a:round/>
            <a:headEnd type="none" w="med" len="med"/>
            <a:tailEnd type="none" w="med" len="med"/>
          </a:ln>
        </p:spPr>
      </p:cxnSp>
      <p:cxnSp>
        <p:nvCxnSpPr>
          <p:cNvPr id="385" name="Shape 385"/>
          <p:cNvCxnSpPr/>
          <p:nvPr/>
        </p:nvCxnSpPr>
        <p:spPr>
          <a:xfrm>
            <a:off x="10159588" y="4132942"/>
            <a:ext cx="0" cy="917999"/>
          </a:xfrm>
          <a:prstGeom prst="straightConnector1">
            <a:avLst/>
          </a:prstGeom>
          <a:noFill/>
          <a:ln w="12700" cap="flat" cmpd="sng">
            <a:solidFill>
              <a:srgbClr val="5F6165"/>
            </a:solidFill>
            <a:prstDash val="solid"/>
            <a:round/>
            <a:headEnd type="none" w="med" len="med"/>
            <a:tailEnd type="none" w="med" len="med"/>
          </a:ln>
        </p:spPr>
      </p:cxnSp>
      <p:sp>
        <p:nvSpPr>
          <p:cNvPr id="386" name="Shape 386"/>
          <p:cNvSpPr txBox="1"/>
          <p:nvPr/>
        </p:nvSpPr>
        <p:spPr>
          <a:xfrm>
            <a:off x="5304164" y="1435133"/>
            <a:ext cx="4730399" cy="30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F6165"/>
              </a:buClr>
              <a:buSzPct val="25000"/>
              <a:buFont typeface="Open Sans"/>
              <a:buNone/>
            </a:pPr>
            <a:r>
              <a:rPr lang="en-US" sz="1400" u="none" strike="noStrike" cap="none" dirty="0">
                <a:solidFill>
                  <a:srgbClr val="5F6165"/>
                </a:solidFill>
                <a:latin typeface="+mj-lt"/>
                <a:ea typeface="Open Sans"/>
                <a:cs typeface="Open Sans"/>
                <a:sym typeface="Open Sans"/>
              </a:rPr>
              <a:t>Sources Used to Gather Info on Service Centers</a:t>
            </a:r>
          </a:p>
        </p:txBody>
      </p:sp>
      <p:sp>
        <p:nvSpPr>
          <p:cNvPr id="387" name="Shape 387"/>
          <p:cNvSpPr/>
          <p:nvPr/>
        </p:nvSpPr>
        <p:spPr>
          <a:xfrm>
            <a:off x="6861475" y="1948200"/>
            <a:ext cx="2494800" cy="213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6861475" y="2224100"/>
            <a:ext cx="2128800" cy="213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6861475" y="2528900"/>
            <a:ext cx="2001600" cy="213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4" name="Rectangle 13"/>
          <p:cNvSpPr/>
          <p:nvPr/>
        </p:nvSpPr>
        <p:spPr>
          <a:xfrm>
            <a:off x="-20064" y="6267653"/>
            <a:ext cx="6096000" cy="215444"/>
          </a:xfrm>
          <a:prstGeom prst="rect">
            <a:avLst/>
          </a:prstGeom>
        </p:spPr>
        <p:txBody>
          <a:bodyPr>
            <a:spAutoFit/>
          </a:bodyPr>
          <a:lstStyle/>
          <a:p>
            <a:r>
              <a:rPr lang="en-US" sz="800" dirty="0">
                <a:solidFill>
                  <a:srgbClr val="44546A"/>
                </a:solidFill>
              </a:rPr>
              <a:t>Source: 2015 Critical Mix-Google Services Path to Purchase Study</a:t>
            </a:r>
          </a:p>
        </p:txBody>
      </p:sp>
    </p:spTree>
    <p:extLst>
      <p:ext uri="{BB962C8B-B14F-4D97-AF65-F5344CB8AC3E}">
        <p14:creationId xmlns:p14="http://schemas.microsoft.com/office/powerpoint/2010/main" val="27185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p:nvPr/>
        </p:nvSpPr>
        <p:spPr>
          <a:xfrm>
            <a:off x="4567943" y="2085583"/>
            <a:ext cx="3056115" cy="1569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500" dirty="0">
                <a:solidFill>
                  <a:srgbClr val="0060AE"/>
                </a:solidFill>
                <a:latin typeface="+mj-lt"/>
                <a:ea typeface="Arial"/>
                <a:cs typeface="Arial"/>
                <a:sym typeface="Arial"/>
              </a:rPr>
              <a:t>79%</a:t>
            </a:r>
          </a:p>
        </p:txBody>
      </p:sp>
      <p:sp>
        <p:nvSpPr>
          <p:cNvPr id="396" name="Shape 396"/>
          <p:cNvSpPr txBox="1"/>
          <p:nvPr/>
        </p:nvSpPr>
        <p:spPr>
          <a:xfrm>
            <a:off x="2814213" y="3655175"/>
            <a:ext cx="6563575" cy="954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chemeClr val="tx1">
                    <a:lumMod val="65000"/>
                    <a:lumOff val="35000"/>
                  </a:schemeClr>
                </a:solidFill>
                <a:sym typeface="Open Sans"/>
              </a:rPr>
              <a:t>Made a purchase within one week</a:t>
            </a:r>
          </a:p>
        </p:txBody>
      </p:sp>
      <p:sp>
        <p:nvSpPr>
          <p:cNvPr id="4" name="Rectangle 3"/>
          <p:cNvSpPr/>
          <p:nvPr/>
        </p:nvSpPr>
        <p:spPr>
          <a:xfrm>
            <a:off x="-20064" y="6267653"/>
            <a:ext cx="6096000" cy="215444"/>
          </a:xfrm>
          <a:prstGeom prst="rect">
            <a:avLst/>
          </a:prstGeom>
        </p:spPr>
        <p:txBody>
          <a:bodyPr>
            <a:spAutoFit/>
          </a:bodyPr>
          <a:lstStyle/>
          <a:p>
            <a:r>
              <a:rPr lang="en-US" sz="800" dirty="0">
                <a:solidFill>
                  <a:srgbClr val="44546A"/>
                </a:solidFill>
              </a:rPr>
              <a:t>Source: 2015 Critical Mix-Google Services Path to Purchase Study</a:t>
            </a:r>
          </a:p>
        </p:txBody>
      </p:sp>
    </p:spTree>
    <p:extLst>
      <p:ext uri="{BB962C8B-B14F-4D97-AF65-F5344CB8AC3E}">
        <p14:creationId xmlns:p14="http://schemas.microsoft.com/office/powerpoint/2010/main" val="364915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z="7200" dirty="0"/>
              <a:t>KRISTIN PAYNE</a:t>
            </a:r>
          </a:p>
        </p:txBody>
      </p:sp>
      <p:sp>
        <p:nvSpPr>
          <p:cNvPr id="3" name="Subtitle 2"/>
          <p:cNvSpPr>
            <a:spLocks noGrp="1"/>
          </p:cNvSpPr>
          <p:nvPr>
            <p:ph type="body" idx="1"/>
          </p:nvPr>
        </p:nvSpPr>
        <p:spPr>
          <a:xfrm>
            <a:off x="3591612" y="3852678"/>
            <a:ext cx="8344073" cy="1281889"/>
          </a:xfrm>
        </p:spPr>
        <p:txBody>
          <a:bodyPr/>
          <a:lstStyle/>
          <a:p>
            <a:pPr marL="0" indent="0">
              <a:buNone/>
            </a:pPr>
            <a:r>
              <a:rPr lang="en-US" b="1" dirty="0"/>
              <a:t>AUTOMOTIVE HEAD OF INDUSTRY </a:t>
            </a:r>
          </a:p>
          <a:p>
            <a:pPr marL="0" indent="0">
              <a:buNone/>
            </a:pPr>
            <a:r>
              <a:rPr lang="en-US" dirty="0"/>
              <a:t>Google </a:t>
            </a:r>
          </a:p>
        </p:txBody>
      </p:sp>
    </p:spTree>
    <p:extLst>
      <p:ext uri="{BB962C8B-B14F-4D97-AF65-F5344CB8AC3E}">
        <p14:creationId xmlns:p14="http://schemas.microsoft.com/office/powerpoint/2010/main" val="250056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1058295" y="2386559"/>
            <a:ext cx="9046200" cy="2123700"/>
          </a:xfrm>
          <a:prstGeom prst="rect">
            <a:avLst/>
          </a:prstGeom>
          <a:noFill/>
          <a:ln>
            <a:noFill/>
          </a:ln>
        </p:spPr>
        <p:txBody>
          <a:bodyPr lIns="91425" tIns="45700" rIns="91425" bIns="45700" anchor="t" anchorCtr="0">
            <a:noAutofit/>
          </a:bodyPr>
          <a:lstStyle/>
          <a:p>
            <a:pPr marR="0" lvl="0" algn="l" rtl="0">
              <a:spcBef>
                <a:spcPts val="0"/>
              </a:spcBef>
              <a:buNone/>
            </a:pPr>
            <a:r>
              <a:rPr lang="en-US" sz="4400" dirty="0">
                <a:solidFill>
                  <a:schemeClr val="lt2"/>
                </a:solidFill>
                <a:latin typeface="+mj-lt"/>
                <a:ea typeface="Arial"/>
                <a:cs typeface="Arial"/>
                <a:sym typeface="Arial"/>
              </a:rPr>
              <a:t>State of the Auto Shopper Today</a:t>
            </a:r>
          </a:p>
          <a:p>
            <a:pPr marR="0" lvl="0" algn="l" rtl="0">
              <a:spcBef>
                <a:spcPts val="0"/>
              </a:spcBef>
              <a:buNone/>
            </a:pPr>
            <a:endParaRPr sz="1800" dirty="0">
              <a:solidFill>
                <a:schemeClr val="accent1"/>
              </a:solidFill>
              <a:latin typeface="+mj-lt"/>
            </a:endParaRPr>
          </a:p>
          <a:p>
            <a:pPr marR="0" lvl="0" algn="l" rtl="0">
              <a:spcBef>
                <a:spcPts val="0"/>
              </a:spcBef>
              <a:buNone/>
            </a:pPr>
            <a:r>
              <a:rPr lang="en-US" sz="4400" dirty="0">
                <a:solidFill>
                  <a:schemeClr val="lt2"/>
                </a:solidFill>
                <a:latin typeface="+mj-lt"/>
                <a:ea typeface="Arial"/>
                <a:cs typeface="Arial"/>
                <a:sym typeface="Arial"/>
              </a:rPr>
              <a:t>Why Fixed Operations is Key</a:t>
            </a:r>
          </a:p>
          <a:p>
            <a:pPr marR="0" lvl="0" algn="l" rtl="0">
              <a:spcBef>
                <a:spcPts val="0"/>
              </a:spcBef>
              <a:buNone/>
            </a:pPr>
            <a:endParaRPr sz="1800" dirty="0">
              <a:solidFill>
                <a:schemeClr val="dk2"/>
              </a:solidFill>
              <a:latin typeface="+mj-lt"/>
            </a:endParaRPr>
          </a:p>
          <a:p>
            <a:pPr marR="0" lvl="0" algn="l" rtl="0">
              <a:spcBef>
                <a:spcPts val="0"/>
              </a:spcBef>
              <a:buNone/>
            </a:pPr>
            <a:r>
              <a:rPr lang="en-US" sz="4400" dirty="0">
                <a:solidFill>
                  <a:schemeClr val="accent1"/>
                </a:solidFill>
                <a:latin typeface="+mj-lt"/>
              </a:rPr>
              <a:t>Opportunities</a:t>
            </a:r>
          </a:p>
        </p:txBody>
      </p:sp>
    </p:spTree>
    <p:extLst>
      <p:ext uri="{BB962C8B-B14F-4D97-AF65-F5344CB8AC3E}">
        <p14:creationId xmlns:p14="http://schemas.microsoft.com/office/powerpoint/2010/main" val="17478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p:nvPr/>
        </p:nvSpPr>
        <p:spPr>
          <a:xfrm>
            <a:off x="1058300" y="2386550"/>
            <a:ext cx="10684800" cy="3477900"/>
          </a:xfrm>
          <a:prstGeom prst="rect">
            <a:avLst/>
          </a:prstGeom>
          <a:noFill/>
          <a:ln>
            <a:noFill/>
          </a:ln>
        </p:spPr>
        <p:txBody>
          <a:bodyPr lIns="91425" tIns="45700" rIns="91425" bIns="45700" anchor="t" anchorCtr="0">
            <a:noAutofit/>
          </a:bodyPr>
          <a:lstStyle/>
          <a:p>
            <a:pPr marR="0" lvl="0" algn="l" rtl="0">
              <a:spcBef>
                <a:spcPts val="0"/>
              </a:spcBef>
              <a:buNone/>
            </a:pPr>
            <a:r>
              <a:rPr lang="en-US" sz="4400" dirty="0">
                <a:solidFill>
                  <a:schemeClr val="accent1"/>
                </a:solidFill>
                <a:latin typeface="+mj-lt"/>
              </a:rPr>
              <a:t>Opportunities</a:t>
            </a:r>
          </a:p>
          <a:p>
            <a:pPr marR="0" lvl="0" algn="l" rtl="0">
              <a:spcBef>
                <a:spcPts val="0"/>
              </a:spcBef>
              <a:buNone/>
            </a:pPr>
            <a:endParaRPr sz="1800" dirty="0">
              <a:solidFill>
                <a:schemeClr val="accent1"/>
              </a:solidFill>
              <a:latin typeface="+mj-lt"/>
            </a:endParaRPr>
          </a:p>
          <a:p>
            <a:pPr marL="457200" marR="0" lvl="0" indent="0" algn="l" rtl="0">
              <a:spcBef>
                <a:spcPts val="0"/>
              </a:spcBef>
              <a:buNone/>
            </a:pPr>
            <a:r>
              <a:rPr lang="en-US" sz="4000" u="none" strike="noStrike" cap="none" dirty="0">
                <a:solidFill>
                  <a:schemeClr val="accent1"/>
                </a:solidFill>
                <a:latin typeface="+mj-lt"/>
                <a:ea typeface="Arial"/>
                <a:cs typeface="Arial"/>
                <a:sym typeface="Arial"/>
              </a:rPr>
              <a:t>Be there when </a:t>
            </a:r>
            <a:r>
              <a:rPr lang="en-US" sz="4000" dirty="0">
                <a:solidFill>
                  <a:schemeClr val="accent1"/>
                </a:solidFill>
                <a:latin typeface="+mj-lt"/>
              </a:rPr>
              <a:t>customers</a:t>
            </a:r>
            <a:r>
              <a:rPr lang="en-US" sz="4000" u="none" strike="noStrike" cap="none" dirty="0">
                <a:solidFill>
                  <a:schemeClr val="accent1"/>
                </a:solidFill>
                <a:latin typeface="+mj-lt"/>
                <a:ea typeface="Arial"/>
                <a:cs typeface="Arial"/>
                <a:sym typeface="Arial"/>
              </a:rPr>
              <a:t> ask for you</a:t>
            </a:r>
          </a:p>
          <a:p>
            <a:pPr marL="457200" marR="0" lvl="0" indent="0" algn="l" rtl="0">
              <a:spcBef>
                <a:spcPts val="0"/>
              </a:spcBef>
              <a:buNone/>
            </a:pPr>
            <a:endParaRPr sz="1000" dirty="0">
              <a:solidFill>
                <a:schemeClr val="accent1"/>
              </a:solidFill>
              <a:latin typeface="+mj-lt"/>
            </a:endParaRPr>
          </a:p>
          <a:p>
            <a:pPr marL="457200" marR="0" lvl="0" indent="0" algn="l" rtl="0">
              <a:spcBef>
                <a:spcPts val="0"/>
              </a:spcBef>
              <a:buNone/>
            </a:pPr>
            <a:r>
              <a:rPr lang="en-US" sz="4000" dirty="0">
                <a:solidFill>
                  <a:schemeClr val="accent1"/>
                </a:solidFill>
                <a:latin typeface="+mj-lt"/>
              </a:rPr>
              <a:t>Focus efforts where consumers spend time</a:t>
            </a:r>
          </a:p>
          <a:p>
            <a:pPr marL="457200" marR="0" lvl="0" indent="0" algn="l" rtl="0">
              <a:spcBef>
                <a:spcPts val="0"/>
              </a:spcBef>
              <a:buNone/>
            </a:pPr>
            <a:endParaRPr sz="4000" u="none" strike="noStrike" cap="none" dirty="0">
              <a:solidFill>
                <a:schemeClr val="accent1"/>
              </a:solidFill>
              <a:latin typeface="+mj-lt"/>
              <a:ea typeface="Arial"/>
              <a:cs typeface="Arial"/>
              <a:sym typeface="Arial"/>
            </a:endParaRPr>
          </a:p>
        </p:txBody>
      </p:sp>
    </p:spTree>
    <p:extLst>
      <p:ext uri="{BB962C8B-B14F-4D97-AF65-F5344CB8AC3E}">
        <p14:creationId xmlns:p14="http://schemas.microsoft.com/office/powerpoint/2010/main" val="157050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cxnSp>
        <p:nvCxnSpPr>
          <p:cNvPr id="412" name="Shape 412"/>
          <p:cNvCxnSpPr/>
          <p:nvPr/>
        </p:nvCxnSpPr>
        <p:spPr>
          <a:xfrm rot="10800000" flipH="1">
            <a:off x="1941038" y="5793093"/>
            <a:ext cx="8357698" cy="5139"/>
          </a:xfrm>
          <a:prstGeom prst="straightConnector1">
            <a:avLst/>
          </a:prstGeom>
          <a:noFill/>
          <a:ln w="127000" cap="flat" cmpd="sng">
            <a:solidFill>
              <a:schemeClr val="accent4"/>
            </a:solidFill>
            <a:prstDash val="solid"/>
            <a:miter/>
            <a:headEnd type="none" w="med" len="med"/>
            <a:tailEnd type="none" w="med" len="med"/>
          </a:ln>
        </p:spPr>
      </p:cxnSp>
      <p:pic>
        <p:nvPicPr>
          <p:cNvPr id="413" name="Shape 4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1339" y="1456017"/>
            <a:ext cx="8285448" cy="4260545"/>
          </a:xfrm>
          <a:prstGeom prst="rect">
            <a:avLst/>
          </a:prstGeom>
          <a:noFill/>
          <a:ln w="9525" cap="flat" cmpd="sng">
            <a:solidFill>
              <a:schemeClr val="lt2"/>
            </a:solidFill>
            <a:prstDash val="solid"/>
            <a:round/>
            <a:headEnd type="none" w="med" len="med"/>
            <a:tailEnd type="none" w="med" len="med"/>
          </a:ln>
        </p:spPr>
      </p:pic>
    </p:spTree>
    <p:extLst>
      <p:ext uri="{BB962C8B-B14F-4D97-AF65-F5344CB8AC3E}">
        <p14:creationId xmlns:p14="http://schemas.microsoft.com/office/powerpoint/2010/main" val="178596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Shape 419"/>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97398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p:nvPr/>
        </p:nvSpPr>
        <p:spPr>
          <a:xfrm>
            <a:off x="1134242" y="2654424"/>
            <a:ext cx="2133600" cy="1246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D50F25"/>
              </a:buClr>
              <a:buSzPct val="25000"/>
              <a:buFont typeface="Open Sans"/>
              <a:buNone/>
            </a:pPr>
            <a:r>
              <a:rPr lang="en-US" sz="6000" u="none" strike="noStrike" cap="none" dirty="0">
                <a:solidFill>
                  <a:schemeClr val="accent1"/>
                </a:solidFill>
                <a:ea typeface="Open Sans"/>
                <a:cs typeface="Open Sans"/>
                <a:sym typeface="Open Sans"/>
              </a:rPr>
              <a:t>70M</a:t>
            </a:r>
          </a:p>
        </p:txBody>
      </p:sp>
      <p:sp>
        <p:nvSpPr>
          <p:cNvPr id="425" name="Shape 425"/>
          <p:cNvSpPr txBox="1"/>
          <p:nvPr/>
        </p:nvSpPr>
        <p:spPr>
          <a:xfrm>
            <a:off x="4899025" y="2654431"/>
            <a:ext cx="2133600" cy="12464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D50F25"/>
              </a:buClr>
              <a:buSzPct val="25000"/>
              <a:buFont typeface="Open Sans"/>
              <a:buNone/>
            </a:pPr>
            <a:r>
              <a:rPr lang="en-US" sz="6000" u="none" strike="noStrike" cap="none">
                <a:solidFill>
                  <a:schemeClr val="accent1"/>
                </a:solidFill>
                <a:ea typeface="Open Sans"/>
                <a:cs typeface="Open Sans"/>
                <a:sym typeface="Open Sans"/>
              </a:rPr>
              <a:t>#1</a:t>
            </a:r>
          </a:p>
        </p:txBody>
      </p:sp>
      <p:sp>
        <p:nvSpPr>
          <p:cNvPr id="426" name="Shape 426"/>
          <p:cNvSpPr txBox="1"/>
          <p:nvPr/>
        </p:nvSpPr>
        <p:spPr>
          <a:xfrm>
            <a:off x="8849589" y="2578084"/>
            <a:ext cx="2133600" cy="1246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D50F25"/>
              </a:buClr>
              <a:buSzPct val="25000"/>
              <a:buFont typeface="Open Sans"/>
              <a:buNone/>
            </a:pPr>
            <a:r>
              <a:rPr lang="en-US" sz="6000" u="none" strike="noStrike" cap="none" dirty="0">
                <a:solidFill>
                  <a:srgbClr val="0060AE"/>
                </a:solidFill>
                <a:ea typeface="Open Sans"/>
                <a:cs typeface="Open Sans"/>
                <a:sym typeface="Open Sans"/>
              </a:rPr>
              <a:t>2/3</a:t>
            </a:r>
          </a:p>
        </p:txBody>
      </p:sp>
      <p:sp>
        <p:nvSpPr>
          <p:cNvPr id="427" name="Shape 427"/>
          <p:cNvSpPr txBox="1"/>
          <p:nvPr/>
        </p:nvSpPr>
        <p:spPr>
          <a:xfrm>
            <a:off x="830966" y="3481239"/>
            <a:ext cx="2817109" cy="923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Open Sans"/>
              <a:buNone/>
            </a:pPr>
            <a:r>
              <a:rPr lang="en-US" u="none" strike="noStrike" cap="none" dirty="0">
                <a:solidFill>
                  <a:srgbClr val="666666"/>
                </a:solidFill>
                <a:ea typeface="Open Sans"/>
                <a:cs typeface="Open Sans"/>
                <a:sym typeface="Open Sans"/>
              </a:rPr>
              <a:t>monthly fixed ops queries searched on Google.com</a:t>
            </a:r>
          </a:p>
        </p:txBody>
      </p:sp>
      <p:sp>
        <p:nvSpPr>
          <p:cNvPr id="428" name="Shape 428"/>
          <p:cNvSpPr txBox="1"/>
          <p:nvPr/>
        </p:nvSpPr>
        <p:spPr>
          <a:xfrm>
            <a:off x="4585585" y="3481251"/>
            <a:ext cx="2946300" cy="923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Open Sans"/>
              <a:buNone/>
            </a:pPr>
            <a:r>
              <a:rPr lang="en-US" b="0" i="0" u="none" strike="noStrike" cap="none" dirty="0">
                <a:solidFill>
                  <a:srgbClr val="666666"/>
                </a:solidFill>
                <a:latin typeface="Open Sans"/>
                <a:ea typeface="Open Sans"/>
                <a:cs typeface="Open Sans"/>
                <a:sym typeface="Open Sans"/>
              </a:rPr>
              <a:t>most leveraged resource (</a:t>
            </a:r>
            <a:r>
              <a:rPr lang="en-US" u="none" strike="noStrike" cap="none" dirty="0">
                <a:solidFill>
                  <a:srgbClr val="666666"/>
                </a:solidFill>
                <a:ea typeface="Open Sans"/>
                <a:cs typeface="Open Sans"/>
                <a:sym typeface="Open Sans"/>
              </a:rPr>
              <a:t>traditional</a:t>
            </a:r>
            <a:r>
              <a:rPr lang="en-US" b="0" i="0" u="none" strike="noStrike" cap="none" dirty="0">
                <a:solidFill>
                  <a:srgbClr val="666666"/>
                </a:solidFill>
                <a:latin typeface="Open Sans"/>
                <a:ea typeface="Open Sans"/>
                <a:cs typeface="Open Sans"/>
                <a:sym typeface="Open Sans"/>
              </a:rPr>
              <a:t> &amp; digital) in the shopping process</a:t>
            </a:r>
          </a:p>
        </p:txBody>
      </p:sp>
      <p:sp>
        <p:nvSpPr>
          <p:cNvPr id="429" name="Shape 429"/>
          <p:cNvSpPr txBox="1"/>
          <p:nvPr/>
        </p:nvSpPr>
        <p:spPr>
          <a:xfrm>
            <a:off x="8543285" y="3481252"/>
            <a:ext cx="2870100" cy="923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6666"/>
              </a:buClr>
              <a:buSzPct val="25000"/>
              <a:buFont typeface="Open Sans"/>
              <a:buNone/>
            </a:pPr>
            <a:r>
              <a:rPr lang="en-US" u="none" strike="noStrike" cap="none" dirty="0">
                <a:solidFill>
                  <a:srgbClr val="666666"/>
                </a:solidFill>
                <a:ea typeface="Open Sans"/>
                <a:cs typeface="Open Sans"/>
                <a:sym typeface="Open Sans"/>
              </a:rPr>
              <a:t>of visits to your dealership website are coming from </a:t>
            </a:r>
            <a:r>
              <a:rPr lang="en-US" u="none" strike="noStrike" cap="none" dirty="0" err="1">
                <a:solidFill>
                  <a:srgbClr val="666666"/>
                </a:solidFill>
                <a:ea typeface="Open Sans"/>
                <a:cs typeface="Open Sans"/>
                <a:sym typeface="Open Sans"/>
              </a:rPr>
              <a:t>Google.com</a:t>
            </a:r>
            <a:endParaRPr lang="en-US" u="none" strike="noStrike" cap="none" dirty="0">
              <a:solidFill>
                <a:srgbClr val="666666"/>
              </a:solidFill>
              <a:ea typeface="Open Sans"/>
              <a:cs typeface="Open Sans"/>
              <a:sym typeface="Open Sans"/>
            </a:endParaRPr>
          </a:p>
        </p:txBody>
      </p:sp>
      <p:sp>
        <p:nvSpPr>
          <p:cNvPr id="430" name="Shape 430"/>
          <p:cNvSpPr txBox="1"/>
          <p:nvPr/>
        </p:nvSpPr>
        <p:spPr>
          <a:xfrm>
            <a:off x="1014407" y="2217377"/>
            <a:ext cx="2324100" cy="342900"/>
          </a:xfrm>
          <a:prstGeom prst="rect">
            <a:avLst/>
          </a:prstGeom>
          <a:solidFill>
            <a:srgbClr val="9EA0A4"/>
          </a:solidFill>
          <a:ln>
            <a:noFill/>
          </a:ln>
        </p:spPr>
        <p:txBody>
          <a:bodyPr lIns="91425" tIns="4572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2400" u="none" strike="noStrike" cap="none" dirty="0">
                <a:solidFill>
                  <a:srgbClr val="FFFFFF"/>
                </a:solidFill>
                <a:latin typeface="+mj-lt"/>
                <a:ea typeface="Open Sans"/>
                <a:cs typeface="Open Sans"/>
                <a:sym typeface="Open Sans"/>
              </a:rPr>
              <a:t>Research</a:t>
            </a:r>
          </a:p>
        </p:txBody>
      </p:sp>
      <p:sp>
        <p:nvSpPr>
          <p:cNvPr id="431" name="Shape 431"/>
          <p:cNvSpPr txBox="1"/>
          <p:nvPr/>
        </p:nvSpPr>
        <p:spPr>
          <a:xfrm>
            <a:off x="4927657" y="2217378"/>
            <a:ext cx="2324100" cy="342900"/>
          </a:xfrm>
          <a:prstGeom prst="rect">
            <a:avLst/>
          </a:prstGeom>
          <a:solidFill>
            <a:srgbClr val="9EA0A4"/>
          </a:solidFill>
          <a:ln>
            <a:noFill/>
          </a:ln>
        </p:spPr>
        <p:txBody>
          <a:bodyPr lIns="91425" tIns="4572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2400" u="none" strike="noStrike" cap="none" dirty="0">
                <a:solidFill>
                  <a:srgbClr val="FFFFFF"/>
                </a:solidFill>
                <a:latin typeface="+mj-lt"/>
                <a:ea typeface="Open Sans"/>
                <a:cs typeface="Open Sans"/>
                <a:sym typeface="Open Sans"/>
              </a:rPr>
              <a:t>Consideration</a:t>
            </a:r>
          </a:p>
        </p:txBody>
      </p:sp>
      <p:sp>
        <p:nvSpPr>
          <p:cNvPr id="432" name="Shape 432"/>
          <p:cNvSpPr txBox="1"/>
          <p:nvPr/>
        </p:nvSpPr>
        <p:spPr>
          <a:xfrm>
            <a:off x="8659090" y="2230240"/>
            <a:ext cx="2324100" cy="342900"/>
          </a:xfrm>
          <a:prstGeom prst="rect">
            <a:avLst/>
          </a:prstGeom>
          <a:solidFill>
            <a:srgbClr val="9EA0A4"/>
          </a:solidFill>
          <a:ln>
            <a:noFill/>
          </a:ln>
        </p:spPr>
        <p:txBody>
          <a:bodyPr lIns="91425" tIns="4572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2400" u="none" strike="noStrike" cap="none" dirty="0">
                <a:solidFill>
                  <a:srgbClr val="FFFFFF"/>
                </a:solidFill>
                <a:latin typeface="+mj-lt"/>
                <a:ea typeface="Open Sans"/>
                <a:cs typeface="Open Sans"/>
                <a:sym typeface="Open Sans"/>
              </a:rPr>
              <a:t>Purchase Intent</a:t>
            </a:r>
          </a:p>
        </p:txBody>
      </p:sp>
      <p:sp>
        <p:nvSpPr>
          <p:cNvPr id="433" name="Shape 433"/>
          <p:cNvSpPr txBox="1"/>
          <p:nvPr/>
        </p:nvSpPr>
        <p:spPr>
          <a:xfrm>
            <a:off x="1078626" y="4414182"/>
            <a:ext cx="2324099" cy="246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999999"/>
              </a:buClr>
              <a:buSzPct val="25000"/>
              <a:buFont typeface="Open Sans"/>
              <a:buNone/>
            </a:pPr>
            <a:r>
              <a:rPr lang="en-US" sz="800" b="0" i="1" u="none" strike="noStrike" cap="none">
                <a:solidFill>
                  <a:srgbClr val="999999"/>
                </a:solidFill>
                <a:latin typeface="Open Sans"/>
                <a:ea typeface="Open Sans"/>
                <a:cs typeface="Open Sans"/>
                <a:sym typeface="Open Sans"/>
              </a:rPr>
              <a:t>Source: Google Internal Data, 2014</a:t>
            </a:r>
          </a:p>
        </p:txBody>
      </p:sp>
      <p:sp>
        <p:nvSpPr>
          <p:cNvPr id="434" name="Shape 434"/>
          <p:cNvSpPr txBox="1"/>
          <p:nvPr/>
        </p:nvSpPr>
        <p:spPr>
          <a:xfrm>
            <a:off x="4733864" y="4414182"/>
            <a:ext cx="2463900" cy="246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999999"/>
              </a:buClr>
              <a:buSzPct val="25000"/>
              <a:buFont typeface="Open Sans"/>
              <a:buNone/>
            </a:pPr>
            <a:r>
              <a:rPr lang="en-US" sz="800" b="0" i="1" u="none" strike="noStrike" cap="none" dirty="0">
                <a:solidFill>
                  <a:srgbClr val="999999"/>
                </a:solidFill>
                <a:latin typeface="Open Sans"/>
                <a:ea typeface="Open Sans"/>
                <a:cs typeface="Open Sans"/>
                <a:sym typeface="Open Sans"/>
              </a:rPr>
              <a:t>Source: </a:t>
            </a:r>
            <a:r>
              <a:rPr lang="en-US" sz="800" b="0" i="1" u="none" strike="noStrike" cap="none" dirty="0" err="1">
                <a:solidFill>
                  <a:srgbClr val="999999"/>
                </a:solidFill>
                <a:latin typeface="Open Sans"/>
                <a:ea typeface="Open Sans"/>
                <a:cs typeface="Open Sans"/>
                <a:sym typeface="Open Sans"/>
              </a:rPr>
              <a:t>Millward</a:t>
            </a:r>
            <a:r>
              <a:rPr lang="en-US" sz="800" b="0" i="1" u="none" strike="noStrike" cap="none" dirty="0">
                <a:solidFill>
                  <a:srgbClr val="999999"/>
                </a:solidFill>
                <a:latin typeface="Open Sans"/>
                <a:ea typeface="Open Sans"/>
                <a:cs typeface="Open Sans"/>
                <a:sym typeface="Open Sans"/>
              </a:rPr>
              <a:t> Brown/Google, 2014</a:t>
            </a:r>
          </a:p>
        </p:txBody>
      </p:sp>
      <p:sp>
        <p:nvSpPr>
          <p:cNvPr id="435" name="Shape 435"/>
          <p:cNvSpPr txBox="1"/>
          <p:nvPr/>
        </p:nvSpPr>
        <p:spPr>
          <a:xfrm>
            <a:off x="8714728" y="4414182"/>
            <a:ext cx="2324100" cy="246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999999"/>
              </a:buClr>
              <a:buSzPct val="25000"/>
              <a:buFont typeface="Open Sans"/>
              <a:buNone/>
            </a:pPr>
            <a:r>
              <a:rPr lang="en-US" sz="800" b="0" i="1" u="none" strike="noStrike" cap="none">
                <a:solidFill>
                  <a:srgbClr val="999999"/>
                </a:solidFill>
                <a:latin typeface="Open Sans"/>
                <a:ea typeface="Open Sans"/>
                <a:cs typeface="Open Sans"/>
                <a:sym typeface="Open Sans"/>
              </a:rPr>
              <a:t>Source: Automotive News, 2014</a:t>
            </a:r>
          </a:p>
        </p:txBody>
      </p:sp>
    </p:spTree>
    <p:extLst>
      <p:ext uri="{BB962C8B-B14F-4D97-AF65-F5344CB8AC3E}">
        <p14:creationId xmlns:p14="http://schemas.microsoft.com/office/powerpoint/2010/main" val="341109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p:nvPr/>
        </p:nvSpPr>
        <p:spPr>
          <a:xfrm>
            <a:off x="580814" y="2335498"/>
            <a:ext cx="4601441" cy="2637898"/>
          </a:xfrm>
          <a:prstGeom prst="rect">
            <a:avLst/>
          </a:prstGeom>
          <a:noFill/>
          <a:ln>
            <a:noFill/>
          </a:ln>
        </p:spPr>
        <p:txBody>
          <a:bodyPr lIns="91425" tIns="45700" rIns="91425" bIns="45700" anchor="t" anchorCtr="0">
            <a:noAutofit/>
          </a:bodyPr>
          <a:lstStyle/>
          <a:p>
            <a:pPr algn="ctr">
              <a:buClr>
                <a:srgbClr val="4285F4"/>
              </a:buClr>
              <a:buSzPct val="25000"/>
            </a:pPr>
            <a:r>
              <a:rPr lang="en-US" sz="6000" dirty="0">
                <a:solidFill>
                  <a:srgbClr val="0060AE"/>
                </a:solidFill>
                <a:latin typeface="Open Sans"/>
                <a:ea typeface="Open Sans"/>
                <a:cs typeface="Open Sans"/>
                <a:sym typeface="Open Sans"/>
              </a:rPr>
              <a:t>70% </a:t>
            </a:r>
          </a:p>
          <a:p>
            <a:pPr algn="ctr">
              <a:buClr>
                <a:srgbClr val="5F6165"/>
              </a:buClr>
              <a:buSzPct val="25000"/>
            </a:pPr>
            <a:r>
              <a:rPr lang="en-US" dirty="0">
                <a:solidFill>
                  <a:srgbClr val="5F6165"/>
                </a:solidFill>
                <a:latin typeface="Open Sans"/>
                <a:ea typeface="Open Sans"/>
                <a:cs typeface="Open Sans"/>
                <a:sym typeface="Open Sans"/>
              </a:rPr>
              <a:t>drivers 18-44</a:t>
            </a:r>
          </a:p>
        </p:txBody>
      </p:sp>
      <p:sp>
        <p:nvSpPr>
          <p:cNvPr id="442" name="Shape 442"/>
          <p:cNvSpPr/>
          <p:nvPr/>
        </p:nvSpPr>
        <p:spPr>
          <a:xfrm>
            <a:off x="1175966" y="1021229"/>
            <a:ext cx="9840069" cy="5814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F6165"/>
              </a:buClr>
              <a:buSzPct val="25000"/>
              <a:buFont typeface="Open Sans"/>
              <a:buNone/>
            </a:pPr>
            <a:r>
              <a:rPr lang="en-US" sz="2000" u="none" strike="noStrike" cap="none" dirty="0">
                <a:solidFill>
                  <a:srgbClr val="5F6165"/>
                </a:solidFill>
                <a:ea typeface="Open Sans"/>
                <a:cs typeface="Open Sans"/>
                <a:sym typeface="Open Sans"/>
              </a:rPr>
              <a:t>Percent using search when researching their service center</a:t>
            </a:r>
          </a:p>
        </p:txBody>
      </p:sp>
      <p:sp>
        <p:nvSpPr>
          <p:cNvPr id="443" name="Shape 443"/>
          <p:cNvSpPr/>
          <p:nvPr/>
        </p:nvSpPr>
        <p:spPr>
          <a:xfrm>
            <a:off x="324482" y="1777932"/>
            <a:ext cx="5402619" cy="3233767"/>
          </a:xfrm>
          <a:custGeom>
            <a:avLst/>
            <a:gdLst/>
            <a:ahLst/>
            <a:cxnLst/>
            <a:rect l="0" t="0" r="0" b="0"/>
            <a:pathLst>
              <a:path w="120000" h="120000" extrusionOk="0">
                <a:moveTo>
                  <a:pt x="54421" y="113543"/>
                </a:moveTo>
                <a:cubicBezTo>
                  <a:pt x="54421" y="113958"/>
                  <a:pt x="54421" y="114373"/>
                  <a:pt x="54421" y="114789"/>
                </a:cubicBezTo>
                <a:cubicBezTo>
                  <a:pt x="54421" y="115476"/>
                  <a:pt x="54750" y="116034"/>
                  <a:pt x="55156" y="116034"/>
                </a:cubicBezTo>
                <a:lnTo>
                  <a:pt x="64843" y="116034"/>
                </a:lnTo>
                <a:cubicBezTo>
                  <a:pt x="65249" y="116034"/>
                  <a:pt x="65578" y="115476"/>
                  <a:pt x="65578" y="114789"/>
                </a:cubicBezTo>
                <a:lnTo>
                  <a:pt x="65578" y="113543"/>
                </a:lnTo>
                <a:close/>
                <a:moveTo>
                  <a:pt x="0" y="112160"/>
                </a:moveTo>
                <a:lnTo>
                  <a:pt x="120000" y="112160"/>
                </a:lnTo>
                <a:lnTo>
                  <a:pt x="120000" y="116080"/>
                </a:lnTo>
                <a:cubicBezTo>
                  <a:pt x="120000" y="118245"/>
                  <a:pt x="118964" y="120000"/>
                  <a:pt x="117687" y="120000"/>
                </a:cubicBezTo>
                <a:lnTo>
                  <a:pt x="2312" y="120000"/>
                </a:lnTo>
                <a:cubicBezTo>
                  <a:pt x="1035" y="120000"/>
                  <a:pt x="0" y="118245"/>
                  <a:pt x="0" y="116080"/>
                </a:cubicBezTo>
                <a:close/>
                <a:moveTo>
                  <a:pt x="11665" y="5088"/>
                </a:moveTo>
                <a:cubicBezTo>
                  <a:pt x="10858" y="5088"/>
                  <a:pt x="10204" y="6196"/>
                  <a:pt x="10204" y="7564"/>
                </a:cubicBezTo>
                <a:lnTo>
                  <a:pt x="10204" y="101828"/>
                </a:lnTo>
                <a:cubicBezTo>
                  <a:pt x="10204" y="103196"/>
                  <a:pt x="10858" y="104305"/>
                  <a:pt x="11665" y="104305"/>
                </a:cubicBezTo>
                <a:lnTo>
                  <a:pt x="108334" y="104305"/>
                </a:lnTo>
                <a:cubicBezTo>
                  <a:pt x="109141" y="104305"/>
                  <a:pt x="109795" y="103196"/>
                  <a:pt x="109795" y="101828"/>
                </a:cubicBezTo>
                <a:lnTo>
                  <a:pt x="109795" y="7564"/>
                </a:lnTo>
                <a:cubicBezTo>
                  <a:pt x="109795" y="6196"/>
                  <a:pt x="109141" y="5088"/>
                  <a:pt x="108334" y="5088"/>
                </a:cubicBezTo>
                <a:close/>
                <a:moveTo>
                  <a:pt x="9125" y="0"/>
                </a:moveTo>
                <a:lnTo>
                  <a:pt x="110874" y="0"/>
                </a:lnTo>
                <a:cubicBezTo>
                  <a:pt x="111856" y="0"/>
                  <a:pt x="112653" y="1349"/>
                  <a:pt x="112653" y="3014"/>
                </a:cubicBezTo>
                <a:lnTo>
                  <a:pt x="112653" y="106378"/>
                </a:lnTo>
                <a:cubicBezTo>
                  <a:pt x="112653" y="108043"/>
                  <a:pt x="111856" y="109393"/>
                  <a:pt x="110874" y="109393"/>
                </a:cubicBezTo>
                <a:lnTo>
                  <a:pt x="9125" y="109393"/>
                </a:lnTo>
                <a:cubicBezTo>
                  <a:pt x="8143" y="109393"/>
                  <a:pt x="7346" y="108043"/>
                  <a:pt x="7346" y="106378"/>
                </a:cubicBezTo>
                <a:lnTo>
                  <a:pt x="7346" y="3014"/>
                </a:lnTo>
                <a:cubicBezTo>
                  <a:pt x="7346" y="1349"/>
                  <a:pt x="8143" y="0"/>
                  <a:pt x="9125" y="0"/>
                </a:cubicBezTo>
                <a:close/>
              </a:path>
            </a:pathLst>
          </a:custGeom>
          <a:solidFill>
            <a:srgbClr val="BFBFB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444" name="Shape 444"/>
          <p:cNvSpPr/>
          <p:nvPr/>
        </p:nvSpPr>
        <p:spPr>
          <a:xfrm rot="-5400000">
            <a:off x="7615727" y="913608"/>
            <a:ext cx="2529744" cy="4620735"/>
          </a:xfrm>
          <a:custGeom>
            <a:avLst/>
            <a:gdLst/>
            <a:ahLst/>
            <a:cxnLst/>
            <a:rect l="0" t="0" r="0" b="0"/>
            <a:pathLst>
              <a:path w="120000" h="120000" extrusionOk="0">
                <a:moveTo>
                  <a:pt x="60000" y="111381"/>
                </a:moveTo>
                <a:cubicBezTo>
                  <a:pt x="57964" y="111381"/>
                  <a:pt x="56314" y="112272"/>
                  <a:pt x="56314" y="113371"/>
                </a:cubicBezTo>
                <a:cubicBezTo>
                  <a:pt x="56314" y="114469"/>
                  <a:pt x="57964" y="115360"/>
                  <a:pt x="60000" y="115360"/>
                </a:cubicBezTo>
                <a:cubicBezTo>
                  <a:pt x="62035" y="115360"/>
                  <a:pt x="63685" y="114469"/>
                  <a:pt x="63685" y="113371"/>
                </a:cubicBezTo>
                <a:cubicBezTo>
                  <a:pt x="63685" y="112272"/>
                  <a:pt x="62035" y="111381"/>
                  <a:pt x="60000" y="111381"/>
                </a:cubicBezTo>
                <a:close/>
                <a:moveTo>
                  <a:pt x="60000" y="110207"/>
                </a:moveTo>
                <a:cubicBezTo>
                  <a:pt x="63237" y="110207"/>
                  <a:pt x="65862" y="111623"/>
                  <a:pt x="65862" y="113371"/>
                </a:cubicBezTo>
                <a:cubicBezTo>
                  <a:pt x="65862" y="115118"/>
                  <a:pt x="63237" y="116535"/>
                  <a:pt x="60000" y="116535"/>
                </a:cubicBezTo>
                <a:cubicBezTo>
                  <a:pt x="56762" y="116535"/>
                  <a:pt x="54137" y="115118"/>
                  <a:pt x="54137" y="113371"/>
                </a:cubicBezTo>
                <a:cubicBezTo>
                  <a:pt x="54137" y="111623"/>
                  <a:pt x="56762" y="110207"/>
                  <a:pt x="60000" y="110207"/>
                </a:cubicBezTo>
                <a:close/>
                <a:moveTo>
                  <a:pt x="60000" y="109583"/>
                </a:moveTo>
                <a:cubicBezTo>
                  <a:pt x="56124" y="109583"/>
                  <a:pt x="52982" y="111279"/>
                  <a:pt x="52982" y="113371"/>
                </a:cubicBezTo>
                <a:cubicBezTo>
                  <a:pt x="52982" y="115462"/>
                  <a:pt x="56124" y="117158"/>
                  <a:pt x="60000" y="117158"/>
                </a:cubicBezTo>
                <a:cubicBezTo>
                  <a:pt x="63875" y="117158"/>
                  <a:pt x="67017" y="115462"/>
                  <a:pt x="67017" y="113371"/>
                </a:cubicBezTo>
                <a:cubicBezTo>
                  <a:pt x="67017" y="111279"/>
                  <a:pt x="63875" y="109583"/>
                  <a:pt x="60000" y="109583"/>
                </a:cubicBezTo>
                <a:close/>
                <a:moveTo>
                  <a:pt x="6319" y="9235"/>
                </a:moveTo>
                <a:lnTo>
                  <a:pt x="6319" y="107104"/>
                </a:lnTo>
                <a:lnTo>
                  <a:pt x="113680" y="107104"/>
                </a:lnTo>
                <a:lnTo>
                  <a:pt x="113680" y="9235"/>
                </a:lnTo>
                <a:close/>
                <a:moveTo>
                  <a:pt x="38561" y="3390"/>
                </a:moveTo>
                <a:cubicBezTo>
                  <a:pt x="38351" y="3390"/>
                  <a:pt x="38182" y="3482"/>
                  <a:pt x="38182" y="3595"/>
                </a:cubicBezTo>
                <a:lnTo>
                  <a:pt x="38182" y="4412"/>
                </a:lnTo>
                <a:cubicBezTo>
                  <a:pt x="38182" y="4525"/>
                  <a:pt x="38351" y="4617"/>
                  <a:pt x="38561" y="4617"/>
                </a:cubicBezTo>
                <a:lnTo>
                  <a:pt x="81439" y="4617"/>
                </a:lnTo>
                <a:cubicBezTo>
                  <a:pt x="81648" y="4617"/>
                  <a:pt x="81818" y="4525"/>
                  <a:pt x="81818" y="4412"/>
                </a:cubicBezTo>
                <a:lnTo>
                  <a:pt x="81818" y="3595"/>
                </a:lnTo>
                <a:cubicBezTo>
                  <a:pt x="81818" y="3482"/>
                  <a:pt x="81648" y="3390"/>
                  <a:pt x="81439" y="3390"/>
                </a:cubicBezTo>
                <a:close/>
                <a:moveTo>
                  <a:pt x="15454" y="0"/>
                </a:moveTo>
                <a:lnTo>
                  <a:pt x="104545" y="0"/>
                </a:lnTo>
                <a:cubicBezTo>
                  <a:pt x="113080" y="0"/>
                  <a:pt x="120000" y="3734"/>
                  <a:pt x="120000" y="8341"/>
                </a:cubicBezTo>
                <a:lnTo>
                  <a:pt x="120000" y="111658"/>
                </a:lnTo>
                <a:cubicBezTo>
                  <a:pt x="120000" y="116265"/>
                  <a:pt x="113080" y="120000"/>
                  <a:pt x="104545" y="120000"/>
                </a:cubicBezTo>
                <a:lnTo>
                  <a:pt x="15454" y="120000"/>
                </a:lnTo>
                <a:cubicBezTo>
                  <a:pt x="6919" y="120000"/>
                  <a:pt x="0" y="116265"/>
                  <a:pt x="0" y="111658"/>
                </a:cubicBezTo>
                <a:lnTo>
                  <a:pt x="0" y="8341"/>
                </a:lnTo>
                <a:cubicBezTo>
                  <a:pt x="0" y="3734"/>
                  <a:pt x="6919" y="0"/>
                  <a:pt x="15454" y="0"/>
                </a:cubicBezTo>
                <a:close/>
              </a:path>
            </a:pathLst>
          </a:custGeom>
          <a:solidFill>
            <a:srgbClr val="BFBFB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FFFFFF"/>
              </a:solidFill>
              <a:latin typeface="Arial"/>
              <a:ea typeface="Arial"/>
              <a:cs typeface="Arial"/>
              <a:sym typeface="Arial"/>
            </a:endParaRPr>
          </a:p>
        </p:txBody>
      </p:sp>
      <p:sp>
        <p:nvSpPr>
          <p:cNvPr id="445" name="Shape 445"/>
          <p:cNvSpPr txBox="1"/>
          <p:nvPr/>
        </p:nvSpPr>
        <p:spPr>
          <a:xfrm>
            <a:off x="6533582" y="2380716"/>
            <a:ext cx="4601441" cy="26378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285F4"/>
              </a:buClr>
              <a:buSzPct val="25000"/>
              <a:buFont typeface="Open Sans"/>
              <a:buNone/>
            </a:pPr>
            <a:r>
              <a:rPr lang="en-US" sz="6000" b="0" i="0" u="none" strike="noStrike" cap="none" dirty="0">
                <a:solidFill>
                  <a:srgbClr val="0060AE"/>
                </a:solidFill>
                <a:latin typeface="Open Sans"/>
                <a:ea typeface="Open Sans"/>
                <a:cs typeface="Open Sans"/>
                <a:sym typeface="Open Sans"/>
              </a:rPr>
              <a:t>75%</a:t>
            </a:r>
            <a:r>
              <a:rPr lang="en-US" sz="6000" b="0" i="0" u="none" strike="noStrike" cap="none" dirty="0">
                <a:solidFill>
                  <a:srgbClr val="D50F25"/>
                </a:solidFill>
                <a:latin typeface="Open Sans"/>
                <a:ea typeface="Open Sans"/>
                <a:cs typeface="Open Sans"/>
                <a:sym typeface="Open Sans"/>
              </a:rPr>
              <a:t> </a:t>
            </a:r>
          </a:p>
          <a:p>
            <a:pPr marL="0" marR="0" lvl="0" indent="0" algn="ctr" rtl="0">
              <a:lnSpc>
                <a:spcPct val="100000"/>
              </a:lnSpc>
              <a:spcBef>
                <a:spcPts val="0"/>
              </a:spcBef>
              <a:spcAft>
                <a:spcPts val="0"/>
              </a:spcAft>
              <a:buClr>
                <a:srgbClr val="5F6165"/>
              </a:buClr>
              <a:buSzPct val="25000"/>
              <a:buFont typeface="Open Sans"/>
              <a:buNone/>
            </a:pPr>
            <a:r>
              <a:rPr lang="en-US" sz="1800" b="0" i="0" u="none" strike="noStrike" cap="none" dirty="0">
                <a:solidFill>
                  <a:srgbClr val="5F6165"/>
                </a:solidFill>
                <a:latin typeface="Open Sans"/>
                <a:ea typeface="Open Sans"/>
                <a:cs typeface="Open Sans"/>
                <a:sym typeface="Open Sans"/>
              </a:rPr>
              <a:t>drivers 18-44</a:t>
            </a:r>
          </a:p>
        </p:txBody>
      </p:sp>
      <p:sp>
        <p:nvSpPr>
          <p:cNvPr id="446" name="Shape 446"/>
          <p:cNvSpPr/>
          <p:nvPr/>
        </p:nvSpPr>
        <p:spPr>
          <a:xfrm>
            <a:off x="1815877" y="5117666"/>
            <a:ext cx="2397949" cy="5814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F6165"/>
              </a:buClr>
              <a:buSzPct val="25000"/>
              <a:buFont typeface="Open Sans"/>
              <a:buNone/>
            </a:pPr>
            <a:r>
              <a:rPr lang="en-US" b="0" i="0" u="none" strike="noStrike" cap="none" dirty="0">
                <a:solidFill>
                  <a:srgbClr val="5F6165"/>
                </a:solidFill>
                <a:latin typeface="Open Sans"/>
                <a:ea typeface="Open Sans"/>
                <a:cs typeface="Open Sans"/>
                <a:sym typeface="Open Sans"/>
              </a:rPr>
              <a:t>Desktop</a:t>
            </a:r>
          </a:p>
        </p:txBody>
      </p:sp>
      <p:sp>
        <p:nvSpPr>
          <p:cNvPr id="447" name="Shape 447"/>
          <p:cNvSpPr/>
          <p:nvPr/>
        </p:nvSpPr>
        <p:spPr>
          <a:xfrm>
            <a:off x="7877406" y="4629637"/>
            <a:ext cx="2397947" cy="5814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F6165"/>
              </a:buClr>
              <a:buSzPct val="25000"/>
              <a:buFont typeface="Open Sans"/>
              <a:buNone/>
            </a:pPr>
            <a:r>
              <a:rPr lang="en-US" b="0" i="0" u="none" strike="noStrike" cap="none">
                <a:solidFill>
                  <a:srgbClr val="5F6165"/>
                </a:solidFill>
                <a:latin typeface="Open Sans"/>
                <a:ea typeface="Open Sans"/>
                <a:cs typeface="Open Sans"/>
                <a:sym typeface="Open Sans"/>
              </a:rPr>
              <a:t>Mobile</a:t>
            </a:r>
          </a:p>
        </p:txBody>
      </p:sp>
      <p:sp>
        <p:nvSpPr>
          <p:cNvPr id="9" name="Rectangle 8"/>
          <p:cNvSpPr/>
          <p:nvPr/>
        </p:nvSpPr>
        <p:spPr>
          <a:xfrm>
            <a:off x="-20064" y="6267653"/>
            <a:ext cx="6096000" cy="215444"/>
          </a:xfrm>
          <a:prstGeom prst="rect">
            <a:avLst/>
          </a:prstGeom>
        </p:spPr>
        <p:txBody>
          <a:bodyPr>
            <a:spAutoFit/>
          </a:bodyPr>
          <a:lstStyle/>
          <a:p>
            <a:r>
              <a:rPr lang="en-US" sz="800" dirty="0">
                <a:solidFill>
                  <a:srgbClr val="44546A"/>
                </a:solidFill>
              </a:rPr>
              <a:t>Source: 2015 Critical Mix-Google Services Path to Purchase Study</a:t>
            </a:r>
          </a:p>
        </p:txBody>
      </p:sp>
    </p:spTree>
    <p:extLst>
      <p:ext uri="{BB962C8B-B14F-4D97-AF65-F5344CB8AC3E}">
        <p14:creationId xmlns:p14="http://schemas.microsoft.com/office/powerpoint/2010/main" val="43803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p:nvPr/>
        </p:nvSpPr>
        <p:spPr>
          <a:xfrm>
            <a:off x="578197" y="2975165"/>
            <a:ext cx="1116315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dirty="0">
                <a:solidFill>
                  <a:schemeClr val="accent1"/>
                </a:solidFill>
                <a:latin typeface="+mj-lt"/>
                <a:ea typeface="Arial"/>
                <a:cs typeface="Arial"/>
                <a:sym typeface="Arial"/>
              </a:rPr>
              <a:t>Have you searched for an oil change lately?</a:t>
            </a:r>
          </a:p>
        </p:txBody>
      </p:sp>
    </p:spTree>
    <p:extLst>
      <p:ext uri="{BB962C8B-B14F-4D97-AF65-F5344CB8AC3E}">
        <p14:creationId xmlns:p14="http://schemas.microsoft.com/office/powerpoint/2010/main" val="79130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Shape 4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5898" y="1381612"/>
            <a:ext cx="8268050" cy="4581866"/>
          </a:xfrm>
          <a:prstGeom prst="rect">
            <a:avLst/>
          </a:prstGeom>
          <a:noFill/>
          <a:ln w="9525" cap="flat" cmpd="sng">
            <a:solidFill>
              <a:srgbClr val="E7E6E6"/>
            </a:solidFill>
            <a:prstDash val="solid"/>
            <a:round/>
            <a:headEnd type="none" w="med" len="med"/>
            <a:tailEnd type="none" w="med" len="med"/>
          </a:ln>
        </p:spPr>
      </p:pic>
      <p:sp>
        <p:nvSpPr>
          <p:cNvPr id="459" name="Shape 459"/>
          <p:cNvSpPr/>
          <p:nvPr/>
        </p:nvSpPr>
        <p:spPr>
          <a:xfrm>
            <a:off x="2775610" y="3386980"/>
            <a:ext cx="4374599" cy="567299"/>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Clr>
                <a:schemeClr val="dk1"/>
              </a:buClr>
              <a:buFont typeface="Arial"/>
              <a:buNone/>
            </a:pPr>
            <a:endParaRPr sz="1800">
              <a:solidFill>
                <a:schemeClr val="dk1"/>
              </a:solidFill>
              <a:latin typeface="Arial"/>
              <a:ea typeface="Arial"/>
              <a:cs typeface="Arial"/>
              <a:sym typeface="Arial"/>
            </a:endParaRPr>
          </a:p>
        </p:txBody>
      </p:sp>
      <p:cxnSp>
        <p:nvCxnSpPr>
          <p:cNvPr id="4" name="Shape 412"/>
          <p:cNvCxnSpPr/>
          <p:nvPr/>
        </p:nvCxnSpPr>
        <p:spPr>
          <a:xfrm flipV="1">
            <a:off x="1977273" y="5966258"/>
            <a:ext cx="8321460" cy="36747"/>
          </a:xfrm>
          <a:prstGeom prst="straightConnector1">
            <a:avLst/>
          </a:prstGeom>
          <a:noFill/>
          <a:ln w="127000" cap="flat" cmpd="sng">
            <a:solidFill>
              <a:schemeClr val="accent4"/>
            </a:solidFill>
            <a:prstDash val="solid"/>
            <a:miter/>
            <a:headEnd type="none" w="med" len="med"/>
            <a:tailEnd type="none" w="med" len="med"/>
          </a:ln>
        </p:spPr>
      </p:cxnSp>
    </p:spTree>
    <p:extLst>
      <p:ext uri="{BB962C8B-B14F-4D97-AF65-F5344CB8AC3E}">
        <p14:creationId xmlns:p14="http://schemas.microsoft.com/office/powerpoint/2010/main" val="28215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Shape 465"/>
          <p:cNvPicPr preferRelativeResize="0"/>
          <p:nvPr/>
        </p:nvPicPr>
        <p:blipFill rotWithShape="1">
          <a:blip r:embed="rId3" cstate="email">
            <a:alphaModFix/>
            <a:extLst>
              <a:ext uri="{28A0092B-C50C-407E-A947-70E740481C1C}">
                <a14:useLocalDpi xmlns:a14="http://schemas.microsoft.com/office/drawing/2010/main"/>
              </a:ext>
            </a:extLst>
          </a:blip>
          <a:srcRect r="10570" b="16812"/>
          <a:stretch/>
        </p:blipFill>
        <p:spPr>
          <a:xfrm>
            <a:off x="1991225" y="1167975"/>
            <a:ext cx="8111700" cy="4871700"/>
          </a:xfrm>
          <a:prstGeom prst="rect">
            <a:avLst/>
          </a:prstGeom>
          <a:noFill/>
          <a:ln w="9525" cap="flat" cmpd="sng">
            <a:solidFill>
              <a:srgbClr val="E7E6E6"/>
            </a:solidFill>
            <a:prstDash val="solid"/>
            <a:round/>
            <a:headEnd type="none" w="med" len="med"/>
            <a:tailEnd type="none" w="med" len="med"/>
          </a:ln>
        </p:spPr>
      </p:pic>
      <p:cxnSp>
        <p:nvCxnSpPr>
          <p:cNvPr id="4" name="Shape 412"/>
          <p:cNvCxnSpPr/>
          <p:nvPr/>
        </p:nvCxnSpPr>
        <p:spPr>
          <a:xfrm flipV="1">
            <a:off x="1955471" y="6046296"/>
            <a:ext cx="8176265" cy="11677"/>
          </a:xfrm>
          <a:prstGeom prst="straightConnector1">
            <a:avLst/>
          </a:prstGeom>
          <a:noFill/>
          <a:ln w="127000" cap="flat" cmpd="sng">
            <a:solidFill>
              <a:schemeClr val="accent4"/>
            </a:solidFill>
            <a:prstDash val="solid"/>
            <a:miter/>
            <a:headEnd type="none" w="med" len="med"/>
            <a:tailEnd type="none" w="med" len="med"/>
          </a:ln>
        </p:spPr>
      </p:cxnSp>
      <p:sp>
        <p:nvSpPr>
          <p:cNvPr id="466" name="Shape 466"/>
          <p:cNvSpPr/>
          <p:nvPr/>
        </p:nvSpPr>
        <p:spPr>
          <a:xfrm>
            <a:off x="3174825" y="4676900"/>
            <a:ext cx="6331800" cy="1297244"/>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Clr>
                <a:schemeClr val="dk1"/>
              </a:buClr>
              <a:buFont typeface="Arial"/>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88139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p:nvPr/>
        </p:nvSpPr>
        <p:spPr>
          <a:xfrm>
            <a:off x="9415986" y="3423191"/>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pic>
        <p:nvPicPr>
          <p:cNvPr id="473" name="Shape 4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09418" y="1684519"/>
            <a:ext cx="2468078" cy="4108573"/>
          </a:xfrm>
          <a:prstGeom prst="rect">
            <a:avLst/>
          </a:prstGeom>
          <a:noFill/>
          <a:ln>
            <a:noFill/>
          </a:ln>
        </p:spPr>
      </p:pic>
      <p:pic>
        <p:nvPicPr>
          <p:cNvPr id="474" name="Shape 47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20300" y="1057250"/>
            <a:ext cx="5557699" cy="5363125"/>
          </a:xfrm>
          <a:prstGeom prst="rect">
            <a:avLst/>
          </a:prstGeom>
          <a:noFill/>
          <a:ln>
            <a:noFill/>
          </a:ln>
        </p:spPr>
      </p:pic>
      <p:sp>
        <p:nvSpPr>
          <p:cNvPr id="475" name="Shape 475"/>
          <p:cNvSpPr/>
          <p:nvPr/>
        </p:nvSpPr>
        <p:spPr>
          <a:xfrm>
            <a:off x="1768075" y="2107950"/>
            <a:ext cx="3277800" cy="7347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a:solidFill>
                  <a:schemeClr val="dk2"/>
                </a:solidFill>
              </a:rPr>
              <a:t>Tier 1</a:t>
            </a:r>
          </a:p>
        </p:txBody>
      </p:sp>
      <p:sp>
        <p:nvSpPr>
          <p:cNvPr id="476" name="Shape 476"/>
          <p:cNvSpPr/>
          <p:nvPr/>
        </p:nvSpPr>
        <p:spPr>
          <a:xfrm>
            <a:off x="1746175" y="3618600"/>
            <a:ext cx="3729300" cy="5289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solidFill>
                  <a:schemeClr val="dk2"/>
                </a:solidFill>
              </a:rPr>
              <a:t>Dealer</a:t>
            </a:r>
          </a:p>
        </p:txBody>
      </p:sp>
      <p:sp>
        <p:nvSpPr>
          <p:cNvPr id="477" name="Shape 477"/>
          <p:cNvSpPr/>
          <p:nvPr/>
        </p:nvSpPr>
        <p:spPr>
          <a:xfrm>
            <a:off x="1746175" y="2917125"/>
            <a:ext cx="3729300" cy="6105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solidFill>
                  <a:schemeClr val="dk2"/>
                </a:solidFill>
              </a:rPr>
              <a:t>Dealer</a:t>
            </a:r>
          </a:p>
        </p:txBody>
      </p:sp>
      <p:sp>
        <p:nvSpPr>
          <p:cNvPr id="478" name="Shape 478"/>
          <p:cNvSpPr/>
          <p:nvPr/>
        </p:nvSpPr>
        <p:spPr>
          <a:xfrm>
            <a:off x="1746175" y="4241625"/>
            <a:ext cx="3729300" cy="462600"/>
          </a:xfrm>
          <a:prstGeom prst="rect">
            <a:avLst/>
          </a:prstGeom>
          <a:solidFill>
            <a:schemeClr val="lt2"/>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solidFill>
                  <a:schemeClr val="dk2"/>
                </a:solidFill>
              </a:rPr>
              <a:t>Dealer</a:t>
            </a:r>
          </a:p>
        </p:txBody>
      </p:sp>
      <p:sp>
        <p:nvSpPr>
          <p:cNvPr id="479" name="Shape 479"/>
          <p:cNvSpPr/>
          <p:nvPr/>
        </p:nvSpPr>
        <p:spPr>
          <a:xfrm>
            <a:off x="851292" y="3098065"/>
            <a:ext cx="777900" cy="248700"/>
          </a:xfrm>
          <a:prstGeom prst="roundRect">
            <a:avLst>
              <a:gd name="adj" fmla="val 16667"/>
            </a:avLst>
          </a:prstGeom>
          <a:solidFill>
            <a:srgbClr val="EA433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1000" b="0" i="0" u="none" strike="noStrike" cap="none">
                <a:solidFill>
                  <a:srgbClr val="FFFFFF"/>
                </a:solidFill>
                <a:latin typeface="Open Sans"/>
                <a:ea typeface="Open Sans"/>
                <a:cs typeface="Open Sans"/>
                <a:sym typeface="Open Sans"/>
              </a:rPr>
              <a:t>T3</a:t>
            </a:r>
          </a:p>
        </p:txBody>
      </p:sp>
      <p:sp>
        <p:nvSpPr>
          <p:cNvPr id="480" name="Shape 480"/>
          <p:cNvSpPr/>
          <p:nvPr/>
        </p:nvSpPr>
        <p:spPr>
          <a:xfrm>
            <a:off x="851329" y="4348565"/>
            <a:ext cx="777900" cy="248700"/>
          </a:xfrm>
          <a:prstGeom prst="roundRect">
            <a:avLst>
              <a:gd name="adj" fmla="val 16667"/>
            </a:avLst>
          </a:prstGeom>
          <a:solidFill>
            <a:srgbClr val="EA433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1000" b="0" i="0" u="none" strike="noStrike" cap="none">
                <a:solidFill>
                  <a:srgbClr val="FFFFFF"/>
                </a:solidFill>
                <a:latin typeface="Open Sans"/>
                <a:ea typeface="Open Sans"/>
                <a:cs typeface="Open Sans"/>
                <a:sym typeface="Open Sans"/>
              </a:rPr>
              <a:t>T3</a:t>
            </a:r>
          </a:p>
        </p:txBody>
      </p:sp>
      <p:sp>
        <p:nvSpPr>
          <p:cNvPr id="481" name="Shape 481"/>
          <p:cNvSpPr/>
          <p:nvPr/>
        </p:nvSpPr>
        <p:spPr>
          <a:xfrm>
            <a:off x="851329" y="3758690"/>
            <a:ext cx="777900" cy="248700"/>
          </a:xfrm>
          <a:prstGeom prst="roundRect">
            <a:avLst>
              <a:gd name="adj" fmla="val 16667"/>
            </a:avLst>
          </a:prstGeom>
          <a:solidFill>
            <a:srgbClr val="EA433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1000" b="0" i="0" u="none" strike="noStrike" cap="none">
                <a:solidFill>
                  <a:srgbClr val="FFFFFF"/>
                </a:solidFill>
                <a:latin typeface="Open Sans"/>
                <a:ea typeface="Open Sans"/>
                <a:cs typeface="Open Sans"/>
                <a:sym typeface="Open Sans"/>
              </a:rPr>
              <a:t>T3</a:t>
            </a:r>
          </a:p>
        </p:txBody>
      </p:sp>
      <p:pic>
        <p:nvPicPr>
          <p:cNvPr id="482" name="Shape 48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362975" y="2305400"/>
            <a:ext cx="1960974" cy="3155299"/>
          </a:xfrm>
          <a:prstGeom prst="rect">
            <a:avLst/>
          </a:prstGeom>
          <a:noFill/>
          <a:ln>
            <a:noFill/>
          </a:ln>
        </p:spPr>
      </p:pic>
      <p:sp>
        <p:nvSpPr>
          <p:cNvPr id="483" name="Shape 483"/>
          <p:cNvSpPr/>
          <p:nvPr/>
        </p:nvSpPr>
        <p:spPr>
          <a:xfrm>
            <a:off x="8378812" y="3208575"/>
            <a:ext cx="1929300" cy="19731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2981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z="5800" i="1" dirty="0"/>
              <a:t>Google: </a:t>
            </a:r>
            <a:br>
              <a:rPr lang="en-US" sz="5800" i="1" dirty="0"/>
            </a:br>
            <a:r>
              <a:rPr lang="en-US" sz="5800" i="1" dirty="0"/>
              <a:t>Connecting with </a:t>
            </a:r>
            <a:br>
              <a:rPr lang="en-US" sz="5800" i="1" dirty="0"/>
            </a:br>
            <a:r>
              <a:rPr lang="en-US" sz="5800" i="1" dirty="0"/>
              <a:t>Today’s Digital Consumer</a:t>
            </a:r>
          </a:p>
        </p:txBody>
      </p:sp>
      <p:sp>
        <p:nvSpPr>
          <p:cNvPr id="4" name="Text Placeholder 3"/>
          <p:cNvSpPr>
            <a:spLocks noGrp="1"/>
          </p:cNvSpPr>
          <p:nvPr>
            <p:ph type="body" idx="1"/>
          </p:nvPr>
        </p:nvSpPr>
        <p:spPr>
          <a:xfrm>
            <a:off x="3591612" y="4720583"/>
            <a:ext cx="8344073" cy="590931"/>
          </a:xfrm>
        </p:spPr>
        <p:txBody>
          <a:bodyPr/>
          <a:lstStyle/>
          <a:p>
            <a:pPr marL="0" indent="0">
              <a:buNone/>
            </a:pPr>
            <a:endParaRPr lang="en-US" dirty="0"/>
          </a:p>
        </p:txBody>
      </p:sp>
    </p:spTree>
    <p:extLst>
      <p:ext uri="{BB962C8B-B14F-4D97-AF65-F5344CB8AC3E}">
        <p14:creationId xmlns:p14="http://schemas.microsoft.com/office/powerpoint/2010/main" val="48356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55"/>
          <p:cNvSpPr txBox="1">
            <a:spLocks noGrp="1"/>
          </p:cNvSpPr>
          <p:nvPr>
            <p:ph type="title"/>
          </p:nvPr>
        </p:nvSpPr>
        <p:spPr>
          <a:xfrm>
            <a:off x="783693" y="2685917"/>
            <a:ext cx="4257600" cy="985800"/>
          </a:xfrm>
          <a:prstGeom prst="rect">
            <a:avLst/>
          </a:prstGeom>
        </p:spPr>
        <p:txBody>
          <a:bodyPr lIns="91425" tIns="91425" rIns="91425" bIns="91425" anchor="t" anchorCtr="0">
            <a:noAutofit/>
          </a:bodyPr>
          <a:lstStyle/>
          <a:p>
            <a:pPr lvl="0">
              <a:spcBef>
                <a:spcPts val="0"/>
              </a:spcBef>
              <a:buNone/>
            </a:pPr>
            <a:endParaRPr/>
          </a:p>
        </p:txBody>
      </p:sp>
      <p:pic>
        <p:nvPicPr>
          <p:cNvPr id="6" name="Shape 4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27655" y="1529612"/>
            <a:ext cx="3088589" cy="4228078"/>
          </a:xfrm>
          <a:prstGeom prst="rect">
            <a:avLst/>
          </a:prstGeom>
          <a:noFill/>
          <a:ln>
            <a:noFill/>
          </a:ln>
        </p:spPr>
      </p:pic>
      <p:grpSp>
        <p:nvGrpSpPr>
          <p:cNvPr id="7" name="Shape 458"/>
          <p:cNvGrpSpPr/>
          <p:nvPr/>
        </p:nvGrpSpPr>
        <p:grpSpPr>
          <a:xfrm>
            <a:off x="750399" y="990035"/>
            <a:ext cx="7187575" cy="5056261"/>
            <a:chOff x="1231899" y="469900"/>
            <a:chExt cx="6861300" cy="4203600"/>
          </a:xfrm>
        </p:grpSpPr>
        <p:pic>
          <p:nvPicPr>
            <p:cNvPr id="8" name="Shape 45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1899" y="469900"/>
              <a:ext cx="6861300" cy="4203600"/>
            </a:xfrm>
            <a:prstGeom prst="rect">
              <a:avLst/>
            </a:prstGeom>
            <a:noFill/>
            <a:ln w="9525" cap="flat" cmpd="sng">
              <a:solidFill>
                <a:srgbClr val="F2F2F2"/>
              </a:solidFill>
              <a:prstDash val="solid"/>
              <a:round/>
              <a:headEnd type="none" w="med" len="med"/>
              <a:tailEnd type="none" w="med" len="med"/>
            </a:ln>
          </p:spPr>
        </p:pic>
        <p:sp>
          <p:nvSpPr>
            <p:cNvPr id="9" name="Shape 460"/>
            <p:cNvSpPr/>
            <p:nvPr/>
          </p:nvSpPr>
          <p:spPr>
            <a:xfrm>
              <a:off x="1289795" y="2032000"/>
              <a:ext cx="512700" cy="219000"/>
            </a:xfrm>
            <a:prstGeom prst="roundRect">
              <a:avLst>
                <a:gd name="adj" fmla="val 16667"/>
              </a:avLst>
            </a:prstGeom>
            <a:solidFill>
              <a:srgbClr val="EA433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1000" b="0" i="0" u="none" strike="noStrike" cap="none">
                  <a:solidFill>
                    <a:srgbClr val="FFFFFF"/>
                  </a:solidFill>
                  <a:latin typeface="Open Sans"/>
                  <a:ea typeface="Open Sans"/>
                  <a:cs typeface="Open Sans"/>
                  <a:sym typeface="Open Sans"/>
                </a:rPr>
                <a:t>T3</a:t>
              </a:r>
            </a:p>
          </p:txBody>
        </p:sp>
        <p:sp>
          <p:nvSpPr>
            <p:cNvPr id="10" name="Shape 461"/>
            <p:cNvSpPr/>
            <p:nvPr/>
          </p:nvSpPr>
          <p:spPr>
            <a:xfrm>
              <a:off x="1289795" y="2403475"/>
              <a:ext cx="512700" cy="217500"/>
            </a:xfrm>
            <a:prstGeom prst="roundRect">
              <a:avLst>
                <a:gd name="adj" fmla="val 16667"/>
              </a:avLst>
            </a:prstGeom>
            <a:solidFill>
              <a:srgbClr val="EA433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1000" b="0" i="0" u="none" strike="noStrike" cap="none">
                  <a:solidFill>
                    <a:srgbClr val="FFFFFF"/>
                  </a:solidFill>
                  <a:latin typeface="Open Sans"/>
                  <a:ea typeface="Open Sans"/>
                  <a:cs typeface="Open Sans"/>
                  <a:sym typeface="Open Sans"/>
                </a:rPr>
                <a:t>T3</a:t>
              </a:r>
            </a:p>
          </p:txBody>
        </p:sp>
        <p:sp>
          <p:nvSpPr>
            <p:cNvPr id="11" name="Shape 462"/>
            <p:cNvSpPr/>
            <p:nvPr/>
          </p:nvSpPr>
          <p:spPr>
            <a:xfrm>
              <a:off x="6187096" y="4270375"/>
              <a:ext cx="511200" cy="217500"/>
            </a:xfrm>
            <a:prstGeom prst="roundRect">
              <a:avLst>
                <a:gd name="adj" fmla="val 16667"/>
              </a:avLst>
            </a:prstGeom>
            <a:solidFill>
              <a:srgbClr val="EA433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1000" b="0" i="0" u="none" strike="noStrike" cap="none">
                  <a:solidFill>
                    <a:srgbClr val="FFFFFF"/>
                  </a:solidFill>
                  <a:latin typeface="Open Sans"/>
                  <a:ea typeface="Open Sans"/>
                  <a:cs typeface="Open Sans"/>
                  <a:sym typeface="Open Sans"/>
                </a:rPr>
                <a:t>T3</a:t>
              </a:r>
            </a:p>
          </p:txBody>
        </p:sp>
        <p:sp>
          <p:nvSpPr>
            <p:cNvPr id="12" name="Shape 463"/>
            <p:cNvSpPr/>
            <p:nvPr/>
          </p:nvSpPr>
          <p:spPr>
            <a:xfrm>
              <a:off x="6187096" y="3721100"/>
              <a:ext cx="511200" cy="217500"/>
            </a:xfrm>
            <a:prstGeom prst="roundRect">
              <a:avLst>
                <a:gd name="adj" fmla="val 16667"/>
              </a:avLst>
            </a:prstGeom>
            <a:solidFill>
              <a:srgbClr val="EA433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1000" b="0" i="0" u="none" strike="noStrike" cap="none">
                  <a:solidFill>
                    <a:srgbClr val="FFFFFF"/>
                  </a:solidFill>
                  <a:latin typeface="Open Sans"/>
                  <a:ea typeface="Open Sans"/>
                  <a:cs typeface="Open Sans"/>
                  <a:sym typeface="Open Sans"/>
                </a:rPr>
                <a:t>T3</a:t>
              </a:r>
            </a:p>
          </p:txBody>
        </p:sp>
        <p:sp>
          <p:nvSpPr>
            <p:cNvPr id="13" name="Shape 464"/>
            <p:cNvSpPr/>
            <p:nvPr/>
          </p:nvSpPr>
          <p:spPr>
            <a:xfrm>
              <a:off x="6187094" y="3059110"/>
              <a:ext cx="511200" cy="217500"/>
            </a:xfrm>
            <a:prstGeom prst="roundRect">
              <a:avLst>
                <a:gd name="adj" fmla="val 16667"/>
              </a:avLst>
            </a:prstGeom>
            <a:solidFill>
              <a:srgbClr val="EA433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1000" b="0" i="0" u="none" strike="noStrike" cap="none">
                  <a:solidFill>
                    <a:srgbClr val="FFFFFF"/>
                  </a:solidFill>
                  <a:latin typeface="Open Sans"/>
                  <a:ea typeface="Open Sans"/>
                  <a:cs typeface="Open Sans"/>
                  <a:sym typeface="Open Sans"/>
                </a:rPr>
                <a:t>T3</a:t>
              </a:r>
            </a:p>
          </p:txBody>
        </p:sp>
        <p:sp>
          <p:nvSpPr>
            <p:cNvPr id="14" name="Shape 465"/>
            <p:cNvSpPr/>
            <p:nvPr/>
          </p:nvSpPr>
          <p:spPr>
            <a:xfrm>
              <a:off x="6187094" y="2489200"/>
              <a:ext cx="511200" cy="219000"/>
            </a:xfrm>
            <a:prstGeom prst="roundRect">
              <a:avLst>
                <a:gd name="adj" fmla="val 16667"/>
              </a:avLst>
            </a:prstGeom>
            <a:solidFill>
              <a:srgbClr val="EA4335"/>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1000" b="0" i="0" u="none" strike="noStrike" cap="none">
                  <a:solidFill>
                    <a:srgbClr val="FFFFFF"/>
                  </a:solidFill>
                  <a:latin typeface="Open Sans"/>
                  <a:ea typeface="Open Sans"/>
                  <a:cs typeface="Open Sans"/>
                  <a:sym typeface="Open Sans"/>
                </a:rPr>
                <a:t>T3</a:t>
              </a:r>
            </a:p>
          </p:txBody>
        </p:sp>
      </p:grpSp>
      <p:sp>
        <p:nvSpPr>
          <p:cNvPr id="15" name="Shape 466"/>
          <p:cNvSpPr/>
          <p:nvPr/>
        </p:nvSpPr>
        <p:spPr>
          <a:xfrm>
            <a:off x="900529" y="2257828"/>
            <a:ext cx="434699" cy="180000"/>
          </a:xfrm>
          <a:prstGeom prst="roundRect">
            <a:avLst>
              <a:gd name="adj" fmla="val 16667"/>
            </a:avLst>
          </a:prstGeom>
          <a:solidFill>
            <a:srgbClr val="4285F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1000" b="0" i="0" u="none" strike="noStrike" cap="none" dirty="0">
                <a:solidFill>
                  <a:srgbClr val="FFFFFF"/>
                </a:solidFill>
                <a:latin typeface="Open Sans"/>
                <a:ea typeface="Open Sans"/>
                <a:cs typeface="Open Sans"/>
                <a:sym typeface="Open Sans"/>
              </a:rPr>
              <a:t>T1</a:t>
            </a:r>
          </a:p>
        </p:txBody>
      </p:sp>
      <p:grpSp>
        <p:nvGrpSpPr>
          <p:cNvPr id="16" name="Shape 467"/>
          <p:cNvGrpSpPr/>
          <p:nvPr/>
        </p:nvGrpSpPr>
        <p:grpSpPr>
          <a:xfrm>
            <a:off x="8616305" y="2027343"/>
            <a:ext cx="2554583" cy="3441744"/>
            <a:chOff x="4790519" y="1844816"/>
            <a:chExt cx="1681358" cy="2881799"/>
          </a:xfrm>
        </p:grpSpPr>
        <p:pic>
          <p:nvPicPr>
            <p:cNvPr id="17" name="Shape 468" descr="Screenshot_2014-08-09-00-26-24.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90519" y="1844816"/>
              <a:ext cx="1681200" cy="2881799"/>
            </a:xfrm>
            <a:prstGeom prst="rect">
              <a:avLst/>
            </a:prstGeom>
            <a:noFill/>
            <a:ln>
              <a:noFill/>
            </a:ln>
          </p:spPr>
        </p:pic>
        <p:sp>
          <p:nvSpPr>
            <p:cNvPr id="18" name="Shape 469"/>
            <p:cNvSpPr/>
            <p:nvPr/>
          </p:nvSpPr>
          <p:spPr>
            <a:xfrm>
              <a:off x="4790678" y="2220007"/>
              <a:ext cx="1681200" cy="1458600"/>
            </a:xfrm>
            <a:prstGeom prst="rect">
              <a:avLst/>
            </a:prstGeom>
            <a:noFill/>
            <a:ln w="25400" cap="flat" cmpd="sng">
              <a:solidFill>
                <a:srgbClr val="EA4335"/>
              </a:solidFill>
              <a:prstDash val="solid"/>
              <a:round/>
              <a:headEnd type="none" w="med" len="med"/>
              <a:tailEnd type="none" w="med" len="med"/>
            </a:ln>
          </p:spPr>
          <p:txBody>
            <a:bodyPr lIns="91425" tIns="45700" rIns="91425" bIns="45700" anchor="ctr" anchorCtr="0">
              <a:noAutofit/>
            </a:bodyPr>
            <a:lstStyle/>
            <a:p>
              <a:pPr marL="0" marR="0" lvl="0" indent="0" algn="ctr" rtl="0">
                <a:lnSpc>
                  <a:spcPct val="95000"/>
                </a:lnSpc>
                <a:spcBef>
                  <a:spcPts val="0"/>
                </a:spcBef>
                <a:spcAft>
                  <a:spcPts val="0"/>
                </a:spcAft>
                <a:buClr>
                  <a:srgbClr val="000000"/>
                </a:buClr>
                <a:buFont typeface="Arial"/>
                <a:buNone/>
              </a:pPr>
              <a:endParaRPr sz="1600" b="0" i="0" u="none" strike="noStrike" cap="none">
                <a:solidFill>
                  <a:srgbClr val="FFFFFF"/>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325792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p:nvPr/>
        </p:nvSpPr>
        <p:spPr>
          <a:xfrm>
            <a:off x="1262208" y="1822816"/>
            <a:ext cx="2286000" cy="640080"/>
          </a:xfrm>
          <a:prstGeom prst="rect">
            <a:avLst/>
          </a:prstGeom>
          <a:solidFill>
            <a:srgbClr val="9EA0A4"/>
          </a:solidFill>
          <a:ln>
            <a:noFill/>
          </a:ln>
        </p:spPr>
        <p:txBody>
          <a:bodyPr lIns="91425" tIns="91440" rIns="91425" bIns="45700" anchor="ctr" anchorCtr="0">
            <a:noAutofit/>
          </a:bodyPr>
          <a:lstStyle/>
          <a:p>
            <a:pPr marL="0" marR="0" lvl="0" indent="0" algn="ctr" rtl="0">
              <a:lnSpc>
                <a:spcPct val="80000"/>
              </a:lnSpc>
              <a:spcBef>
                <a:spcPts val="0"/>
              </a:spcBef>
              <a:spcAft>
                <a:spcPts val="0"/>
              </a:spcAft>
              <a:buClr>
                <a:srgbClr val="FFFFFF"/>
              </a:buClr>
              <a:buSzPct val="25000"/>
              <a:buFont typeface="Open Sans"/>
              <a:buNone/>
            </a:pPr>
            <a:r>
              <a:rPr lang="en-US" sz="2400" dirty="0">
                <a:solidFill>
                  <a:srgbClr val="FFFFFF"/>
                </a:solidFill>
                <a:latin typeface="+mj-lt"/>
                <a:ea typeface="Open Sans"/>
                <a:cs typeface="Open Sans"/>
                <a:sym typeface="Open Sans"/>
              </a:rPr>
              <a:t>Keywords for Area</a:t>
            </a:r>
          </a:p>
        </p:txBody>
      </p:sp>
      <p:sp>
        <p:nvSpPr>
          <p:cNvPr id="490" name="Shape 490"/>
          <p:cNvSpPr txBox="1"/>
          <p:nvPr/>
        </p:nvSpPr>
        <p:spPr>
          <a:xfrm>
            <a:off x="4590992" y="1822816"/>
            <a:ext cx="2286000" cy="640080"/>
          </a:xfrm>
          <a:prstGeom prst="rect">
            <a:avLst/>
          </a:prstGeom>
          <a:solidFill>
            <a:srgbClr val="9EA0A4"/>
          </a:solidFill>
          <a:ln>
            <a:noFill/>
          </a:ln>
        </p:spPr>
        <p:txBody>
          <a:bodyPr lIns="91425" tIns="91440" rIns="91425" bIns="45700" anchor="ctr" anchorCtr="0">
            <a:noAutofit/>
          </a:bodyPr>
          <a:lstStyle/>
          <a:p>
            <a:pPr marL="0" marR="0" lvl="0" indent="0" algn="ctr" rtl="0">
              <a:lnSpc>
                <a:spcPct val="80000"/>
              </a:lnSpc>
              <a:spcBef>
                <a:spcPts val="0"/>
              </a:spcBef>
              <a:spcAft>
                <a:spcPts val="0"/>
              </a:spcAft>
              <a:buClr>
                <a:srgbClr val="FFFFFF"/>
              </a:buClr>
              <a:buSzPct val="25000"/>
              <a:buFont typeface="Open Sans"/>
              <a:buNone/>
            </a:pPr>
            <a:r>
              <a:rPr lang="en-US" sz="2400" dirty="0">
                <a:solidFill>
                  <a:srgbClr val="FFFFFF"/>
                </a:solidFill>
                <a:latin typeface="+mj-lt"/>
                <a:ea typeface="Open Sans"/>
                <a:cs typeface="Open Sans"/>
                <a:sym typeface="Open Sans"/>
              </a:rPr>
              <a:t>Zip Code / Radius </a:t>
            </a:r>
          </a:p>
        </p:txBody>
      </p:sp>
      <p:sp>
        <p:nvSpPr>
          <p:cNvPr id="491" name="Shape 491"/>
          <p:cNvSpPr txBox="1"/>
          <p:nvPr/>
        </p:nvSpPr>
        <p:spPr>
          <a:xfrm>
            <a:off x="7919792" y="1822816"/>
            <a:ext cx="2286000" cy="640080"/>
          </a:xfrm>
          <a:prstGeom prst="rect">
            <a:avLst/>
          </a:prstGeom>
          <a:solidFill>
            <a:srgbClr val="9EA0A4"/>
          </a:solidFill>
          <a:ln>
            <a:noFill/>
          </a:ln>
        </p:spPr>
        <p:txBody>
          <a:bodyPr lIns="91425" tIns="91440" rIns="91425" bIns="45700" anchor="ctr" anchorCtr="0">
            <a:noAutofit/>
          </a:bodyPr>
          <a:lstStyle/>
          <a:p>
            <a:pPr marL="0" marR="0" lvl="0" indent="0" algn="ctr" rtl="0">
              <a:lnSpc>
                <a:spcPct val="80000"/>
              </a:lnSpc>
              <a:spcBef>
                <a:spcPts val="0"/>
              </a:spcBef>
              <a:spcAft>
                <a:spcPts val="0"/>
              </a:spcAft>
              <a:buClr>
                <a:srgbClr val="FFFFFF"/>
              </a:buClr>
              <a:buSzPct val="25000"/>
              <a:buFont typeface="Open Sans"/>
              <a:buNone/>
            </a:pPr>
            <a:r>
              <a:rPr lang="en-US" sz="2400" dirty="0">
                <a:solidFill>
                  <a:srgbClr val="FFFFFF"/>
                </a:solidFill>
                <a:latin typeface="+mj-lt"/>
                <a:ea typeface="Open Sans"/>
                <a:cs typeface="Open Sans"/>
                <a:sym typeface="Open Sans"/>
              </a:rPr>
              <a:t>Cost </a:t>
            </a:r>
            <a:br>
              <a:rPr lang="en-US" sz="2400" dirty="0">
                <a:solidFill>
                  <a:srgbClr val="FFFFFF"/>
                </a:solidFill>
                <a:latin typeface="+mj-lt"/>
                <a:ea typeface="Open Sans"/>
                <a:cs typeface="Open Sans"/>
                <a:sym typeface="Open Sans"/>
              </a:rPr>
            </a:br>
            <a:r>
              <a:rPr lang="en-US" sz="2400" dirty="0">
                <a:solidFill>
                  <a:srgbClr val="FFFFFF"/>
                </a:solidFill>
                <a:latin typeface="+mj-lt"/>
                <a:ea typeface="Open Sans"/>
                <a:cs typeface="Open Sans"/>
                <a:sym typeface="Open Sans"/>
              </a:rPr>
              <a:t>per Click </a:t>
            </a:r>
          </a:p>
        </p:txBody>
      </p:sp>
      <p:grpSp>
        <p:nvGrpSpPr>
          <p:cNvPr id="492" name="Shape 492"/>
          <p:cNvGrpSpPr/>
          <p:nvPr/>
        </p:nvGrpSpPr>
        <p:grpSpPr>
          <a:xfrm>
            <a:off x="1540321" y="2852213"/>
            <a:ext cx="1537425" cy="1231951"/>
            <a:chOff x="620562" y="1394707"/>
            <a:chExt cx="3386400" cy="1998300"/>
          </a:xfrm>
        </p:grpSpPr>
        <p:sp>
          <p:nvSpPr>
            <p:cNvPr id="493" name="Shape 493"/>
            <p:cNvSpPr/>
            <p:nvPr/>
          </p:nvSpPr>
          <p:spPr>
            <a:xfrm>
              <a:off x="620562" y="1394707"/>
              <a:ext cx="3386400" cy="1998300"/>
            </a:xfrm>
            <a:custGeom>
              <a:avLst/>
              <a:gdLst/>
              <a:ahLst/>
              <a:cxnLst/>
              <a:rect l="0" t="0" r="0" b="0"/>
              <a:pathLst>
                <a:path w="120000" h="120000" extrusionOk="0">
                  <a:moveTo>
                    <a:pt x="54421" y="113543"/>
                  </a:moveTo>
                  <a:cubicBezTo>
                    <a:pt x="54421" y="113958"/>
                    <a:pt x="54421" y="114373"/>
                    <a:pt x="54421" y="114789"/>
                  </a:cubicBezTo>
                  <a:cubicBezTo>
                    <a:pt x="54421" y="115476"/>
                    <a:pt x="54750" y="116034"/>
                    <a:pt x="55156" y="116034"/>
                  </a:cubicBezTo>
                  <a:lnTo>
                    <a:pt x="64843" y="116034"/>
                  </a:lnTo>
                  <a:cubicBezTo>
                    <a:pt x="65249" y="116034"/>
                    <a:pt x="65578" y="115476"/>
                    <a:pt x="65578" y="114789"/>
                  </a:cubicBezTo>
                  <a:lnTo>
                    <a:pt x="65578" y="113543"/>
                  </a:lnTo>
                  <a:close/>
                  <a:moveTo>
                    <a:pt x="0" y="112160"/>
                  </a:moveTo>
                  <a:lnTo>
                    <a:pt x="120000" y="112160"/>
                  </a:lnTo>
                  <a:lnTo>
                    <a:pt x="120000" y="116080"/>
                  </a:lnTo>
                  <a:cubicBezTo>
                    <a:pt x="120000" y="118245"/>
                    <a:pt x="118964" y="120000"/>
                    <a:pt x="117687" y="120000"/>
                  </a:cubicBezTo>
                  <a:lnTo>
                    <a:pt x="2312" y="120000"/>
                  </a:lnTo>
                  <a:cubicBezTo>
                    <a:pt x="1035" y="120000"/>
                    <a:pt x="0" y="118245"/>
                    <a:pt x="0" y="116080"/>
                  </a:cubicBezTo>
                  <a:close/>
                  <a:moveTo>
                    <a:pt x="11665" y="5088"/>
                  </a:moveTo>
                  <a:cubicBezTo>
                    <a:pt x="10858" y="5088"/>
                    <a:pt x="10204" y="6196"/>
                    <a:pt x="10204" y="7564"/>
                  </a:cubicBezTo>
                  <a:lnTo>
                    <a:pt x="10204" y="101828"/>
                  </a:lnTo>
                  <a:cubicBezTo>
                    <a:pt x="10204" y="103196"/>
                    <a:pt x="10858" y="104305"/>
                    <a:pt x="11665" y="104305"/>
                  </a:cubicBezTo>
                  <a:lnTo>
                    <a:pt x="108334" y="104305"/>
                  </a:lnTo>
                  <a:cubicBezTo>
                    <a:pt x="109141" y="104305"/>
                    <a:pt x="109795" y="103196"/>
                    <a:pt x="109795" y="101828"/>
                  </a:cubicBezTo>
                  <a:lnTo>
                    <a:pt x="109795" y="7564"/>
                  </a:lnTo>
                  <a:cubicBezTo>
                    <a:pt x="109795" y="6196"/>
                    <a:pt x="109141" y="5088"/>
                    <a:pt x="108334" y="5088"/>
                  </a:cubicBezTo>
                  <a:close/>
                  <a:moveTo>
                    <a:pt x="9125" y="0"/>
                  </a:moveTo>
                  <a:lnTo>
                    <a:pt x="110874" y="0"/>
                  </a:lnTo>
                  <a:cubicBezTo>
                    <a:pt x="111856" y="0"/>
                    <a:pt x="112653" y="1349"/>
                    <a:pt x="112653" y="3014"/>
                  </a:cubicBezTo>
                  <a:lnTo>
                    <a:pt x="112653" y="106378"/>
                  </a:lnTo>
                  <a:cubicBezTo>
                    <a:pt x="112653" y="108043"/>
                    <a:pt x="111856" y="109393"/>
                    <a:pt x="110874" y="109393"/>
                  </a:cubicBezTo>
                  <a:lnTo>
                    <a:pt x="9125" y="109393"/>
                  </a:lnTo>
                  <a:cubicBezTo>
                    <a:pt x="8143" y="109393"/>
                    <a:pt x="7346" y="108043"/>
                    <a:pt x="7346" y="106378"/>
                  </a:cubicBezTo>
                  <a:lnTo>
                    <a:pt x="7346" y="3014"/>
                  </a:lnTo>
                  <a:cubicBezTo>
                    <a:pt x="7346" y="1349"/>
                    <a:pt x="8143" y="0"/>
                    <a:pt x="9125" y="0"/>
                  </a:cubicBezTo>
                  <a:close/>
                </a:path>
              </a:pathLst>
            </a:custGeom>
            <a:solidFill>
              <a:srgbClr val="9EA0A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494" name="Shape 494"/>
            <p:cNvSpPr/>
            <p:nvPr/>
          </p:nvSpPr>
          <p:spPr>
            <a:xfrm>
              <a:off x="944479" y="1515979"/>
              <a:ext cx="2743199" cy="1570200"/>
            </a:xfrm>
            <a:prstGeom prst="roundRect">
              <a:avLst>
                <a:gd name="adj" fmla="val 1724"/>
              </a:avLst>
            </a:prstGeom>
            <a:solidFill>
              <a:srgbClr val="4285F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grpSp>
      <p:grpSp>
        <p:nvGrpSpPr>
          <p:cNvPr id="495" name="Shape 495"/>
          <p:cNvGrpSpPr/>
          <p:nvPr/>
        </p:nvGrpSpPr>
        <p:grpSpPr>
          <a:xfrm>
            <a:off x="2771996" y="3325862"/>
            <a:ext cx="509159" cy="1012338"/>
            <a:chOff x="6346528" y="1394707"/>
            <a:chExt cx="1078499" cy="1998300"/>
          </a:xfrm>
        </p:grpSpPr>
        <p:sp>
          <p:nvSpPr>
            <p:cNvPr id="496" name="Shape 496"/>
            <p:cNvSpPr/>
            <p:nvPr/>
          </p:nvSpPr>
          <p:spPr>
            <a:xfrm>
              <a:off x="6346528" y="1394707"/>
              <a:ext cx="1078499" cy="1998300"/>
            </a:xfrm>
            <a:custGeom>
              <a:avLst/>
              <a:gdLst/>
              <a:ahLst/>
              <a:cxnLst/>
              <a:rect l="0" t="0" r="0" b="0"/>
              <a:pathLst>
                <a:path w="120000" h="120000" extrusionOk="0">
                  <a:moveTo>
                    <a:pt x="60000" y="111381"/>
                  </a:moveTo>
                  <a:cubicBezTo>
                    <a:pt x="57964" y="111381"/>
                    <a:pt x="56314" y="112272"/>
                    <a:pt x="56314" y="113371"/>
                  </a:cubicBezTo>
                  <a:cubicBezTo>
                    <a:pt x="56314" y="114469"/>
                    <a:pt x="57964" y="115360"/>
                    <a:pt x="60000" y="115360"/>
                  </a:cubicBezTo>
                  <a:cubicBezTo>
                    <a:pt x="62035" y="115360"/>
                    <a:pt x="63685" y="114469"/>
                    <a:pt x="63685" y="113371"/>
                  </a:cubicBezTo>
                  <a:cubicBezTo>
                    <a:pt x="63685" y="112272"/>
                    <a:pt x="62035" y="111381"/>
                    <a:pt x="60000" y="111381"/>
                  </a:cubicBezTo>
                  <a:close/>
                  <a:moveTo>
                    <a:pt x="60000" y="110207"/>
                  </a:moveTo>
                  <a:cubicBezTo>
                    <a:pt x="63237" y="110207"/>
                    <a:pt x="65862" y="111623"/>
                    <a:pt x="65862" y="113371"/>
                  </a:cubicBezTo>
                  <a:cubicBezTo>
                    <a:pt x="65862" y="115118"/>
                    <a:pt x="63237" y="116535"/>
                    <a:pt x="60000" y="116535"/>
                  </a:cubicBezTo>
                  <a:cubicBezTo>
                    <a:pt x="56762" y="116535"/>
                    <a:pt x="54137" y="115118"/>
                    <a:pt x="54137" y="113371"/>
                  </a:cubicBezTo>
                  <a:cubicBezTo>
                    <a:pt x="54137" y="111623"/>
                    <a:pt x="56762" y="110207"/>
                    <a:pt x="60000" y="110207"/>
                  </a:cubicBezTo>
                  <a:close/>
                  <a:moveTo>
                    <a:pt x="60000" y="109583"/>
                  </a:moveTo>
                  <a:cubicBezTo>
                    <a:pt x="56124" y="109583"/>
                    <a:pt x="52982" y="111279"/>
                    <a:pt x="52982" y="113371"/>
                  </a:cubicBezTo>
                  <a:cubicBezTo>
                    <a:pt x="52982" y="115462"/>
                    <a:pt x="56124" y="117158"/>
                    <a:pt x="60000" y="117158"/>
                  </a:cubicBezTo>
                  <a:cubicBezTo>
                    <a:pt x="63875" y="117158"/>
                    <a:pt x="67017" y="115462"/>
                    <a:pt x="67017" y="113371"/>
                  </a:cubicBezTo>
                  <a:cubicBezTo>
                    <a:pt x="67017" y="111279"/>
                    <a:pt x="63875" y="109583"/>
                    <a:pt x="60000" y="109583"/>
                  </a:cubicBezTo>
                  <a:close/>
                  <a:moveTo>
                    <a:pt x="6319" y="9235"/>
                  </a:moveTo>
                  <a:lnTo>
                    <a:pt x="6319" y="107104"/>
                  </a:lnTo>
                  <a:lnTo>
                    <a:pt x="113680" y="107104"/>
                  </a:lnTo>
                  <a:lnTo>
                    <a:pt x="113680" y="9235"/>
                  </a:lnTo>
                  <a:close/>
                  <a:moveTo>
                    <a:pt x="38561" y="3390"/>
                  </a:moveTo>
                  <a:cubicBezTo>
                    <a:pt x="38351" y="3390"/>
                    <a:pt x="38182" y="3482"/>
                    <a:pt x="38182" y="3595"/>
                  </a:cubicBezTo>
                  <a:lnTo>
                    <a:pt x="38182" y="4412"/>
                  </a:lnTo>
                  <a:cubicBezTo>
                    <a:pt x="38182" y="4525"/>
                    <a:pt x="38351" y="4617"/>
                    <a:pt x="38561" y="4617"/>
                  </a:cubicBezTo>
                  <a:lnTo>
                    <a:pt x="81439" y="4617"/>
                  </a:lnTo>
                  <a:cubicBezTo>
                    <a:pt x="81648" y="4617"/>
                    <a:pt x="81818" y="4525"/>
                    <a:pt x="81818" y="4412"/>
                  </a:cubicBezTo>
                  <a:lnTo>
                    <a:pt x="81818" y="3595"/>
                  </a:lnTo>
                  <a:cubicBezTo>
                    <a:pt x="81818" y="3482"/>
                    <a:pt x="81648" y="3390"/>
                    <a:pt x="81439" y="3390"/>
                  </a:cubicBezTo>
                  <a:close/>
                  <a:moveTo>
                    <a:pt x="15454" y="0"/>
                  </a:moveTo>
                  <a:lnTo>
                    <a:pt x="104545" y="0"/>
                  </a:lnTo>
                  <a:cubicBezTo>
                    <a:pt x="113080" y="0"/>
                    <a:pt x="120000" y="3734"/>
                    <a:pt x="120000" y="8341"/>
                  </a:cubicBezTo>
                  <a:lnTo>
                    <a:pt x="120000" y="111658"/>
                  </a:lnTo>
                  <a:cubicBezTo>
                    <a:pt x="120000" y="116265"/>
                    <a:pt x="113080" y="120000"/>
                    <a:pt x="104545" y="120000"/>
                  </a:cubicBezTo>
                  <a:lnTo>
                    <a:pt x="15454" y="120000"/>
                  </a:lnTo>
                  <a:cubicBezTo>
                    <a:pt x="6919" y="120000"/>
                    <a:pt x="0" y="116265"/>
                    <a:pt x="0" y="111658"/>
                  </a:cubicBezTo>
                  <a:lnTo>
                    <a:pt x="0" y="8341"/>
                  </a:lnTo>
                  <a:cubicBezTo>
                    <a:pt x="0" y="3734"/>
                    <a:pt x="6919" y="0"/>
                    <a:pt x="15454" y="0"/>
                  </a:cubicBezTo>
                  <a:close/>
                </a:path>
              </a:pathLst>
            </a:custGeom>
            <a:solidFill>
              <a:srgbClr val="9EA0A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FFFFFF"/>
                </a:solidFill>
                <a:latin typeface="Arial"/>
                <a:ea typeface="Arial"/>
                <a:cs typeface="Arial"/>
                <a:sym typeface="Arial"/>
              </a:endParaRPr>
            </a:p>
          </p:txBody>
        </p:sp>
        <p:sp>
          <p:nvSpPr>
            <p:cNvPr id="497" name="Shape 497"/>
            <p:cNvSpPr/>
            <p:nvPr/>
          </p:nvSpPr>
          <p:spPr>
            <a:xfrm>
              <a:off x="6438314" y="1592541"/>
              <a:ext cx="894899" cy="1542300"/>
            </a:xfrm>
            <a:prstGeom prst="roundRect">
              <a:avLst>
                <a:gd name="adj" fmla="val 0"/>
              </a:avLst>
            </a:prstGeom>
            <a:solidFill>
              <a:srgbClr val="34A85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grpSp>
      <p:pic>
        <p:nvPicPr>
          <p:cNvPr id="498" name="Shape 49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00950" y="2668674"/>
            <a:ext cx="1419450" cy="1599058"/>
          </a:xfrm>
          <a:prstGeom prst="rect">
            <a:avLst/>
          </a:prstGeom>
          <a:noFill/>
          <a:ln>
            <a:noFill/>
          </a:ln>
        </p:spPr>
      </p:pic>
      <p:pic>
        <p:nvPicPr>
          <p:cNvPr id="499" name="Shape 49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02350" y="2668674"/>
            <a:ext cx="1913674" cy="1805565"/>
          </a:xfrm>
          <a:prstGeom prst="rect">
            <a:avLst/>
          </a:prstGeom>
          <a:noFill/>
          <a:ln>
            <a:noFill/>
          </a:ln>
        </p:spPr>
      </p:pic>
    </p:spTree>
    <p:extLst>
      <p:ext uri="{BB962C8B-B14F-4D97-AF65-F5344CB8AC3E}">
        <p14:creationId xmlns:p14="http://schemas.microsoft.com/office/powerpoint/2010/main" val="170865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_20160830-10030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4757" y="1038982"/>
            <a:ext cx="2987072" cy="5310350"/>
          </a:xfrm>
          <a:prstGeom prst="rect">
            <a:avLst/>
          </a:prstGeom>
        </p:spPr>
      </p:pic>
      <p:pic>
        <p:nvPicPr>
          <p:cNvPr id="4" name="Picture 3" descr="Screenshot_20160830-10051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0108" y="1038981"/>
            <a:ext cx="2978965" cy="5295938"/>
          </a:xfrm>
          <a:prstGeom prst="rect">
            <a:avLst/>
          </a:prstGeom>
        </p:spPr>
      </p:pic>
    </p:spTree>
    <p:extLst>
      <p:ext uri="{BB962C8B-B14F-4D97-AF65-F5344CB8AC3E}">
        <p14:creationId xmlns:p14="http://schemas.microsoft.com/office/powerpoint/2010/main" val="193653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Shape 50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09750" y="1531125"/>
            <a:ext cx="5109150" cy="4143800"/>
          </a:xfrm>
          <a:prstGeom prst="rect">
            <a:avLst/>
          </a:prstGeom>
          <a:noFill/>
          <a:ln w="9525" cap="flat" cmpd="sng">
            <a:solidFill>
              <a:schemeClr val="lt2"/>
            </a:solidFill>
            <a:prstDash val="solid"/>
            <a:round/>
            <a:headEnd type="none" w="med" len="med"/>
            <a:tailEnd type="none" w="med" len="med"/>
          </a:ln>
        </p:spPr>
      </p:pic>
      <p:sp>
        <p:nvSpPr>
          <p:cNvPr id="506" name="Shape 506"/>
          <p:cNvSpPr txBox="1">
            <a:spLocks noGrp="1"/>
          </p:cNvSpPr>
          <p:nvPr>
            <p:ph type="title"/>
          </p:nvPr>
        </p:nvSpPr>
        <p:spPr>
          <a:xfrm>
            <a:off x="228600" y="914400"/>
            <a:ext cx="3099061" cy="5186934"/>
          </a:xfrm>
          <a:prstGeom prst="rect">
            <a:avLst/>
          </a:prstGeom>
          <a:gradFill>
            <a:gsLst>
              <a:gs pos="0">
                <a:schemeClr val="accent1"/>
              </a:gs>
              <a:gs pos="2000">
                <a:schemeClr val="accent1"/>
              </a:gs>
              <a:gs pos="3000">
                <a:schemeClr val="lt1"/>
              </a:gs>
              <a:gs pos="97000">
                <a:schemeClr val="lt1"/>
              </a:gs>
              <a:gs pos="98000">
                <a:schemeClr val="accent1"/>
              </a:gs>
              <a:gs pos="100000">
                <a:schemeClr val="accent1"/>
              </a:gs>
            </a:gsLst>
            <a:lin ang="0" scaled="0"/>
          </a:gradFill>
          <a:ln>
            <a:noFill/>
          </a:ln>
        </p:spPr>
        <p:txBody>
          <a:bodyPr lIns="137150" tIns="731520" rIns="137150" bIns="2286000" anchor="t" anchorCtr="0">
            <a:noAutofit/>
          </a:bodyPr>
          <a:lstStyle/>
          <a:p>
            <a:pPr marL="0" marR="0" lvl="0" indent="0" algn="l" rtl="0">
              <a:lnSpc>
                <a:spcPct val="90000"/>
              </a:lnSpc>
              <a:spcBef>
                <a:spcPts val="0"/>
              </a:spcBef>
              <a:buClr>
                <a:schemeClr val="accent1"/>
              </a:buClr>
              <a:buSzPct val="25000"/>
              <a:buFont typeface="Arial"/>
              <a:buNone/>
            </a:pPr>
            <a:r>
              <a:rPr lang="en-US" dirty="0">
                <a:sym typeface="Arial"/>
              </a:rPr>
              <a:t>Search</a:t>
            </a:r>
            <a:br>
              <a:rPr lang="en-US" dirty="0">
                <a:sym typeface="Arial"/>
              </a:rPr>
            </a:br>
            <a:r>
              <a:rPr lang="en-US" dirty="0">
                <a:sym typeface="Arial"/>
              </a:rPr>
              <a:t>Tactic #1</a:t>
            </a:r>
            <a:br>
              <a:rPr lang="en-US" dirty="0">
                <a:sym typeface="Arial"/>
              </a:rPr>
            </a:br>
            <a:r>
              <a:rPr lang="en-US" dirty="0">
                <a:sym typeface="Arial"/>
              </a:rPr>
              <a:t/>
            </a:r>
            <a:br>
              <a:rPr lang="en-US" dirty="0">
                <a:sym typeface="Arial"/>
              </a:rPr>
            </a:br>
            <a:r>
              <a:rPr lang="en-US" dirty="0">
                <a:sym typeface="Arial"/>
              </a:rPr>
              <a:t>Organic + Paid</a:t>
            </a:r>
            <a:br>
              <a:rPr lang="en-US" dirty="0">
                <a:sym typeface="Arial"/>
              </a:rPr>
            </a:br>
            <a:endParaRPr lang="en-US" dirty="0">
              <a:sym typeface="Arial"/>
            </a:endParaRPr>
          </a:p>
        </p:txBody>
      </p:sp>
      <p:sp>
        <p:nvSpPr>
          <p:cNvPr id="507" name="Shape 507"/>
          <p:cNvSpPr txBox="1"/>
          <p:nvPr/>
        </p:nvSpPr>
        <p:spPr>
          <a:xfrm>
            <a:off x="3445798" y="2592407"/>
            <a:ext cx="2361599" cy="2031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6400" u="none" strike="noStrike" cap="none" dirty="0">
                <a:solidFill>
                  <a:schemeClr val="accent1"/>
                </a:solidFill>
                <a:ea typeface="Arial"/>
                <a:cs typeface="Arial"/>
                <a:sym typeface="Arial"/>
              </a:rPr>
              <a:t>88%</a:t>
            </a:r>
            <a:r>
              <a:rPr lang="en-US" sz="7200" u="none" strike="noStrike" cap="none" dirty="0">
                <a:solidFill>
                  <a:schemeClr val="accent1"/>
                </a:solidFill>
                <a:ea typeface="Arial"/>
                <a:cs typeface="Arial"/>
                <a:sym typeface="Arial"/>
              </a:rPr>
              <a:t> </a:t>
            </a:r>
          </a:p>
          <a:p>
            <a:pPr marL="0" marR="0" lvl="0" indent="0" algn="ctr" rtl="0">
              <a:lnSpc>
                <a:spcPct val="100000"/>
              </a:lnSpc>
              <a:spcBef>
                <a:spcPts val="0"/>
              </a:spcBef>
              <a:spcAft>
                <a:spcPts val="0"/>
              </a:spcAft>
              <a:buClr>
                <a:srgbClr val="FFFFFF"/>
              </a:buClr>
              <a:buSzPct val="25000"/>
              <a:buFont typeface="Open Sans"/>
              <a:buNone/>
            </a:pPr>
            <a:r>
              <a:rPr lang="en-US" sz="1400" u="none" strike="noStrike" cap="none" dirty="0">
                <a:solidFill>
                  <a:schemeClr val="accent1"/>
                </a:solidFill>
                <a:ea typeface="Arial"/>
                <a:cs typeface="Arial"/>
                <a:sym typeface="Arial"/>
              </a:rPr>
              <a:t>avg. increase in clicks when appearing in the top paid and organic position</a:t>
            </a:r>
          </a:p>
        </p:txBody>
      </p:sp>
      <p:cxnSp>
        <p:nvCxnSpPr>
          <p:cNvPr id="508" name="Shape 508"/>
          <p:cNvCxnSpPr/>
          <p:nvPr/>
        </p:nvCxnSpPr>
        <p:spPr>
          <a:xfrm rot="10800000" flipH="1">
            <a:off x="5623307" y="2875714"/>
            <a:ext cx="713099" cy="713100"/>
          </a:xfrm>
          <a:prstGeom prst="straightConnector1">
            <a:avLst/>
          </a:prstGeom>
          <a:noFill/>
          <a:ln w="28575" cap="flat" cmpd="sng">
            <a:solidFill>
              <a:schemeClr val="accent1"/>
            </a:solidFill>
            <a:prstDash val="solid"/>
            <a:round/>
            <a:headEnd type="none" w="med" len="med"/>
            <a:tailEnd type="stealth" w="lg" len="lg"/>
          </a:ln>
        </p:spPr>
      </p:cxnSp>
      <p:cxnSp>
        <p:nvCxnSpPr>
          <p:cNvPr id="509" name="Shape 509"/>
          <p:cNvCxnSpPr/>
          <p:nvPr/>
        </p:nvCxnSpPr>
        <p:spPr>
          <a:xfrm>
            <a:off x="5623307" y="3573326"/>
            <a:ext cx="716398" cy="716400"/>
          </a:xfrm>
          <a:prstGeom prst="straightConnector1">
            <a:avLst/>
          </a:prstGeom>
          <a:noFill/>
          <a:ln w="28575" cap="flat" cmpd="sng">
            <a:solidFill>
              <a:schemeClr val="accent1"/>
            </a:solidFill>
            <a:prstDash val="solid"/>
            <a:round/>
            <a:headEnd type="none" w="med" len="med"/>
            <a:tailEnd type="stealth" w="lg" len="lg"/>
          </a:ln>
        </p:spPr>
      </p:cxnSp>
      <p:sp>
        <p:nvSpPr>
          <p:cNvPr id="7" name="Rectangle 6"/>
          <p:cNvSpPr/>
          <p:nvPr/>
        </p:nvSpPr>
        <p:spPr>
          <a:xfrm>
            <a:off x="-20064" y="6267653"/>
            <a:ext cx="6096000" cy="215444"/>
          </a:xfrm>
          <a:prstGeom prst="rect">
            <a:avLst/>
          </a:prstGeom>
        </p:spPr>
        <p:txBody>
          <a:bodyPr>
            <a:spAutoFit/>
          </a:bodyPr>
          <a:lstStyle/>
          <a:p>
            <a:r>
              <a:rPr lang="en-US" sz="800" dirty="0">
                <a:solidFill>
                  <a:srgbClr val="44546A"/>
                </a:solidFill>
              </a:rPr>
              <a:t>Source: Google Internal Data</a:t>
            </a:r>
          </a:p>
        </p:txBody>
      </p:sp>
    </p:spTree>
    <p:extLst>
      <p:ext uri="{BB962C8B-B14F-4D97-AF65-F5344CB8AC3E}">
        <p14:creationId xmlns:p14="http://schemas.microsoft.com/office/powerpoint/2010/main" val="71460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gs>
              <a:gs pos="2000">
                <a:schemeClr val="accent1"/>
              </a:gs>
              <a:gs pos="3000">
                <a:schemeClr val="lt1"/>
              </a:gs>
              <a:gs pos="97000">
                <a:schemeClr val="lt1"/>
              </a:gs>
              <a:gs pos="98000">
                <a:schemeClr val="accent1"/>
              </a:gs>
              <a:gs pos="100000">
                <a:schemeClr val="accent1"/>
              </a:gs>
            </a:gsLst>
            <a:lin ang="0" scaled="0"/>
          </a:gradFill>
          <a:ln w="127000" cap="sq">
            <a:noFill/>
            <a:miter lim="800000"/>
          </a:ln>
        </p:spPr>
        <p:txBody>
          <a:bodyPr vert="horz" lIns="137150" tIns="731520" rIns="137150" bIns="2286000" rtlCol="0" anchor="t" anchorCtr="0">
            <a:noAutofit/>
          </a:bodyPr>
          <a:lstStyle/>
          <a:p>
            <a:pPr>
              <a:spcBef>
                <a:spcPts val="0"/>
              </a:spcBef>
              <a:buClr>
                <a:schemeClr val="accent1"/>
              </a:buClr>
              <a:buSzPct val="25000"/>
              <a:buFont typeface="Arial"/>
            </a:pPr>
            <a:r>
              <a:rPr lang="en-US" dirty="0"/>
              <a:t>Search </a:t>
            </a:r>
            <a:br>
              <a:rPr lang="en-US" dirty="0"/>
            </a:br>
            <a:r>
              <a:rPr lang="en-US" dirty="0"/>
              <a:t>Tactic #1</a:t>
            </a:r>
            <a:br>
              <a:rPr lang="en-US" dirty="0"/>
            </a:br>
            <a:r>
              <a:rPr lang="en-US" dirty="0"/>
              <a:t/>
            </a:r>
            <a:br>
              <a:rPr lang="en-US" dirty="0"/>
            </a:br>
            <a:r>
              <a:rPr lang="en-US" dirty="0"/>
              <a:t>Organic Tips</a:t>
            </a:r>
          </a:p>
        </p:txBody>
      </p:sp>
      <p:sp>
        <p:nvSpPr>
          <p:cNvPr id="7" name="Rectangle 6"/>
          <p:cNvSpPr/>
          <p:nvPr/>
        </p:nvSpPr>
        <p:spPr>
          <a:xfrm>
            <a:off x="3968984" y="2265557"/>
            <a:ext cx="3059727" cy="297264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accent1"/>
                </a:solidFill>
              </a:rPr>
              <a:t>Find Your Site:</a:t>
            </a:r>
          </a:p>
          <a:p>
            <a:endParaRPr lang="en-US" dirty="0">
              <a:solidFill>
                <a:schemeClr val="accent1"/>
              </a:solidFill>
            </a:endParaRPr>
          </a:p>
          <a:p>
            <a:pPr lvl="1"/>
            <a:r>
              <a:rPr lang="en-US" dirty="0">
                <a:solidFill>
                  <a:schemeClr val="accent1"/>
                </a:solidFill>
              </a:rPr>
              <a:t>Referrals </a:t>
            </a:r>
          </a:p>
          <a:p>
            <a:pPr lvl="1"/>
            <a:r>
              <a:rPr lang="en-US" dirty="0">
                <a:solidFill>
                  <a:schemeClr val="accent1"/>
                </a:solidFill>
              </a:rPr>
              <a:t>Meta Data</a:t>
            </a:r>
          </a:p>
          <a:p>
            <a:pPr lvl="1"/>
            <a:r>
              <a:rPr lang="en-US" dirty="0">
                <a:solidFill>
                  <a:schemeClr val="accent1"/>
                </a:solidFill>
              </a:rPr>
              <a:t>Site Maps</a:t>
            </a:r>
          </a:p>
          <a:p>
            <a:pPr algn="ctr"/>
            <a:endParaRPr lang="en-US" dirty="0">
              <a:solidFill>
                <a:schemeClr val="accent1"/>
              </a:solidFill>
            </a:endParaRPr>
          </a:p>
          <a:p>
            <a:r>
              <a:rPr lang="en-US" dirty="0">
                <a:solidFill>
                  <a:schemeClr val="accent1"/>
                </a:solidFill>
              </a:rPr>
              <a:t>Understand Your Site:</a:t>
            </a:r>
          </a:p>
          <a:p>
            <a:endParaRPr lang="en-US" dirty="0">
              <a:solidFill>
                <a:schemeClr val="accent1"/>
              </a:solidFill>
            </a:endParaRPr>
          </a:p>
          <a:p>
            <a:pPr lvl="1"/>
            <a:r>
              <a:rPr lang="en-US" dirty="0">
                <a:solidFill>
                  <a:schemeClr val="accent1"/>
                </a:solidFill>
              </a:rPr>
              <a:t>Useful Content</a:t>
            </a:r>
          </a:p>
          <a:p>
            <a:pPr lvl="1"/>
            <a:r>
              <a:rPr lang="en-US" dirty="0">
                <a:solidFill>
                  <a:schemeClr val="accent1"/>
                </a:solidFill>
              </a:rPr>
              <a:t>Type Descriptions</a:t>
            </a:r>
          </a:p>
        </p:txBody>
      </p:sp>
      <p:sp>
        <p:nvSpPr>
          <p:cNvPr id="9" name="Rectangle 8"/>
          <p:cNvSpPr/>
          <p:nvPr/>
        </p:nvSpPr>
        <p:spPr>
          <a:xfrm>
            <a:off x="7412034" y="2273655"/>
            <a:ext cx="2993923" cy="297264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rgbClr val="0060AE"/>
                </a:solidFill>
              </a:rPr>
              <a:t>Use the Site:</a:t>
            </a:r>
          </a:p>
          <a:p>
            <a:endParaRPr lang="en-US" dirty="0">
              <a:solidFill>
                <a:srgbClr val="0060AE"/>
              </a:solidFill>
            </a:endParaRPr>
          </a:p>
          <a:p>
            <a:pPr lvl="1"/>
            <a:r>
              <a:rPr lang="en-US" dirty="0">
                <a:solidFill>
                  <a:srgbClr val="0060AE"/>
                </a:solidFill>
              </a:rPr>
              <a:t>Links to Live pages</a:t>
            </a:r>
          </a:p>
          <a:p>
            <a:pPr lvl="1"/>
            <a:r>
              <a:rPr lang="en-US" dirty="0">
                <a:solidFill>
                  <a:srgbClr val="0060AE"/>
                </a:solidFill>
              </a:rPr>
              <a:t>Load Time</a:t>
            </a:r>
          </a:p>
          <a:p>
            <a:pPr lvl="1"/>
            <a:r>
              <a:rPr lang="en-US" dirty="0">
                <a:solidFill>
                  <a:srgbClr val="0060AE"/>
                </a:solidFill>
              </a:rPr>
              <a:t>Check Across Devise and Browser</a:t>
            </a:r>
          </a:p>
        </p:txBody>
      </p:sp>
      <p:pic>
        <p:nvPicPr>
          <p:cNvPr id="10" name="Picture 9" descr="Screen Shot 2016-08-31 at 8.34.00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2401" y="1342018"/>
            <a:ext cx="2652130" cy="880247"/>
          </a:xfrm>
          <a:prstGeom prst="rect">
            <a:avLst/>
          </a:prstGeom>
        </p:spPr>
      </p:pic>
      <p:pic>
        <p:nvPicPr>
          <p:cNvPr id="11" name="Shape 49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41056" y="1082280"/>
            <a:ext cx="1184250" cy="1198564"/>
          </a:xfrm>
          <a:prstGeom prst="rect">
            <a:avLst/>
          </a:prstGeom>
          <a:noFill/>
          <a:ln>
            <a:noFill/>
          </a:ln>
        </p:spPr>
      </p:pic>
      <p:sp>
        <p:nvSpPr>
          <p:cNvPr id="12" name="TextBox 11"/>
          <p:cNvSpPr txBox="1"/>
          <p:nvPr/>
        </p:nvSpPr>
        <p:spPr>
          <a:xfrm>
            <a:off x="4589590" y="5584525"/>
            <a:ext cx="5252610" cy="369332"/>
          </a:xfrm>
          <a:prstGeom prst="rect">
            <a:avLst/>
          </a:prstGeom>
          <a:noFill/>
        </p:spPr>
        <p:txBody>
          <a:bodyPr wrap="none" rtlCol="0">
            <a:spAutoFit/>
          </a:bodyPr>
          <a:lstStyle/>
          <a:p>
            <a:r>
              <a:rPr lang="en-US" dirty="0">
                <a:solidFill>
                  <a:schemeClr val="tx2"/>
                </a:solidFill>
              </a:rPr>
              <a:t>Contact your </a:t>
            </a:r>
            <a:r>
              <a:rPr lang="en-US" dirty="0" err="1">
                <a:solidFill>
                  <a:schemeClr val="tx2"/>
                </a:solidFill>
              </a:rPr>
              <a:t>ProCare</a:t>
            </a:r>
            <a:r>
              <a:rPr lang="en-US" dirty="0">
                <a:solidFill>
                  <a:schemeClr val="tx2"/>
                </a:solidFill>
              </a:rPr>
              <a:t> advocate to discuss further</a:t>
            </a:r>
            <a:r>
              <a:rPr lang="en-US" dirty="0"/>
              <a:t>!</a:t>
            </a:r>
          </a:p>
        </p:txBody>
      </p:sp>
    </p:spTree>
    <p:extLst>
      <p:ext uri="{BB962C8B-B14F-4D97-AF65-F5344CB8AC3E}">
        <p14:creationId xmlns:p14="http://schemas.microsoft.com/office/powerpoint/2010/main" val="194353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228600" y="914400"/>
            <a:ext cx="3099061" cy="5186934"/>
          </a:xfrm>
          <a:prstGeom prst="rect">
            <a:avLst/>
          </a:prstGeom>
          <a:gradFill>
            <a:gsLst>
              <a:gs pos="0">
                <a:schemeClr val="accent1"/>
              </a:gs>
              <a:gs pos="2000">
                <a:schemeClr val="accent1"/>
              </a:gs>
              <a:gs pos="3000">
                <a:schemeClr val="lt1"/>
              </a:gs>
              <a:gs pos="97000">
                <a:schemeClr val="lt1"/>
              </a:gs>
              <a:gs pos="98000">
                <a:schemeClr val="accent1"/>
              </a:gs>
              <a:gs pos="100000">
                <a:schemeClr val="accent1"/>
              </a:gs>
            </a:gsLst>
            <a:lin ang="0" scaled="0"/>
          </a:gradFill>
          <a:ln w="127000" cap="sq">
            <a:noFill/>
            <a:miter lim="800000"/>
          </a:ln>
        </p:spPr>
        <p:txBody>
          <a:bodyPr vert="horz" lIns="137150" tIns="731520" rIns="137150" bIns="2286000" rtlCol="0" anchor="t" anchorCtr="0">
            <a:noAutofit/>
          </a:bodyPr>
          <a:lstStyle/>
          <a:p>
            <a:pPr>
              <a:spcBef>
                <a:spcPts val="0"/>
              </a:spcBef>
              <a:buClr>
                <a:schemeClr val="accent1"/>
              </a:buClr>
              <a:buSzPct val="25000"/>
              <a:buFont typeface="Arial"/>
            </a:pPr>
            <a:r>
              <a:rPr lang="en-US" dirty="0">
                <a:sym typeface="Arial"/>
              </a:rPr>
              <a:t>Search </a:t>
            </a:r>
            <a:br>
              <a:rPr lang="en-US" dirty="0">
                <a:sym typeface="Arial"/>
              </a:rPr>
            </a:br>
            <a:r>
              <a:rPr lang="en-US" dirty="0">
                <a:sym typeface="Arial"/>
              </a:rPr>
              <a:t>Tactic #2:</a:t>
            </a:r>
            <a:br>
              <a:rPr lang="en-US" dirty="0">
                <a:sym typeface="Arial"/>
              </a:rPr>
            </a:br>
            <a:r>
              <a:rPr lang="en-US" dirty="0">
                <a:sym typeface="Arial"/>
              </a:rPr>
              <a:t/>
            </a:r>
            <a:br>
              <a:rPr lang="en-US" dirty="0">
                <a:sym typeface="Arial"/>
              </a:rPr>
            </a:br>
            <a:r>
              <a:rPr lang="en-US" dirty="0">
                <a:sym typeface="Arial"/>
              </a:rPr>
              <a:t>Branded Keywords </a:t>
            </a:r>
          </a:p>
        </p:txBody>
      </p:sp>
      <p:sp>
        <p:nvSpPr>
          <p:cNvPr id="516" name="Shape 516"/>
          <p:cNvSpPr txBox="1"/>
          <p:nvPr/>
        </p:nvSpPr>
        <p:spPr>
          <a:xfrm>
            <a:off x="4623075" y="1591700"/>
            <a:ext cx="5910600" cy="3971700"/>
          </a:xfrm>
          <a:prstGeom prst="rect">
            <a:avLst/>
          </a:prstGeom>
          <a:solidFill>
            <a:srgbClr val="D9D9D9"/>
          </a:solidFill>
          <a:ln w="19050" cap="flat" cmpd="sng">
            <a:solidFill>
              <a:srgbClr val="B7B7B7">
                <a:alpha val="0"/>
              </a:srgbClr>
            </a:solidFill>
            <a:prstDash val="solid"/>
            <a:round/>
            <a:headEnd type="none" w="med" len="med"/>
            <a:tailEnd type="none" w="med" len="med"/>
          </a:ln>
        </p:spPr>
        <p:txBody>
          <a:bodyPr lIns="91425" tIns="91425" rIns="91425" bIns="91425" anchor="t" anchorCtr="0">
            <a:noAutofit/>
          </a:bodyPr>
          <a:lstStyle/>
          <a:p>
            <a:pPr marL="0" marR="0" lvl="0" indent="0" algn="l" rtl="0">
              <a:spcBef>
                <a:spcPts val="0"/>
              </a:spcBef>
              <a:spcAft>
                <a:spcPts val="0"/>
              </a:spcAft>
              <a:buClr>
                <a:srgbClr val="0060AE"/>
              </a:buClr>
              <a:buSzPct val="25000"/>
              <a:buFont typeface="Roboto"/>
              <a:buNone/>
            </a:pPr>
            <a:r>
              <a:rPr lang="en-US" sz="1800" dirty="0">
                <a:solidFill>
                  <a:schemeClr val="accent1"/>
                </a:solidFill>
                <a:ea typeface="Roboto"/>
                <a:cs typeface="Roboto"/>
                <a:sym typeface="Roboto"/>
              </a:rPr>
              <a:t>Potential Keyword Organization Models Across Tiers</a:t>
            </a:r>
          </a:p>
          <a:p>
            <a:pPr marL="0" marR="0" lvl="0" indent="0" algn="l" rtl="0">
              <a:spcBef>
                <a:spcPts val="0"/>
              </a:spcBef>
              <a:spcAft>
                <a:spcPts val="0"/>
              </a:spcAft>
              <a:buClr>
                <a:schemeClr val="dk1"/>
              </a:buClr>
              <a:buFont typeface="Arial"/>
              <a:buNone/>
            </a:pPr>
            <a:endParaRPr sz="1800" dirty="0">
              <a:solidFill>
                <a:schemeClr val="accent1"/>
              </a:solidFill>
              <a:ea typeface="Roboto"/>
              <a:cs typeface="Roboto"/>
              <a:sym typeface="Roboto"/>
            </a:endParaRPr>
          </a:p>
          <a:p>
            <a:pPr marL="457200" marR="0" lvl="0" indent="-228600" algn="l" rtl="0">
              <a:spcBef>
                <a:spcPts val="0"/>
              </a:spcBef>
              <a:spcAft>
                <a:spcPts val="0"/>
              </a:spcAft>
              <a:buClr>
                <a:schemeClr val="lt1"/>
              </a:buClr>
              <a:buSzPct val="100000"/>
              <a:buFont typeface="Roboto"/>
              <a:buChar char="■"/>
            </a:pPr>
            <a:r>
              <a:rPr lang="en-US" dirty="0">
                <a:solidFill>
                  <a:schemeClr val="accent1"/>
                </a:solidFill>
                <a:ea typeface="Roboto"/>
                <a:cs typeface="Roboto"/>
                <a:sym typeface="Roboto"/>
              </a:rPr>
              <a:t>Tires</a:t>
            </a:r>
            <a:endParaRPr lang="en-US" sz="1800" dirty="0">
              <a:solidFill>
                <a:schemeClr val="accent1"/>
              </a:solidFill>
              <a:ea typeface="Roboto"/>
              <a:cs typeface="Roboto"/>
              <a:sym typeface="Roboto"/>
            </a:endParaRPr>
          </a:p>
          <a:p>
            <a:pPr marL="457200" marR="0" lvl="0" indent="-228600" algn="l" rtl="0">
              <a:spcBef>
                <a:spcPts val="0"/>
              </a:spcBef>
              <a:spcAft>
                <a:spcPts val="0"/>
              </a:spcAft>
              <a:buClr>
                <a:schemeClr val="lt1"/>
              </a:buClr>
              <a:buSzPct val="100000"/>
              <a:buFont typeface="Roboto"/>
              <a:buChar char="■"/>
            </a:pPr>
            <a:r>
              <a:rPr lang="en-US" dirty="0">
                <a:solidFill>
                  <a:schemeClr val="accent1"/>
                </a:solidFill>
                <a:ea typeface="Roboto"/>
                <a:cs typeface="Roboto"/>
                <a:sym typeface="Roboto"/>
              </a:rPr>
              <a:t>Oil</a:t>
            </a:r>
            <a:endParaRPr lang="en-US" sz="1800" dirty="0">
              <a:solidFill>
                <a:schemeClr val="accent1"/>
              </a:solidFill>
              <a:ea typeface="Roboto"/>
              <a:cs typeface="Roboto"/>
              <a:sym typeface="Roboto"/>
            </a:endParaRPr>
          </a:p>
          <a:p>
            <a:pPr marL="457200" marR="0" lvl="0" indent="-228600" algn="l" rtl="0">
              <a:spcBef>
                <a:spcPts val="0"/>
              </a:spcBef>
              <a:spcAft>
                <a:spcPts val="0"/>
              </a:spcAft>
              <a:buClr>
                <a:schemeClr val="lt1"/>
              </a:buClr>
              <a:buSzPct val="100000"/>
              <a:buFont typeface="Roboto"/>
              <a:buChar char="■"/>
            </a:pPr>
            <a:r>
              <a:rPr lang="en-US" dirty="0">
                <a:solidFill>
                  <a:schemeClr val="accent1"/>
                </a:solidFill>
                <a:ea typeface="Roboto"/>
                <a:cs typeface="Roboto"/>
                <a:sym typeface="Roboto"/>
              </a:rPr>
              <a:t>Maintenance</a:t>
            </a:r>
            <a:endParaRPr lang="en-US" sz="1800" dirty="0">
              <a:solidFill>
                <a:schemeClr val="accent1"/>
              </a:solidFill>
              <a:ea typeface="Roboto"/>
              <a:cs typeface="Roboto"/>
              <a:sym typeface="Roboto"/>
            </a:endParaRPr>
          </a:p>
          <a:p>
            <a:pPr marL="457200" marR="0" lvl="0" indent="-228600" algn="l" rtl="0">
              <a:spcBef>
                <a:spcPts val="0"/>
              </a:spcBef>
              <a:spcAft>
                <a:spcPts val="0"/>
              </a:spcAft>
              <a:buClr>
                <a:schemeClr val="lt1"/>
              </a:buClr>
              <a:buSzPct val="100000"/>
              <a:buFont typeface="Roboto"/>
              <a:buChar char="■"/>
            </a:pPr>
            <a:r>
              <a:rPr lang="en-US" dirty="0">
                <a:solidFill>
                  <a:schemeClr val="accent1"/>
                </a:solidFill>
                <a:ea typeface="Roboto"/>
                <a:cs typeface="Roboto"/>
                <a:sym typeface="Roboto"/>
              </a:rPr>
              <a:t>Battery</a:t>
            </a:r>
            <a:endParaRPr lang="en-US" sz="1800" dirty="0">
              <a:solidFill>
                <a:schemeClr val="accent1"/>
              </a:solidFill>
              <a:ea typeface="Roboto"/>
              <a:cs typeface="Roboto"/>
              <a:sym typeface="Roboto"/>
            </a:endParaRPr>
          </a:p>
          <a:p>
            <a:pPr marL="457200" marR="0" lvl="0" indent="-228600" algn="l" rtl="0">
              <a:spcBef>
                <a:spcPts val="0"/>
              </a:spcBef>
              <a:spcAft>
                <a:spcPts val="0"/>
              </a:spcAft>
              <a:buClr>
                <a:schemeClr val="lt1"/>
              </a:buClr>
              <a:buSzPct val="100000"/>
              <a:buFont typeface="Roboto"/>
              <a:buChar char="■"/>
            </a:pPr>
            <a:r>
              <a:rPr lang="en-US" dirty="0">
                <a:solidFill>
                  <a:schemeClr val="accent1"/>
                </a:solidFill>
                <a:ea typeface="Roboto"/>
                <a:cs typeface="Roboto"/>
                <a:sym typeface="Roboto"/>
              </a:rPr>
              <a:t>Transmission</a:t>
            </a:r>
            <a:endParaRPr lang="en-US" sz="1800" dirty="0">
              <a:solidFill>
                <a:schemeClr val="accent1"/>
              </a:solidFill>
              <a:ea typeface="Roboto"/>
              <a:cs typeface="Roboto"/>
              <a:sym typeface="Roboto"/>
            </a:endParaRPr>
          </a:p>
          <a:p>
            <a:pPr marL="457200" marR="0" lvl="0" indent="-228600" algn="l" rtl="0">
              <a:spcBef>
                <a:spcPts val="0"/>
              </a:spcBef>
              <a:spcAft>
                <a:spcPts val="0"/>
              </a:spcAft>
              <a:buClr>
                <a:schemeClr val="lt1"/>
              </a:buClr>
              <a:buSzPct val="100000"/>
              <a:buFont typeface="Roboto"/>
              <a:buChar char="■"/>
            </a:pPr>
            <a:r>
              <a:rPr lang="en-US" dirty="0">
                <a:solidFill>
                  <a:schemeClr val="accent1"/>
                </a:solidFill>
                <a:ea typeface="Roboto"/>
                <a:cs typeface="Roboto"/>
                <a:sym typeface="Roboto"/>
              </a:rPr>
              <a:t>Service</a:t>
            </a:r>
            <a:endParaRPr lang="en-US" sz="1800" dirty="0">
              <a:solidFill>
                <a:schemeClr val="accent1"/>
              </a:solidFill>
              <a:ea typeface="Roboto"/>
              <a:cs typeface="Roboto"/>
              <a:sym typeface="Roboto"/>
            </a:endParaRPr>
          </a:p>
          <a:p>
            <a:pPr marL="457200" marR="0" lvl="0" indent="-228600" algn="l" rtl="0">
              <a:spcBef>
                <a:spcPts val="0"/>
              </a:spcBef>
              <a:spcAft>
                <a:spcPts val="0"/>
              </a:spcAft>
              <a:buClr>
                <a:schemeClr val="lt1"/>
              </a:buClr>
              <a:buSzPct val="100000"/>
              <a:buFont typeface="Roboto"/>
              <a:buChar char="■"/>
            </a:pPr>
            <a:r>
              <a:rPr lang="en-US" dirty="0">
                <a:solidFill>
                  <a:schemeClr val="accent1"/>
                </a:solidFill>
                <a:ea typeface="Roboto"/>
                <a:cs typeface="Roboto"/>
                <a:sym typeface="Roboto"/>
              </a:rPr>
              <a:t>Suspension</a:t>
            </a:r>
            <a:endParaRPr lang="en-US" sz="1800" dirty="0">
              <a:solidFill>
                <a:schemeClr val="accent1"/>
              </a:solidFill>
              <a:ea typeface="Roboto"/>
              <a:cs typeface="Roboto"/>
              <a:sym typeface="Roboto"/>
            </a:endParaRPr>
          </a:p>
          <a:p>
            <a:pPr marL="457200" marR="0" lvl="0" indent="-228600" algn="l" rtl="0">
              <a:spcBef>
                <a:spcPts val="0"/>
              </a:spcBef>
              <a:spcAft>
                <a:spcPts val="0"/>
              </a:spcAft>
              <a:buClr>
                <a:schemeClr val="lt1"/>
              </a:buClr>
              <a:buSzPct val="100000"/>
              <a:buFont typeface="Roboto"/>
              <a:buChar char="■"/>
            </a:pPr>
            <a:r>
              <a:rPr lang="en-US" dirty="0">
                <a:solidFill>
                  <a:schemeClr val="accent1"/>
                </a:solidFill>
                <a:ea typeface="Roboto"/>
                <a:cs typeface="Roboto"/>
                <a:sym typeface="Roboto"/>
              </a:rPr>
              <a:t>Brakes</a:t>
            </a:r>
            <a:endParaRPr lang="en-US" sz="1800" dirty="0">
              <a:solidFill>
                <a:schemeClr val="accent1"/>
              </a:solidFill>
              <a:ea typeface="Roboto"/>
              <a:cs typeface="Roboto"/>
              <a:sym typeface="Roboto"/>
            </a:endParaRPr>
          </a:p>
          <a:p>
            <a:pPr marL="457200" marR="0" lvl="0" indent="-228600" algn="l" rtl="0">
              <a:spcBef>
                <a:spcPts val="0"/>
              </a:spcBef>
              <a:spcAft>
                <a:spcPts val="0"/>
              </a:spcAft>
              <a:buClr>
                <a:schemeClr val="lt1"/>
              </a:buClr>
              <a:buSzPct val="100000"/>
              <a:buFont typeface="Roboto"/>
              <a:buChar char="■"/>
            </a:pPr>
            <a:r>
              <a:rPr lang="en-US" dirty="0">
                <a:solidFill>
                  <a:schemeClr val="accent1"/>
                </a:solidFill>
                <a:ea typeface="Roboto"/>
                <a:cs typeface="Roboto"/>
                <a:sym typeface="Roboto"/>
              </a:rPr>
              <a:t>Parts</a:t>
            </a:r>
            <a:endParaRPr lang="en-US" sz="1800" dirty="0">
              <a:solidFill>
                <a:schemeClr val="accent1"/>
              </a:solidFill>
              <a:ea typeface="Roboto"/>
              <a:cs typeface="Roboto"/>
              <a:sym typeface="Roboto"/>
            </a:endParaRPr>
          </a:p>
          <a:p>
            <a:pPr marL="457200" marR="0" lvl="0" indent="-228600" algn="l" rtl="0">
              <a:spcBef>
                <a:spcPts val="0"/>
              </a:spcBef>
              <a:spcAft>
                <a:spcPts val="0"/>
              </a:spcAft>
              <a:buClr>
                <a:schemeClr val="lt1"/>
              </a:buClr>
              <a:buSzPct val="100000"/>
              <a:buFont typeface="Roboto"/>
              <a:buChar char="■"/>
            </a:pPr>
            <a:r>
              <a:rPr lang="en-US" dirty="0">
                <a:solidFill>
                  <a:schemeClr val="accent1"/>
                </a:solidFill>
                <a:ea typeface="Roboto"/>
                <a:cs typeface="Roboto"/>
                <a:sym typeface="Roboto"/>
              </a:rPr>
              <a:t>Repairs</a:t>
            </a:r>
            <a:endParaRPr lang="en-US" sz="1800" dirty="0">
              <a:solidFill>
                <a:schemeClr val="accent1"/>
              </a:solidFill>
              <a:ea typeface="Roboto"/>
              <a:cs typeface="Roboto"/>
              <a:sym typeface="Roboto"/>
            </a:endParaRPr>
          </a:p>
          <a:p>
            <a:pPr marL="457200" marR="0" lvl="0" indent="-228600" algn="l" rtl="0">
              <a:spcBef>
                <a:spcPts val="0"/>
              </a:spcBef>
              <a:buClr>
                <a:schemeClr val="lt1"/>
              </a:buClr>
              <a:buSzPct val="100000"/>
              <a:buFont typeface="Roboto"/>
              <a:buChar char="■"/>
            </a:pPr>
            <a:r>
              <a:rPr lang="en-US" dirty="0">
                <a:solidFill>
                  <a:schemeClr val="accent1"/>
                </a:solidFill>
                <a:ea typeface="Roboto"/>
                <a:cs typeface="Roboto"/>
                <a:sym typeface="Roboto"/>
              </a:rPr>
              <a:t>Filters</a:t>
            </a:r>
            <a:endParaRPr lang="en-US" sz="1800" dirty="0">
              <a:solidFill>
                <a:schemeClr val="accent1"/>
              </a:solidFill>
              <a:ea typeface="Roboto"/>
              <a:cs typeface="Roboto"/>
              <a:sym typeface="Roboto"/>
            </a:endParaRPr>
          </a:p>
        </p:txBody>
      </p:sp>
      <p:sp>
        <p:nvSpPr>
          <p:cNvPr id="517" name="Shape 517"/>
          <p:cNvSpPr txBox="1"/>
          <p:nvPr/>
        </p:nvSpPr>
        <p:spPr>
          <a:xfrm>
            <a:off x="7205964" y="2952797"/>
            <a:ext cx="2959200" cy="1217559"/>
          </a:xfrm>
          <a:prstGeom prst="rect">
            <a:avLst/>
          </a:prstGeom>
          <a:solidFill>
            <a:schemeClr val="lt2"/>
          </a:solidFill>
          <a:ln>
            <a:noFill/>
          </a:ln>
        </p:spPr>
        <p:txBody>
          <a:bodyPr lIns="91425" tIns="91425" rIns="91425" bIns="91425" anchor="t" anchorCtr="0">
            <a:noAutofit/>
          </a:bodyPr>
          <a:lstStyle/>
          <a:p>
            <a:pPr marL="0" marR="0" lvl="0" indent="0" algn="l" rtl="0">
              <a:spcBef>
                <a:spcPts val="0"/>
              </a:spcBef>
              <a:spcAft>
                <a:spcPts val="0"/>
              </a:spcAft>
              <a:buClr>
                <a:srgbClr val="000000"/>
              </a:buClr>
              <a:buSzPct val="25000"/>
              <a:buFont typeface="Arial"/>
              <a:buNone/>
            </a:pPr>
            <a:r>
              <a:rPr lang="en-US" sz="1400" dirty="0">
                <a:solidFill>
                  <a:schemeClr val="accent1"/>
                </a:solidFill>
                <a:ea typeface="Roboto"/>
                <a:cs typeface="Roboto"/>
                <a:sym typeface="Roboto"/>
              </a:rPr>
              <a:t/>
            </a:r>
            <a:br>
              <a:rPr lang="en-US" sz="1400" dirty="0">
                <a:solidFill>
                  <a:schemeClr val="accent1"/>
                </a:solidFill>
                <a:ea typeface="Roboto"/>
                <a:cs typeface="Roboto"/>
                <a:sym typeface="Roboto"/>
              </a:rPr>
            </a:br>
            <a:r>
              <a:rPr lang="en-US" sz="1400" dirty="0">
                <a:solidFill>
                  <a:schemeClr val="accent1"/>
                </a:solidFill>
                <a:ea typeface="Roboto"/>
                <a:cs typeface="Roboto"/>
                <a:sym typeface="Roboto"/>
              </a:rPr>
              <a:t>Make + Model + P&amp;S Category</a:t>
            </a:r>
          </a:p>
          <a:p>
            <a:pPr marL="0" marR="0" lvl="0" indent="0" algn="l" rtl="0">
              <a:spcBef>
                <a:spcPts val="0"/>
              </a:spcBef>
              <a:spcAft>
                <a:spcPts val="0"/>
              </a:spcAft>
              <a:buClr>
                <a:srgbClr val="000000"/>
              </a:buClr>
              <a:buSzPct val="25000"/>
              <a:buFont typeface="Arial"/>
              <a:buNone/>
            </a:pPr>
            <a:r>
              <a:rPr lang="en-US" sz="1400" dirty="0">
                <a:solidFill>
                  <a:schemeClr val="accent1"/>
                </a:solidFill>
                <a:ea typeface="Roboto"/>
                <a:cs typeface="Roboto"/>
                <a:sym typeface="Roboto"/>
              </a:rPr>
              <a:t>Make + P&amp;S Category</a:t>
            </a:r>
          </a:p>
          <a:p>
            <a:pPr marL="0" marR="0" lvl="0" indent="0" algn="l" rtl="0">
              <a:spcBef>
                <a:spcPts val="0"/>
              </a:spcBef>
              <a:spcAft>
                <a:spcPts val="0"/>
              </a:spcAft>
              <a:buClr>
                <a:srgbClr val="000000"/>
              </a:buClr>
              <a:buSzPct val="25000"/>
              <a:buFont typeface="Arial"/>
              <a:buNone/>
            </a:pPr>
            <a:r>
              <a:rPr lang="en-US" sz="1400" dirty="0">
                <a:solidFill>
                  <a:schemeClr val="accent1"/>
                </a:solidFill>
                <a:ea typeface="Roboto"/>
                <a:cs typeface="Roboto"/>
                <a:sym typeface="Roboto"/>
              </a:rPr>
              <a:t>Model + P&amp;S Category</a:t>
            </a:r>
          </a:p>
          <a:p>
            <a:pPr marL="0" marR="0" lvl="0" indent="0" algn="l" rtl="0">
              <a:spcBef>
                <a:spcPts val="0"/>
              </a:spcBef>
              <a:buClr>
                <a:srgbClr val="000000"/>
              </a:buClr>
              <a:buFont typeface="Arial"/>
              <a:buNone/>
            </a:pPr>
            <a:endParaRPr sz="1100" i="1" dirty="0">
              <a:solidFill>
                <a:srgbClr val="0060AE"/>
              </a:solidFill>
              <a:latin typeface="Roboto"/>
              <a:ea typeface="Roboto"/>
              <a:cs typeface="Roboto"/>
              <a:sym typeface="Roboto"/>
            </a:endParaRPr>
          </a:p>
        </p:txBody>
      </p:sp>
      <p:cxnSp>
        <p:nvCxnSpPr>
          <p:cNvPr id="6" name="Shape 412"/>
          <p:cNvCxnSpPr/>
          <p:nvPr/>
        </p:nvCxnSpPr>
        <p:spPr>
          <a:xfrm>
            <a:off x="4625514" y="5625069"/>
            <a:ext cx="5924769" cy="2748"/>
          </a:xfrm>
          <a:prstGeom prst="straightConnector1">
            <a:avLst/>
          </a:prstGeom>
          <a:noFill/>
          <a:ln w="127000" cap="flat" cmpd="sng">
            <a:solidFill>
              <a:schemeClr val="accent4"/>
            </a:solidFill>
            <a:prstDash val="solid"/>
            <a:miter/>
            <a:headEnd type="none" w="med" len="med"/>
            <a:tailEnd type="none" w="med" len="med"/>
          </a:ln>
        </p:spPr>
      </p:cxnSp>
    </p:spTree>
    <p:extLst>
      <p:ext uri="{BB962C8B-B14F-4D97-AF65-F5344CB8AC3E}">
        <p14:creationId xmlns:p14="http://schemas.microsoft.com/office/powerpoint/2010/main" val="143606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228600" y="914400"/>
            <a:ext cx="3099061" cy="5186934"/>
          </a:xfrm>
          <a:prstGeom prst="rect">
            <a:avLst/>
          </a:prstGeom>
          <a:gradFill>
            <a:gsLst>
              <a:gs pos="0">
                <a:schemeClr val="accent1"/>
              </a:gs>
              <a:gs pos="2000">
                <a:schemeClr val="accent1"/>
              </a:gs>
              <a:gs pos="3000">
                <a:schemeClr val="lt1"/>
              </a:gs>
              <a:gs pos="97000">
                <a:schemeClr val="lt1"/>
              </a:gs>
              <a:gs pos="98000">
                <a:schemeClr val="accent1"/>
              </a:gs>
              <a:gs pos="100000">
                <a:schemeClr val="accent1"/>
              </a:gs>
            </a:gsLst>
            <a:lin ang="0" scaled="0"/>
          </a:gradFill>
          <a:ln w="127000" cap="sq">
            <a:noFill/>
            <a:miter lim="800000"/>
          </a:ln>
        </p:spPr>
        <p:txBody>
          <a:bodyPr vert="horz" lIns="137150" tIns="731520" rIns="137150" bIns="2286000" rtlCol="0" anchor="t" anchorCtr="0">
            <a:noAutofit/>
          </a:bodyPr>
          <a:lstStyle/>
          <a:p>
            <a:pPr>
              <a:spcBef>
                <a:spcPts val="0"/>
              </a:spcBef>
              <a:buClr>
                <a:schemeClr val="accent1"/>
              </a:buClr>
              <a:buSzPct val="25000"/>
              <a:buFont typeface="Arial"/>
            </a:pPr>
            <a:r>
              <a:rPr lang="en-US" dirty="0">
                <a:sym typeface="Arial"/>
              </a:rPr>
              <a:t>Search </a:t>
            </a:r>
            <a:br>
              <a:rPr lang="en-US" dirty="0">
                <a:sym typeface="Arial"/>
              </a:rPr>
            </a:br>
            <a:r>
              <a:rPr lang="en-US" dirty="0">
                <a:sym typeface="Arial"/>
              </a:rPr>
              <a:t>Tactic #3:</a:t>
            </a:r>
            <a:br>
              <a:rPr lang="en-US" dirty="0">
                <a:sym typeface="Arial"/>
              </a:rPr>
            </a:br>
            <a:r>
              <a:rPr lang="en-US" dirty="0">
                <a:sym typeface="Arial"/>
              </a:rPr>
              <a:t/>
            </a:r>
            <a:br>
              <a:rPr lang="en-US" dirty="0">
                <a:sym typeface="Arial"/>
              </a:rPr>
            </a:br>
            <a:r>
              <a:rPr lang="en-US" dirty="0">
                <a:sym typeface="Arial"/>
              </a:rPr>
              <a:t>Sitelinks &amp; </a:t>
            </a:r>
            <a:r>
              <a:rPr lang="en-US" dirty="0" err="1">
                <a:sym typeface="Arial"/>
              </a:rPr>
              <a:t>Ext</a:t>
            </a:r>
            <a:r>
              <a:rPr lang="en-US" dirty="0" err="1"/>
              <a:t>entions</a:t>
            </a:r>
            <a:r>
              <a:rPr lang="en-US" dirty="0">
                <a:sym typeface="Arial"/>
              </a:rPr>
              <a:t/>
            </a:r>
            <a:br>
              <a:rPr lang="en-US" dirty="0">
                <a:sym typeface="Arial"/>
              </a:rPr>
            </a:br>
            <a:endParaRPr lang="en-US" dirty="0">
              <a:sym typeface="Arial"/>
            </a:endParaRPr>
          </a:p>
        </p:txBody>
      </p:sp>
      <p:sp>
        <p:nvSpPr>
          <p:cNvPr id="525" name="Shape 525"/>
          <p:cNvSpPr txBox="1"/>
          <p:nvPr/>
        </p:nvSpPr>
        <p:spPr>
          <a:xfrm>
            <a:off x="6039860" y="2602244"/>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526" name="Shape 526"/>
          <p:cNvSpPr/>
          <p:nvPr/>
        </p:nvSpPr>
        <p:spPr>
          <a:xfrm>
            <a:off x="5963650" y="3158625"/>
            <a:ext cx="2753700" cy="1191000"/>
          </a:xfrm>
          <a:prstGeom prst="rect">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527" name="Shape 5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52925" y="1413125"/>
            <a:ext cx="5854950" cy="3991372"/>
          </a:xfrm>
          <a:prstGeom prst="rect">
            <a:avLst/>
          </a:prstGeom>
          <a:noFill/>
          <a:ln>
            <a:noFill/>
          </a:ln>
        </p:spPr>
      </p:pic>
      <p:sp>
        <p:nvSpPr>
          <p:cNvPr id="528" name="Shape 528"/>
          <p:cNvSpPr/>
          <p:nvPr/>
        </p:nvSpPr>
        <p:spPr>
          <a:xfrm>
            <a:off x="4773675" y="3578925"/>
            <a:ext cx="5282700" cy="9822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9" name="Shape 529"/>
          <p:cNvSpPr/>
          <p:nvPr/>
        </p:nvSpPr>
        <p:spPr>
          <a:xfrm>
            <a:off x="4773675" y="4774725"/>
            <a:ext cx="5282700" cy="4563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8567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3" name="Content Placeholder 2"/>
          <p:cNvSpPr>
            <a:spLocks noGrp="1"/>
          </p:cNvSpPr>
          <p:nvPr>
            <p:ph idx="1"/>
          </p:nvPr>
        </p:nvSpPr>
        <p:spPr>
          <a:xfrm>
            <a:off x="3327662" y="1333500"/>
            <a:ext cx="8635738" cy="4767834"/>
          </a:xfrm>
        </p:spPr>
        <p:txBody>
          <a:bodyPr/>
          <a:lstStyle/>
          <a:p>
            <a:r>
              <a:rPr lang="en-US" sz="3200" b="0" dirty="0">
                <a:solidFill>
                  <a:schemeClr val="accent1"/>
                </a:solidFill>
                <a:latin typeface="+mj-lt"/>
              </a:rPr>
              <a:t>Capture customers</a:t>
            </a:r>
            <a:r>
              <a:rPr lang="en-US" sz="3200" dirty="0"/>
              <a:t> </a:t>
            </a:r>
            <a:r>
              <a:rPr lang="en-US" sz="3000" dirty="0"/>
              <a:t>interested in your services</a:t>
            </a:r>
          </a:p>
          <a:p>
            <a:r>
              <a:rPr lang="en-US" sz="3200" b="0" dirty="0">
                <a:solidFill>
                  <a:schemeClr val="accent1"/>
                </a:solidFill>
                <a:latin typeface="+mj-lt"/>
              </a:rPr>
              <a:t>Drive traffic</a:t>
            </a:r>
            <a:r>
              <a:rPr lang="en-US" sz="3000" dirty="0"/>
              <a:t> to dedicated parts and services landing pages on the dealer sites</a:t>
            </a:r>
          </a:p>
          <a:p>
            <a:r>
              <a:rPr lang="en-US" sz="3200" b="0" dirty="0">
                <a:solidFill>
                  <a:schemeClr val="accent1"/>
                </a:solidFill>
                <a:latin typeface="+mj-lt"/>
              </a:rPr>
              <a:t>Increase leads</a:t>
            </a:r>
            <a:r>
              <a:rPr lang="en-US" sz="3000" dirty="0"/>
              <a:t> for fixed operations</a:t>
            </a:r>
          </a:p>
        </p:txBody>
      </p:sp>
      <p:sp>
        <p:nvSpPr>
          <p:cNvPr id="2" name="Title 1"/>
          <p:cNvSpPr>
            <a:spLocks noGrp="1"/>
          </p:cNvSpPr>
          <p:nvPr>
            <p:ph type="title"/>
          </p:nvPr>
        </p:nvSpPr>
        <p:spPr/>
        <p:txBody>
          <a:bodyPr/>
          <a:lstStyle/>
          <a:p>
            <a:r>
              <a:rPr lang="en-US" sz="4000" dirty="0">
                <a:solidFill>
                  <a:srgbClr val="0060AE"/>
                </a:solidFill>
                <a:ea typeface="Roboto"/>
                <a:cs typeface="Roboto"/>
                <a:sym typeface="Roboto"/>
              </a:rPr>
              <a:t>Be there to answer their questions!</a:t>
            </a:r>
            <a:endParaRPr lang="en-US" sz="4000" dirty="0"/>
          </a:p>
        </p:txBody>
      </p:sp>
    </p:spTree>
    <p:extLst>
      <p:ext uri="{BB962C8B-B14F-4D97-AF65-F5344CB8AC3E}">
        <p14:creationId xmlns:p14="http://schemas.microsoft.com/office/powerpoint/2010/main" val="2157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p:nvPr/>
        </p:nvSpPr>
        <p:spPr>
          <a:xfrm>
            <a:off x="882997" y="2975165"/>
            <a:ext cx="111633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dirty="0">
                <a:solidFill>
                  <a:schemeClr val="accent1"/>
                </a:solidFill>
                <a:latin typeface="+mj-lt"/>
              </a:rPr>
              <a:t>How do we connected with </a:t>
            </a:r>
            <a:r>
              <a:rPr lang="en-US" sz="4400" dirty="0" err="1">
                <a:solidFill>
                  <a:schemeClr val="accent1"/>
                </a:solidFill>
                <a:latin typeface="+mj-lt"/>
              </a:rPr>
              <a:t>undecideds</a:t>
            </a:r>
            <a:r>
              <a:rPr lang="en-US" sz="4400" dirty="0">
                <a:solidFill>
                  <a:schemeClr val="accent1"/>
                </a:solidFill>
                <a:latin typeface="+mj-lt"/>
              </a:rPr>
              <a:t>?</a:t>
            </a:r>
          </a:p>
        </p:txBody>
      </p:sp>
    </p:spTree>
    <p:extLst>
      <p:ext uri="{BB962C8B-B14F-4D97-AF65-F5344CB8AC3E}">
        <p14:creationId xmlns:p14="http://schemas.microsoft.com/office/powerpoint/2010/main" val="17003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pSp>
        <p:nvGrpSpPr>
          <p:cNvPr id="547" name="Shape 547"/>
          <p:cNvGrpSpPr/>
          <p:nvPr/>
        </p:nvGrpSpPr>
        <p:grpSpPr>
          <a:xfrm>
            <a:off x="3582540" y="1615136"/>
            <a:ext cx="1658076" cy="4196341"/>
            <a:chOff x="4484" y="835"/>
            <a:chExt cx="900" cy="1804"/>
          </a:xfrm>
        </p:grpSpPr>
        <p:sp>
          <p:nvSpPr>
            <p:cNvPr id="548" name="Shape 548"/>
            <p:cNvSpPr/>
            <p:nvPr/>
          </p:nvSpPr>
          <p:spPr>
            <a:xfrm>
              <a:off x="4484" y="2339"/>
              <a:ext cx="900" cy="300"/>
            </a:xfrm>
            <a:prstGeom prst="rect">
              <a:avLst/>
            </a:prstGeom>
            <a:solidFill>
              <a:srgbClr val="FBBC05"/>
            </a:solidFill>
            <a:ln w="19050" cap="flat" cmpd="sng">
              <a:solidFill>
                <a:srgbClr val="EEB21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549" name="Shape 549"/>
            <p:cNvSpPr/>
            <p:nvPr/>
          </p:nvSpPr>
          <p:spPr>
            <a:xfrm>
              <a:off x="4484" y="1717"/>
              <a:ext cx="900" cy="600"/>
            </a:xfrm>
            <a:prstGeom prst="rect">
              <a:avLst/>
            </a:prstGeom>
            <a:solidFill>
              <a:srgbClr val="EA4335"/>
            </a:solidFill>
            <a:ln w="1905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550" name="Shape 550"/>
            <p:cNvSpPr/>
            <p:nvPr/>
          </p:nvSpPr>
          <p:spPr>
            <a:xfrm>
              <a:off x="4484" y="1031"/>
              <a:ext cx="900" cy="300"/>
            </a:xfrm>
            <a:prstGeom prst="rect">
              <a:avLst/>
            </a:prstGeom>
            <a:solidFill>
              <a:srgbClr val="83A4F1"/>
            </a:solidFill>
            <a:ln w="1905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551" name="Shape 551"/>
            <p:cNvSpPr/>
            <p:nvPr/>
          </p:nvSpPr>
          <p:spPr>
            <a:xfrm>
              <a:off x="4484" y="834"/>
              <a:ext cx="900" cy="900"/>
            </a:xfrm>
            <a:prstGeom prst="rect">
              <a:avLst/>
            </a:prstGeom>
            <a:solidFill>
              <a:srgbClr val="4285F4"/>
            </a:solidFill>
            <a:ln w="1905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552" name="Shape 552"/>
            <p:cNvSpPr/>
            <p:nvPr/>
          </p:nvSpPr>
          <p:spPr>
            <a:xfrm>
              <a:off x="4484" y="2594"/>
              <a:ext cx="900" cy="0"/>
            </a:xfrm>
            <a:prstGeom prst="rect">
              <a:avLst/>
            </a:prstGeom>
            <a:solidFill>
              <a:srgbClr val="34A853"/>
            </a:solidFill>
            <a:ln w="1905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7F7F7F"/>
                </a:solidFill>
                <a:latin typeface="Calibri"/>
                <a:ea typeface="Calibri"/>
                <a:cs typeface="Calibri"/>
                <a:sym typeface="Calibri"/>
              </a:endParaRPr>
            </a:p>
          </p:txBody>
        </p:sp>
      </p:grpSp>
      <p:sp>
        <p:nvSpPr>
          <p:cNvPr id="553" name="Shape 553"/>
          <p:cNvSpPr/>
          <p:nvPr/>
        </p:nvSpPr>
        <p:spPr>
          <a:xfrm>
            <a:off x="3351629" y="1614996"/>
            <a:ext cx="2127000" cy="4363800"/>
          </a:xfrm>
          <a:custGeom>
            <a:avLst/>
            <a:gdLst/>
            <a:ahLst/>
            <a:cxnLst/>
            <a:rect l="0" t="0" r="0" b="0"/>
            <a:pathLst>
              <a:path w="120000" h="120000" extrusionOk="0">
                <a:moveTo>
                  <a:pt x="92307" y="60000"/>
                </a:moveTo>
                <a:cubicBezTo>
                  <a:pt x="92307" y="60000"/>
                  <a:pt x="93146" y="59801"/>
                  <a:pt x="93286" y="59701"/>
                </a:cubicBezTo>
                <a:cubicBezTo>
                  <a:pt x="93566" y="59552"/>
                  <a:pt x="93846" y="59353"/>
                  <a:pt x="93986" y="59154"/>
                </a:cubicBezTo>
                <a:cubicBezTo>
                  <a:pt x="94125" y="59005"/>
                  <a:pt x="93566" y="58856"/>
                  <a:pt x="93286" y="58757"/>
                </a:cubicBezTo>
                <a:cubicBezTo>
                  <a:pt x="92727" y="58458"/>
                  <a:pt x="92727" y="58359"/>
                  <a:pt x="93006" y="58011"/>
                </a:cubicBezTo>
                <a:cubicBezTo>
                  <a:pt x="93286" y="57763"/>
                  <a:pt x="93006" y="57415"/>
                  <a:pt x="93006" y="57116"/>
                </a:cubicBezTo>
                <a:cubicBezTo>
                  <a:pt x="93006" y="56818"/>
                  <a:pt x="93286" y="56520"/>
                  <a:pt x="93286" y="56172"/>
                </a:cubicBezTo>
                <a:cubicBezTo>
                  <a:pt x="93566" y="55724"/>
                  <a:pt x="92727" y="55277"/>
                  <a:pt x="92867" y="54780"/>
                </a:cubicBezTo>
                <a:cubicBezTo>
                  <a:pt x="93146" y="54333"/>
                  <a:pt x="93426" y="54034"/>
                  <a:pt x="93146" y="53587"/>
                </a:cubicBezTo>
                <a:cubicBezTo>
                  <a:pt x="92867" y="53040"/>
                  <a:pt x="92867" y="52444"/>
                  <a:pt x="92587" y="51847"/>
                </a:cubicBezTo>
                <a:cubicBezTo>
                  <a:pt x="92447" y="51151"/>
                  <a:pt x="91608" y="50604"/>
                  <a:pt x="91608" y="49908"/>
                </a:cubicBezTo>
                <a:cubicBezTo>
                  <a:pt x="91468" y="49312"/>
                  <a:pt x="91608" y="48516"/>
                  <a:pt x="91048" y="47970"/>
                </a:cubicBezTo>
                <a:cubicBezTo>
                  <a:pt x="90629" y="47522"/>
                  <a:pt x="90489" y="47125"/>
                  <a:pt x="90349" y="46677"/>
                </a:cubicBezTo>
                <a:cubicBezTo>
                  <a:pt x="90069" y="46081"/>
                  <a:pt x="89790" y="45434"/>
                  <a:pt x="89930" y="44838"/>
                </a:cubicBezTo>
                <a:cubicBezTo>
                  <a:pt x="89930" y="44142"/>
                  <a:pt x="90209" y="43545"/>
                  <a:pt x="90069" y="42850"/>
                </a:cubicBezTo>
                <a:cubicBezTo>
                  <a:pt x="89790" y="42253"/>
                  <a:pt x="90069" y="41706"/>
                  <a:pt x="89790" y="41110"/>
                </a:cubicBezTo>
                <a:cubicBezTo>
                  <a:pt x="89510" y="40662"/>
                  <a:pt x="89370" y="40215"/>
                  <a:pt x="89370" y="39768"/>
                </a:cubicBezTo>
                <a:cubicBezTo>
                  <a:pt x="89230" y="39221"/>
                  <a:pt x="89230" y="38724"/>
                  <a:pt x="88811" y="38227"/>
                </a:cubicBezTo>
                <a:cubicBezTo>
                  <a:pt x="88671" y="38127"/>
                  <a:pt x="87552" y="37282"/>
                  <a:pt x="87692" y="37232"/>
                </a:cubicBezTo>
                <a:cubicBezTo>
                  <a:pt x="87552" y="37282"/>
                  <a:pt x="87552" y="37531"/>
                  <a:pt x="87552" y="37630"/>
                </a:cubicBezTo>
                <a:cubicBezTo>
                  <a:pt x="87552" y="37879"/>
                  <a:pt x="87412" y="38177"/>
                  <a:pt x="87272" y="38425"/>
                </a:cubicBezTo>
                <a:cubicBezTo>
                  <a:pt x="87132" y="38823"/>
                  <a:pt x="87132" y="39270"/>
                  <a:pt x="87132" y="39668"/>
                </a:cubicBezTo>
                <a:cubicBezTo>
                  <a:pt x="86993" y="40662"/>
                  <a:pt x="87132" y="41607"/>
                  <a:pt x="87132" y="42601"/>
                </a:cubicBezTo>
                <a:cubicBezTo>
                  <a:pt x="87132" y="43744"/>
                  <a:pt x="86993" y="44888"/>
                  <a:pt x="86993" y="45981"/>
                </a:cubicBezTo>
                <a:cubicBezTo>
                  <a:pt x="86993" y="46926"/>
                  <a:pt x="87272" y="47920"/>
                  <a:pt x="87272" y="48864"/>
                </a:cubicBezTo>
                <a:cubicBezTo>
                  <a:pt x="87132" y="50157"/>
                  <a:pt x="88391" y="51400"/>
                  <a:pt x="88811" y="52692"/>
                </a:cubicBezTo>
                <a:cubicBezTo>
                  <a:pt x="89230" y="53786"/>
                  <a:pt x="90069" y="54780"/>
                  <a:pt x="90909" y="55824"/>
                </a:cubicBezTo>
                <a:cubicBezTo>
                  <a:pt x="91048" y="56023"/>
                  <a:pt x="91328" y="55923"/>
                  <a:pt x="91748" y="56072"/>
                </a:cubicBezTo>
                <a:cubicBezTo>
                  <a:pt x="92307" y="56321"/>
                  <a:pt x="91468" y="56420"/>
                  <a:pt x="91188" y="56520"/>
                </a:cubicBezTo>
                <a:cubicBezTo>
                  <a:pt x="90349" y="56818"/>
                  <a:pt x="90909" y="57116"/>
                  <a:pt x="91048" y="57464"/>
                </a:cubicBezTo>
                <a:cubicBezTo>
                  <a:pt x="91328" y="58309"/>
                  <a:pt x="91748" y="59254"/>
                  <a:pt x="91468" y="60099"/>
                </a:cubicBezTo>
                <a:cubicBezTo>
                  <a:pt x="91468" y="60198"/>
                  <a:pt x="91328" y="60646"/>
                  <a:pt x="91888" y="60497"/>
                </a:cubicBezTo>
                <a:cubicBezTo>
                  <a:pt x="92447" y="60298"/>
                  <a:pt x="92307" y="60198"/>
                  <a:pt x="92307" y="60000"/>
                </a:cubicBezTo>
                <a:close/>
                <a:moveTo>
                  <a:pt x="33006" y="38376"/>
                </a:moveTo>
                <a:cubicBezTo>
                  <a:pt x="33006" y="38326"/>
                  <a:pt x="33006" y="37829"/>
                  <a:pt x="33006" y="37779"/>
                </a:cubicBezTo>
                <a:cubicBezTo>
                  <a:pt x="32727" y="37879"/>
                  <a:pt x="32587" y="38326"/>
                  <a:pt x="32587" y="38425"/>
                </a:cubicBezTo>
                <a:cubicBezTo>
                  <a:pt x="32307" y="38922"/>
                  <a:pt x="32027" y="39420"/>
                  <a:pt x="31608" y="39966"/>
                </a:cubicBezTo>
                <a:cubicBezTo>
                  <a:pt x="31048" y="40961"/>
                  <a:pt x="31608" y="42004"/>
                  <a:pt x="30769" y="42999"/>
                </a:cubicBezTo>
                <a:cubicBezTo>
                  <a:pt x="30489" y="43347"/>
                  <a:pt x="30909" y="43844"/>
                  <a:pt x="31048" y="44192"/>
                </a:cubicBezTo>
                <a:cubicBezTo>
                  <a:pt x="31048" y="44739"/>
                  <a:pt x="31328" y="45136"/>
                  <a:pt x="30909" y="45683"/>
                </a:cubicBezTo>
                <a:cubicBezTo>
                  <a:pt x="30489" y="46130"/>
                  <a:pt x="29790" y="46578"/>
                  <a:pt x="30069" y="47025"/>
                </a:cubicBezTo>
                <a:cubicBezTo>
                  <a:pt x="30629" y="47622"/>
                  <a:pt x="30069" y="47920"/>
                  <a:pt x="29790" y="48516"/>
                </a:cubicBezTo>
                <a:cubicBezTo>
                  <a:pt x="29510" y="49063"/>
                  <a:pt x="29650" y="49610"/>
                  <a:pt x="29370" y="50157"/>
                </a:cubicBezTo>
                <a:cubicBezTo>
                  <a:pt x="29230" y="50356"/>
                  <a:pt x="28951" y="50555"/>
                  <a:pt x="28811" y="50803"/>
                </a:cubicBezTo>
                <a:cubicBezTo>
                  <a:pt x="28531" y="51101"/>
                  <a:pt x="28811" y="51400"/>
                  <a:pt x="28811" y="51698"/>
                </a:cubicBezTo>
                <a:cubicBezTo>
                  <a:pt x="28951" y="52096"/>
                  <a:pt x="28111" y="52593"/>
                  <a:pt x="27832" y="52990"/>
                </a:cubicBezTo>
                <a:cubicBezTo>
                  <a:pt x="27552" y="53388"/>
                  <a:pt x="27272" y="53786"/>
                  <a:pt x="26993" y="54183"/>
                </a:cubicBezTo>
                <a:cubicBezTo>
                  <a:pt x="26433" y="54929"/>
                  <a:pt x="26153" y="55675"/>
                  <a:pt x="25314" y="56420"/>
                </a:cubicBezTo>
                <a:cubicBezTo>
                  <a:pt x="25174" y="56619"/>
                  <a:pt x="25454" y="56868"/>
                  <a:pt x="25454" y="57067"/>
                </a:cubicBezTo>
                <a:cubicBezTo>
                  <a:pt x="25314" y="57365"/>
                  <a:pt x="25174" y="57613"/>
                  <a:pt x="25174" y="57912"/>
                </a:cubicBezTo>
                <a:cubicBezTo>
                  <a:pt x="25174" y="58061"/>
                  <a:pt x="25874" y="58757"/>
                  <a:pt x="26293" y="58757"/>
                </a:cubicBezTo>
                <a:cubicBezTo>
                  <a:pt x="26573" y="58707"/>
                  <a:pt x="26853" y="57663"/>
                  <a:pt x="26853" y="57564"/>
                </a:cubicBezTo>
                <a:cubicBezTo>
                  <a:pt x="26993" y="57315"/>
                  <a:pt x="27552" y="56619"/>
                  <a:pt x="26993" y="56420"/>
                </a:cubicBezTo>
                <a:cubicBezTo>
                  <a:pt x="25874" y="56172"/>
                  <a:pt x="26993" y="56023"/>
                  <a:pt x="27272" y="55675"/>
                </a:cubicBezTo>
                <a:cubicBezTo>
                  <a:pt x="27552" y="54929"/>
                  <a:pt x="27832" y="54183"/>
                  <a:pt x="28391" y="53487"/>
                </a:cubicBezTo>
                <a:cubicBezTo>
                  <a:pt x="28671" y="53140"/>
                  <a:pt x="29230" y="52841"/>
                  <a:pt x="29510" y="52493"/>
                </a:cubicBezTo>
                <a:cubicBezTo>
                  <a:pt x="29650" y="52046"/>
                  <a:pt x="29930" y="51648"/>
                  <a:pt x="30349" y="51251"/>
                </a:cubicBezTo>
                <a:cubicBezTo>
                  <a:pt x="30769" y="50704"/>
                  <a:pt x="31608" y="50157"/>
                  <a:pt x="31888" y="49610"/>
                </a:cubicBezTo>
                <a:cubicBezTo>
                  <a:pt x="32307" y="49113"/>
                  <a:pt x="31328" y="48715"/>
                  <a:pt x="31328" y="48268"/>
                </a:cubicBezTo>
                <a:cubicBezTo>
                  <a:pt x="31188" y="47821"/>
                  <a:pt x="31608" y="47373"/>
                  <a:pt x="31748" y="46926"/>
                </a:cubicBezTo>
                <a:cubicBezTo>
                  <a:pt x="31888" y="46379"/>
                  <a:pt x="31888" y="45832"/>
                  <a:pt x="31888" y="45335"/>
                </a:cubicBezTo>
                <a:cubicBezTo>
                  <a:pt x="32027" y="44838"/>
                  <a:pt x="32587" y="44391"/>
                  <a:pt x="32727" y="43943"/>
                </a:cubicBezTo>
                <a:cubicBezTo>
                  <a:pt x="33006" y="43545"/>
                  <a:pt x="32867" y="43148"/>
                  <a:pt x="32727" y="42800"/>
                </a:cubicBezTo>
                <a:cubicBezTo>
                  <a:pt x="32447" y="42253"/>
                  <a:pt x="32167" y="41756"/>
                  <a:pt x="32307" y="41259"/>
                </a:cubicBezTo>
                <a:cubicBezTo>
                  <a:pt x="32447" y="40811"/>
                  <a:pt x="32867" y="40364"/>
                  <a:pt x="32867" y="39966"/>
                </a:cubicBezTo>
                <a:cubicBezTo>
                  <a:pt x="33006" y="39569"/>
                  <a:pt x="33426" y="39221"/>
                  <a:pt x="33146" y="38873"/>
                </a:cubicBezTo>
                <a:cubicBezTo>
                  <a:pt x="33146" y="38674"/>
                  <a:pt x="33006" y="38574"/>
                  <a:pt x="33006" y="38376"/>
                </a:cubicBezTo>
                <a:close/>
                <a:moveTo>
                  <a:pt x="25874" y="65766"/>
                </a:moveTo>
                <a:cubicBezTo>
                  <a:pt x="25874" y="65517"/>
                  <a:pt x="26153" y="64971"/>
                  <a:pt x="25734" y="64722"/>
                </a:cubicBezTo>
                <a:cubicBezTo>
                  <a:pt x="25594" y="64623"/>
                  <a:pt x="24615" y="64871"/>
                  <a:pt x="24475" y="64871"/>
                </a:cubicBezTo>
                <a:cubicBezTo>
                  <a:pt x="23496" y="64921"/>
                  <a:pt x="23636" y="65219"/>
                  <a:pt x="23776" y="65517"/>
                </a:cubicBezTo>
                <a:cubicBezTo>
                  <a:pt x="23776" y="65666"/>
                  <a:pt x="24195" y="65915"/>
                  <a:pt x="24055" y="66114"/>
                </a:cubicBezTo>
                <a:cubicBezTo>
                  <a:pt x="23916" y="66164"/>
                  <a:pt x="23636" y="66213"/>
                  <a:pt x="23916" y="66313"/>
                </a:cubicBezTo>
                <a:cubicBezTo>
                  <a:pt x="24335" y="66661"/>
                  <a:pt x="24335" y="67108"/>
                  <a:pt x="24475" y="67506"/>
                </a:cubicBezTo>
                <a:cubicBezTo>
                  <a:pt x="24615" y="67754"/>
                  <a:pt x="25174" y="67555"/>
                  <a:pt x="25734" y="67506"/>
                </a:cubicBezTo>
                <a:cubicBezTo>
                  <a:pt x="26713" y="67406"/>
                  <a:pt x="26293" y="67257"/>
                  <a:pt x="26153" y="66959"/>
                </a:cubicBezTo>
                <a:cubicBezTo>
                  <a:pt x="26013" y="66561"/>
                  <a:pt x="26013" y="66164"/>
                  <a:pt x="25874" y="65766"/>
                </a:cubicBezTo>
                <a:close/>
                <a:moveTo>
                  <a:pt x="92867" y="63728"/>
                </a:moveTo>
                <a:cubicBezTo>
                  <a:pt x="92027" y="63827"/>
                  <a:pt x="92307" y="64473"/>
                  <a:pt x="92447" y="64672"/>
                </a:cubicBezTo>
                <a:cubicBezTo>
                  <a:pt x="92447" y="64921"/>
                  <a:pt x="92727" y="65169"/>
                  <a:pt x="92867" y="65418"/>
                </a:cubicBezTo>
                <a:cubicBezTo>
                  <a:pt x="93006" y="65567"/>
                  <a:pt x="93006" y="66014"/>
                  <a:pt x="93426" y="66114"/>
                </a:cubicBezTo>
                <a:cubicBezTo>
                  <a:pt x="93286" y="66064"/>
                  <a:pt x="93986" y="65269"/>
                  <a:pt x="93986" y="65169"/>
                </a:cubicBezTo>
                <a:cubicBezTo>
                  <a:pt x="93986" y="64871"/>
                  <a:pt x="93566" y="64573"/>
                  <a:pt x="94125" y="64225"/>
                </a:cubicBezTo>
                <a:cubicBezTo>
                  <a:pt x="94265" y="64076"/>
                  <a:pt x="93146" y="63678"/>
                  <a:pt x="92867" y="63728"/>
                </a:cubicBezTo>
                <a:close/>
                <a:moveTo>
                  <a:pt x="0" y="0"/>
                </a:moveTo>
                <a:cubicBezTo>
                  <a:pt x="0" y="120000"/>
                  <a:pt x="0" y="120000"/>
                  <a:pt x="0" y="120000"/>
                </a:cubicBezTo>
                <a:cubicBezTo>
                  <a:pt x="120000" y="120000"/>
                  <a:pt x="120000" y="120000"/>
                  <a:pt x="120000" y="120000"/>
                </a:cubicBezTo>
                <a:cubicBezTo>
                  <a:pt x="120000" y="0"/>
                  <a:pt x="120000" y="0"/>
                  <a:pt x="120000" y="0"/>
                </a:cubicBezTo>
                <a:lnTo>
                  <a:pt x="0" y="0"/>
                </a:lnTo>
                <a:close/>
                <a:moveTo>
                  <a:pt x="106993" y="53438"/>
                </a:moveTo>
                <a:cubicBezTo>
                  <a:pt x="106993" y="53736"/>
                  <a:pt x="106993" y="53985"/>
                  <a:pt x="106853" y="54283"/>
                </a:cubicBezTo>
                <a:cubicBezTo>
                  <a:pt x="106713" y="54581"/>
                  <a:pt x="106153" y="54780"/>
                  <a:pt x="105734" y="55078"/>
                </a:cubicBezTo>
                <a:cubicBezTo>
                  <a:pt x="105314" y="55476"/>
                  <a:pt x="106153" y="55774"/>
                  <a:pt x="106293" y="56122"/>
                </a:cubicBezTo>
                <a:cubicBezTo>
                  <a:pt x="106573" y="56470"/>
                  <a:pt x="106293" y="56818"/>
                  <a:pt x="106013" y="57116"/>
                </a:cubicBezTo>
                <a:cubicBezTo>
                  <a:pt x="105734" y="57265"/>
                  <a:pt x="104895" y="57613"/>
                  <a:pt x="105174" y="57812"/>
                </a:cubicBezTo>
                <a:cubicBezTo>
                  <a:pt x="105454" y="58011"/>
                  <a:pt x="105734" y="58011"/>
                  <a:pt x="105874" y="58210"/>
                </a:cubicBezTo>
                <a:cubicBezTo>
                  <a:pt x="106153" y="58558"/>
                  <a:pt x="106293" y="59154"/>
                  <a:pt x="105734" y="59453"/>
                </a:cubicBezTo>
                <a:cubicBezTo>
                  <a:pt x="105314" y="59652"/>
                  <a:pt x="104615" y="59552"/>
                  <a:pt x="105174" y="59850"/>
                </a:cubicBezTo>
                <a:cubicBezTo>
                  <a:pt x="105594" y="60000"/>
                  <a:pt x="105594" y="60298"/>
                  <a:pt x="105734" y="60546"/>
                </a:cubicBezTo>
                <a:cubicBezTo>
                  <a:pt x="105734" y="60894"/>
                  <a:pt x="105314" y="61093"/>
                  <a:pt x="105174" y="61441"/>
                </a:cubicBezTo>
                <a:cubicBezTo>
                  <a:pt x="105174" y="61590"/>
                  <a:pt x="105454" y="61640"/>
                  <a:pt x="105454" y="61789"/>
                </a:cubicBezTo>
                <a:cubicBezTo>
                  <a:pt x="105594" y="61888"/>
                  <a:pt x="105174" y="61988"/>
                  <a:pt x="104895" y="61988"/>
                </a:cubicBezTo>
                <a:cubicBezTo>
                  <a:pt x="104615" y="61988"/>
                  <a:pt x="104895" y="62535"/>
                  <a:pt x="104895" y="62634"/>
                </a:cubicBezTo>
                <a:cubicBezTo>
                  <a:pt x="104895" y="63231"/>
                  <a:pt x="105174" y="63976"/>
                  <a:pt x="104755" y="64523"/>
                </a:cubicBezTo>
                <a:cubicBezTo>
                  <a:pt x="104335" y="65020"/>
                  <a:pt x="104195" y="65517"/>
                  <a:pt x="103916" y="66014"/>
                </a:cubicBezTo>
                <a:cubicBezTo>
                  <a:pt x="103636" y="66263"/>
                  <a:pt x="103496" y="66611"/>
                  <a:pt x="102657" y="66710"/>
                </a:cubicBezTo>
                <a:cubicBezTo>
                  <a:pt x="102097" y="66810"/>
                  <a:pt x="101818" y="66859"/>
                  <a:pt x="101538" y="67058"/>
                </a:cubicBezTo>
                <a:cubicBezTo>
                  <a:pt x="101398" y="67307"/>
                  <a:pt x="101258" y="67506"/>
                  <a:pt x="100419" y="67555"/>
                </a:cubicBezTo>
                <a:cubicBezTo>
                  <a:pt x="99720" y="67555"/>
                  <a:pt x="99440" y="67655"/>
                  <a:pt x="99020" y="67804"/>
                </a:cubicBezTo>
                <a:cubicBezTo>
                  <a:pt x="98461" y="68003"/>
                  <a:pt x="97342" y="68053"/>
                  <a:pt x="96503" y="68202"/>
                </a:cubicBezTo>
                <a:cubicBezTo>
                  <a:pt x="95944" y="68351"/>
                  <a:pt x="95244" y="68400"/>
                  <a:pt x="94685" y="68500"/>
                </a:cubicBezTo>
                <a:cubicBezTo>
                  <a:pt x="93986" y="68649"/>
                  <a:pt x="94125" y="69196"/>
                  <a:pt x="94125" y="69444"/>
                </a:cubicBezTo>
                <a:cubicBezTo>
                  <a:pt x="94125" y="72178"/>
                  <a:pt x="95804" y="74813"/>
                  <a:pt x="95244" y="77547"/>
                </a:cubicBezTo>
                <a:cubicBezTo>
                  <a:pt x="94825" y="79188"/>
                  <a:pt x="94125" y="80828"/>
                  <a:pt x="94125" y="82468"/>
                </a:cubicBezTo>
                <a:cubicBezTo>
                  <a:pt x="93986" y="83612"/>
                  <a:pt x="93426" y="84805"/>
                  <a:pt x="93846" y="85948"/>
                </a:cubicBezTo>
                <a:cubicBezTo>
                  <a:pt x="94265" y="87042"/>
                  <a:pt x="94125" y="88086"/>
                  <a:pt x="94405" y="89179"/>
                </a:cubicBezTo>
                <a:cubicBezTo>
                  <a:pt x="94545" y="90124"/>
                  <a:pt x="94965" y="91068"/>
                  <a:pt x="95104" y="91963"/>
                </a:cubicBezTo>
                <a:cubicBezTo>
                  <a:pt x="95664" y="94001"/>
                  <a:pt x="95804" y="95990"/>
                  <a:pt x="95804" y="98028"/>
                </a:cubicBezTo>
                <a:cubicBezTo>
                  <a:pt x="95944" y="99867"/>
                  <a:pt x="96083" y="101706"/>
                  <a:pt x="96083" y="103545"/>
                </a:cubicBezTo>
                <a:cubicBezTo>
                  <a:pt x="95944" y="104241"/>
                  <a:pt x="96223" y="105086"/>
                  <a:pt x="95384" y="105733"/>
                </a:cubicBezTo>
                <a:cubicBezTo>
                  <a:pt x="94125" y="106677"/>
                  <a:pt x="95244" y="107970"/>
                  <a:pt x="95524" y="108964"/>
                </a:cubicBezTo>
                <a:cubicBezTo>
                  <a:pt x="95664" y="109511"/>
                  <a:pt x="95804" y="110057"/>
                  <a:pt x="96083" y="110555"/>
                </a:cubicBezTo>
                <a:cubicBezTo>
                  <a:pt x="96363" y="111151"/>
                  <a:pt x="96923" y="111748"/>
                  <a:pt x="95944" y="112294"/>
                </a:cubicBezTo>
                <a:cubicBezTo>
                  <a:pt x="95104" y="112742"/>
                  <a:pt x="94965" y="112742"/>
                  <a:pt x="95524" y="113239"/>
                </a:cubicBezTo>
                <a:cubicBezTo>
                  <a:pt x="95944" y="113786"/>
                  <a:pt x="97202" y="114084"/>
                  <a:pt x="97902" y="114581"/>
                </a:cubicBezTo>
                <a:cubicBezTo>
                  <a:pt x="98461" y="115078"/>
                  <a:pt x="99860" y="115476"/>
                  <a:pt x="100419" y="115973"/>
                </a:cubicBezTo>
                <a:cubicBezTo>
                  <a:pt x="100559" y="116222"/>
                  <a:pt x="100559" y="116520"/>
                  <a:pt x="100559" y="116768"/>
                </a:cubicBezTo>
                <a:cubicBezTo>
                  <a:pt x="100559" y="116967"/>
                  <a:pt x="100699" y="116917"/>
                  <a:pt x="101118" y="117017"/>
                </a:cubicBezTo>
                <a:cubicBezTo>
                  <a:pt x="101958" y="117265"/>
                  <a:pt x="102657" y="117862"/>
                  <a:pt x="101118" y="117862"/>
                </a:cubicBezTo>
                <a:cubicBezTo>
                  <a:pt x="99160" y="117862"/>
                  <a:pt x="97342" y="117961"/>
                  <a:pt x="95524" y="118011"/>
                </a:cubicBezTo>
                <a:cubicBezTo>
                  <a:pt x="92447" y="118061"/>
                  <a:pt x="89370" y="118011"/>
                  <a:pt x="86433" y="117812"/>
                </a:cubicBezTo>
                <a:cubicBezTo>
                  <a:pt x="85034" y="117763"/>
                  <a:pt x="83076" y="117763"/>
                  <a:pt x="81958" y="117464"/>
                </a:cubicBezTo>
                <a:cubicBezTo>
                  <a:pt x="80699" y="117166"/>
                  <a:pt x="82517" y="116570"/>
                  <a:pt x="82097" y="116420"/>
                </a:cubicBezTo>
                <a:cubicBezTo>
                  <a:pt x="81958" y="116371"/>
                  <a:pt x="81118" y="116570"/>
                  <a:pt x="80839" y="116520"/>
                </a:cubicBezTo>
                <a:cubicBezTo>
                  <a:pt x="80139" y="116470"/>
                  <a:pt x="79580" y="116321"/>
                  <a:pt x="79020" y="116222"/>
                </a:cubicBezTo>
                <a:cubicBezTo>
                  <a:pt x="77902" y="116072"/>
                  <a:pt x="77762" y="115774"/>
                  <a:pt x="77902" y="115426"/>
                </a:cubicBezTo>
                <a:cubicBezTo>
                  <a:pt x="77902" y="115028"/>
                  <a:pt x="77902" y="114631"/>
                  <a:pt x="78041" y="114283"/>
                </a:cubicBezTo>
                <a:cubicBezTo>
                  <a:pt x="78041" y="114134"/>
                  <a:pt x="78041" y="113736"/>
                  <a:pt x="78321" y="113637"/>
                </a:cubicBezTo>
                <a:cubicBezTo>
                  <a:pt x="78601" y="113587"/>
                  <a:pt x="79160" y="113637"/>
                  <a:pt x="79160" y="113487"/>
                </a:cubicBezTo>
                <a:cubicBezTo>
                  <a:pt x="79300" y="113239"/>
                  <a:pt x="79160" y="113040"/>
                  <a:pt x="79300" y="112841"/>
                </a:cubicBezTo>
                <a:cubicBezTo>
                  <a:pt x="79440" y="112493"/>
                  <a:pt x="78461" y="112245"/>
                  <a:pt x="78461" y="111847"/>
                </a:cubicBezTo>
                <a:cubicBezTo>
                  <a:pt x="78321" y="111400"/>
                  <a:pt x="78461" y="110952"/>
                  <a:pt x="78321" y="110505"/>
                </a:cubicBezTo>
                <a:cubicBezTo>
                  <a:pt x="77902" y="109511"/>
                  <a:pt x="76783" y="108566"/>
                  <a:pt x="76643" y="107572"/>
                </a:cubicBezTo>
                <a:cubicBezTo>
                  <a:pt x="76363" y="106180"/>
                  <a:pt x="76503" y="104739"/>
                  <a:pt x="76083" y="103347"/>
                </a:cubicBezTo>
                <a:cubicBezTo>
                  <a:pt x="75524" y="101607"/>
                  <a:pt x="74965" y="99917"/>
                  <a:pt x="74405" y="98227"/>
                </a:cubicBezTo>
                <a:cubicBezTo>
                  <a:pt x="73986" y="96487"/>
                  <a:pt x="73426" y="94797"/>
                  <a:pt x="73006" y="93057"/>
                </a:cubicBezTo>
                <a:cubicBezTo>
                  <a:pt x="72587" y="91466"/>
                  <a:pt x="72447" y="89875"/>
                  <a:pt x="71748" y="88285"/>
                </a:cubicBezTo>
                <a:cubicBezTo>
                  <a:pt x="71468" y="87241"/>
                  <a:pt x="70909" y="86246"/>
                  <a:pt x="70489" y="85202"/>
                </a:cubicBezTo>
                <a:cubicBezTo>
                  <a:pt x="69930" y="84109"/>
                  <a:pt x="68951" y="83164"/>
                  <a:pt x="67832" y="82170"/>
                </a:cubicBezTo>
                <a:cubicBezTo>
                  <a:pt x="66993" y="81375"/>
                  <a:pt x="66713" y="80430"/>
                  <a:pt x="66153" y="79585"/>
                </a:cubicBezTo>
                <a:cubicBezTo>
                  <a:pt x="65734" y="78740"/>
                  <a:pt x="65314" y="77845"/>
                  <a:pt x="65034" y="76901"/>
                </a:cubicBezTo>
                <a:cubicBezTo>
                  <a:pt x="64475" y="75062"/>
                  <a:pt x="63496" y="73222"/>
                  <a:pt x="62937" y="71383"/>
                </a:cubicBezTo>
                <a:cubicBezTo>
                  <a:pt x="62657" y="70339"/>
                  <a:pt x="62377" y="69295"/>
                  <a:pt x="61678" y="68301"/>
                </a:cubicBezTo>
                <a:cubicBezTo>
                  <a:pt x="61258" y="67754"/>
                  <a:pt x="60979" y="67158"/>
                  <a:pt x="60559" y="66611"/>
                </a:cubicBezTo>
                <a:cubicBezTo>
                  <a:pt x="60419" y="66362"/>
                  <a:pt x="60139" y="66362"/>
                  <a:pt x="59580" y="66263"/>
                </a:cubicBezTo>
                <a:cubicBezTo>
                  <a:pt x="59440" y="66263"/>
                  <a:pt x="58881" y="66114"/>
                  <a:pt x="58881" y="66064"/>
                </a:cubicBezTo>
                <a:cubicBezTo>
                  <a:pt x="58461" y="66213"/>
                  <a:pt x="58181" y="66810"/>
                  <a:pt x="57902" y="67058"/>
                </a:cubicBezTo>
                <a:cubicBezTo>
                  <a:pt x="57482" y="67506"/>
                  <a:pt x="57482" y="67903"/>
                  <a:pt x="57482" y="68351"/>
                </a:cubicBezTo>
                <a:cubicBezTo>
                  <a:pt x="57622" y="68848"/>
                  <a:pt x="57202" y="69345"/>
                  <a:pt x="57062" y="69842"/>
                </a:cubicBezTo>
                <a:cubicBezTo>
                  <a:pt x="56923" y="70339"/>
                  <a:pt x="57202" y="70787"/>
                  <a:pt x="57062" y="71284"/>
                </a:cubicBezTo>
                <a:cubicBezTo>
                  <a:pt x="56503" y="72328"/>
                  <a:pt x="56083" y="73322"/>
                  <a:pt x="55664" y="74366"/>
                </a:cubicBezTo>
                <a:cubicBezTo>
                  <a:pt x="55104" y="75956"/>
                  <a:pt x="54685" y="77547"/>
                  <a:pt x="53846" y="79138"/>
                </a:cubicBezTo>
                <a:cubicBezTo>
                  <a:pt x="53286" y="80530"/>
                  <a:pt x="52867" y="81971"/>
                  <a:pt x="52447" y="83413"/>
                </a:cubicBezTo>
                <a:cubicBezTo>
                  <a:pt x="52027" y="84556"/>
                  <a:pt x="52587" y="85650"/>
                  <a:pt x="52867" y="86793"/>
                </a:cubicBezTo>
                <a:cubicBezTo>
                  <a:pt x="53006" y="87390"/>
                  <a:pt x="52727" y="87937"/>
                  <a:pt x="52867" y="88483"/>
                </a:cubicBezTo>
                <a:cubicBezTo>
                  <a:pt x="53006" y="89080"/>
                  <a:pt x="53566" y="89428"/>
                  <a:pt x="54125" y="89975"/>
                </a:cubicBezTo>
                <a:cubicBezTo>
                  <a:pt x="55664" y="91267"/>
                  <a:pt x="56223" y="92659"/>
                  <a:pt x="56643" y="94051"/>
                </a:cubicBezTo>
                <a:cubicBezTo>
                  <a:pt x="56923" y="95294"/>
                  <a:pt x="56783" y="96536"/>
                  <a:pt x="57062" y="97829"/>
                </a:cubicBezTo>
                <a:cubicBezTo>
                  <a:pt x="57342" y="98773"/>
                  <a:pt x="57482" y="99718"/>
                  <a:pt x="57622" y="100662"/>
                </a:cubicBezTo>
                <a:cubicBezTo>
                  <a:pt x="57622" y="101706"/>
                  <a:pt x="57342" y="102750"/>
                  <a:pt x="57762" y="103744"/>
                </a:cubicBezTo>
                <a:cubicBezTo>
                  <a:pt x="58041" y="104739"/>
                  <a:pt x="58321" y="105683"/>
                  <a:pt x="58601" y="106677"/>
                </a:cubicBezTo>
                <a:cubicBezTo>
                  <a:pt x="58741" y="107572"/>
                  <a:pt x="58881" y="108467"/>
                  <a:pt x="59020" y="109312"/>
                </a:cubicBezTo>
                <a:cubicBezTo>
                  <a:pt x="59160" y="109710"/>
                  <a:pt x="59020" y="110107"/>
                  <a:pt x="59160" y="110505"/>
                </a:cubicBezTo>
                <a:cubicBezTo>
                  <a:pt x="59300" y="110753"/>
                  <a:pt x="59580" y="111052"/>
                  <a:pt x="59300" y="111300"/>
                </a:cubicBezTo>
                <a:cubicBezTo>
                  <a:pt x="59020" y="111549"/>
                  <a:pt x="58601" y="111698"/>
                  <a:pt x="58881" y="111897"/>
                </a:cubicBezTo>
                <a:cubicBezTo>
                  <a:pt x="59160" y="112096"/>
                  <a:pt x="59160" y="112394"/>
                  <a:pt x="59160" y="112593"/>
                </a:cubicBezTo>
                <a:cubicBezTo>
                  <a:pt x="59160" y="112841"/>
                  <a:pt x="58881" y="113289"/>
                  <a:pt x="59160" y="113487"/>
                </a:cubicBezTo>
                <a:cubicBezTo>
                  <a:pt x="59300" y="113537"/>
                  <a:pt x="59860" y="113487"/>
                  <a:pt x="60139" y="113637"/>
                </a:cubicBezTo>
                <a:cubicBezTo>
                  <a:pt x="60419" y="113835"/>
                  <a:pt x="60279" y="114183"/>
                  <a:pt x="60279" y="114432"/>
                </a:cubicBezTo>
                <a:cubicBezTo>
                  <a:pt x="60279" y="114730"/>
                  <a:pt x="60279" y="115078"/>
                  <a:pt x="60419" y="115426"/>
                </a:cubicBezTo>
                <a:cubicBezTo>
                  <a:pt x="60559" y="115973"/>
                  <a:pt x="57622" y="116072"/>
                  <a:pt x="56643" y="116222"/>
                </a:cubicBezTo>
                <a:cubicBezTo>
                  <a:pt x="55104" y="116371"/>
                  <a:pt x="54125" y="116420"/>
                  <a:pt x="52587" y="116222"/>
                </a:cubicBezTo>
                <a:cubicBezTo>
                  <a:pt x="51188" y="116023"/>
                  <a:pt x="50909" y="116271"/>
                  <a:pt x="50629" y="116768"/>
                </a:cubicBezTo>
                <a:cubicBezTo>
                  <a:pt x="50349" y="117315"/>
                  <a:pt x="48811" y="117315"/>
                  <a:pt x="47552" y="117315"/>
                </a:cubicBezTo>
                <a:cubicBezTo>
                  <a:pt x="45034" y="117415"/>
                  <a:pt x="42517" y="117464"/>
                  <a:pt x="40000" y="117464"/>
                </a:cubicBezTo>
                <a:cubicBezTo>
                  <a:pt x="37202" y="117464"/>
                  <a:pt x="34405" y="117464"/>
                  <a:pt x="31748" y="117315"/>
                </a:cubicBezTo>
                <a:cubicBezTo>
                  <a:pt x="31048" y="117216"/>
                  <a:pt x="30349" y="117116"/>
                  <a:pt x="29510" y="117116"/>
                </a:cubicBezTo>
                <a:cubicBezTo>
                  <a:pt x="28811" y="117067"/>
                  <a:pt x="28111" y="117067"/>
                  <a:pt x="27972" y="116719"/>
                </a:cubicBezTo>
                <a:cubicBezTo>
                  <a:pt x="27972" y="116470"/>
                  <a:pt x="28811" y="116470"/>
                  <a:pt x="29230" y="116371"/>
                </a:cubicBezTo>
                <a:cubicBezTo>
                  <a:pt x="29930" y="116222"/>
                  <a:pt x="29650" y="115874"/>
                  <a:pt x="29790" y="115675"/>
                </a:cubicBezTo>
                <a:cubicBezTo>
                  <a:pt x="30349" y="115078"/>
                  <a:pt x="32307" y="114979"/>
                  <a:pt x="33566" y="114730"/>
                </a:cubicBezTo>
                <a:cubicBezTo>
                  <a:pt x="35524" y="114382"/>
                  <a:pt x="36503" y="113786"/>
                  <a:pt x="38041" y="113289"/>
                </a:cubicBezTo>
                <a:cubicBezTo>
                  <a:pt x="38041" y="113239"/>
                  <a:pt x="41118" y="112245"/>
                  <a:pt x="39860" y="112195"/>
                </a:cubicBezTo>
                <a:cubicBezTo>
                  <a:pt x="39300" y="112145"/>
                  <a:pt x="38601" y="112394"/>
                  <a:pt x="38181" y="112145"/>
                </a:cubicBezTo>
                <a:cubicBezTo>
                  <a:pt x="37622" y="111847"/>
                  <a:pt x="37622" y="111449"/>
                  <a:pt x="37482" y="111151"/>
                </a:cubicBezTo>
                <a:cubicBezTo>
                  <a:pt x="37062" y="110306"/>
                  <a:pt x="36923" y="109461"/>
                  <a:pt x="36643" y="108566"/>
                </a:cubicBezTo>
                <a:cubicBezTo>
                  <a:pt x="36643" y="108367"/>
                  <a:pt x="36363" y="108268"/>
                  <a:pt x="36083" y="108019"/>
                </a:cubicBezTo>
                <a:cubicBezTo>
                  <a:pt x="35524" y="107572"/>
                  <a:pt x="36223" y="107075"/>
                  <a:pt x="35804" y="106628"/>
                </a:cubicBezTo>
                <a:cubicBezTo>
                  <a:pt x="35384" y="105882"/>
                  <a:pt x="34825" y="105236"/>
                  <a:pt x="34825" y="104490"/>
                </a:cubicBezTo>
                <a:cubicBezTo>
                  <a:pt x="34825" y="104241"/>
                  <a:pt x="34685" y="104043"/>
                  <a:pt x="34685" y="103794"/>
                </a:cubicBezTo>
                <a:cubicBezTo>
                  <a:pt x="34685" y="102850"/>
                  <a:pt x="34545" y="101955"/>
                  <a:pt x="34405" y="101010"/>
                </a:cubicBezTo>
                <a:cubicBezTo>
                  <a:pt x="33846" y="97729"/>
                  <a:pt x="33426" y="94449"/>
                  <a:pt x="32727" y="91118"/>
                </a:cubicBezTo>
                <a:cubicBezTo>
                  <a:pt x="32027" y="87489"/>
                  <a:pt x="32447" y="83860"/>
                  <a:pt x="32027" y="80182"/>
                </a:cubicBezTo>
                <a:cubicBezTo>
                  <a:pt x="31888" y="79188"/>
                  <a:pt x="31748" y="78144"/>
                  <a:pt x="31328" y="77149"/>
                </a:cubicBezTo>
                <a:cubicBezTo>
                  <a:pt x="30769" y="76155"/>
                  <a:pt x="29790" y="75211"/>
                  <a:pt x="29230" y="74217"/>
                </a:cubicBezTo>
                <a:cubicBezTo>
                  <a:pt x="28531" y="73024"/>
                  <a:pt x="27972" y="71781"/>
                  <a:pt x="27552" y="70538"/>
                </a:cubicBezTo>
                <a:cubicBezTo>
                  <a:pt x="27412" y="70240"/>
                  <a:pt x="27692" y="69544"/>
                  <a:pt x="26713" y="69494"/>
                </a:cubicBezTo>
                <a:cubicBezTo>
                  <a:pt x="26153" y="69444"/>
                  <a:pt x="25874" y="69444"/>
                  <a:pt x="25314" y="69494"/>
                </a:cubicBezTo>
                <a:cubicBezTo>
                  <a:pt x="24755" y="69544"/>
                  <a:pt x="23636" y="69395"/>
                  <a:pt x="23076" y="69345"/>
                </a:cubicBezTo>
                <a:cubicBezTo>
                  <a:pt x="20419" y="69047"/>
                  <a:pt x="18181" y="68748"/>
                  <a:pt x="17202" y="67804"/>
                </a:cubicBezTo>
                <a:cubicBezTo>
                  <a:pt x="16503" y="67257"/>
                  <a:pt x="16083" y="66710"/>
                  <a:pt x="15524" y="66164"/>
                </a:cubicBezTo>
                <a:cubicBezTo>
                  <a:pt x="15244" y="65816"/>
                  <a:pt x="14265" y="65368"/>
                  <a:pt x="14405" y="64971"/>
                </a:cubicBezTo>
                <a:cubicBezTo>
                  <a:pt x="14685" y="64424"/>
                  <a:pt x="14825" y="63877"/>
                  <a:pt x="14685" y="63280"/>
                </a:cubicBezTo>
                <a:cubicBezTo>
                  <a:pt x="14685" y="63082"/>
                  <a:pt x="14265" y="62982"/>
                  <a:pt x="14125" y="62783"/>
                </a:cubicBezTo>
                <a:cubicBezTo>
                  <a:pt x="14125" y="62634"/>
                  <a:pt x="14685" y="62634"/>
                  <a:pt x="14545" y="62386"/>
                </a:cubicBezTo>
                <a:cubicBezTo>
                  <a:pt x="14405" y="62137"/>
                  <a:pt x="14265" y="61839"/>
                  <a:pt x="14405" y="61541"/>
                </a:cubicBezTo>
                <a:cubicBezTo>
                  <a:pt x="14545" y="61391"/>
                  <a:pt x="15524" y="61043"/>
                  <a:pt x="15104" y="60944"/>
                </a:cubicBezTo>
                <a:cubicBezTo>
                  <a:pt x="14405" y="60795"/>
                  <a:pt x="13566" y="60894"/>
                  <a:pt x="13006" y="60596"/>
                </a:cubicBezTo>
                <a:cubicBezTo>
                  <a:pt x="12447" y="60248"/>
                  <a:pt x="13146" y="60000"/>
                  <a:pt x="13426" y="59701"/>
                </a:cubicBezTo>
                <a:cubicBezTo>
                  <a:pt x="13566" y="59552"/>
                  <a:pt x="13006" y="59304"/>
                  <a:pt x="12867" y="59154"/>
                </a:cubicBezTo>
                <a:cubicBezTo>
                  <a:pt x="12867" y="58956"/>
                  <a:pt x="12867" y="58806"/>
                  <a:pt x="12867" y="58657"/>
                </a:cubicBezTo>
                <a:cubicBezTo>
                  <a:pt x="12867" y="58359"/>
                  <a:pt x="13006" y="58111"/>
                  <a:pt x="13566" y="57912"/>
                </a:cubicBezTo>
                <a:cubicBezTo>
                  <a:pt x="14825" y="57415"/>
                  <a:pt x="14125" y="56917"/>
                  <a:pt x="13846" y="56371"/>
                </a:cubicBezTo>
                <a:cubicBezTo>
                  <a:pt x="13566" y="55824"/>
                  <a:pt x="13006" y="55128"/>
                  <a:pt x="13426" y="54631"/>
                </a:cubicBezTo>
                <a:cubicBezTo>
                  <a:pt x="13706" y="54233"/>
                  <a:pt x="12867" y="53736"/>
                  <a:pt x="12867" y="53289"/>
                </a:cubicBezTo>
                <a:cubicBezTo>
                  <a:pt x="12727" y="52891"/>
                  <a:pt x="13006" y="52493"/>
                  <a:pt x="13006" y="52046"/>
                </a:cubicBezTo>
                <a:cubicBezTo>
                  <a:pt x="13146" y="51797"/>
                  <a:pt x="13006" y="51549"/>
                  <a:pt x="13006" y="51300"/>
                </a:cubicBezTo>
                <a:cubicBezTo>
                  <a:pt x="13006" y="50803"/>
                  <a:pt x="13146" y="50306"/>
                  <a:pt x="13146" y="49809"/>
                </a:cubicBezTo>
                <a:cubicBezTo>
                  <a:pt x="13286" y="48666"/>
                  <a:pt x="13006" y="47522"/>
                  <a:pt x="13426" y="46379"/>
                </a:cubicBezTo>
                <a:cubicBezTo>
                  <a:pt x="13706" y="45136"/>
                  <a:pt x="14405" y="43844"/>
                  <a:pt x="14685" y="42601"/>
                </a:cubicBezTo>
                <a:cubicBezTo>
                  <a:pt x="14965" y="41607"/>
                  <a:pt x="15104" y="40613"/>
                  <a:pt x="15384" y="39618"/>
                </a:cubicBezTo>
                <a:cubicBezTo>
                  <a:pt x="15944" y="37729"/>
                  <a:pt x="16363" y="35840"/>
                  <a:pt x="17062" y="34001"/>
                </a:cubicBezTo>
                <a:cubicBezTo>
                  <a:pt x="17762" y="32062"/>
                  <a:pt x="18601" y="30074"/>
                  <a:pt x="19440" y="28135"/>
                </a:cubicBezTo>
                <a:cubicBezTo>
                  <a:pt x="19860" y="27390"/>
                  <a:pt x="20419" y="26694"/>
                  <a:pt x="20979" y="25948"/>
                </a:cubicBezTo>
                <a:cubicBezTo>
                  <a:pt x="21678" y="24855"/>
                  <a:pt x="23076" y="23811"/>
                  <a:pt x="25874" y="23164"/>
                </a:cubicBezTo>
                <a:cubicBezTo>
                  <a:pt x="28531" y="22518"/>
                  <a:pt x="31748" y="22468"/>
                  <a:pt x="34405" y="21872"/>
                </a:cubicBezTo>
                <a:cubicBezTo>
                  <a:pt x="36643" y="21474"/>
                  <a:pt x="38741" y="20977"/>
                  <a:pt x="40979" y="20579"/>
                </a:cubicBezTo>
                <a:cubicBezTo>
                  <a:pt x="42657" y="20331"/>
                  <a:pt x="43636" y="19834"/>
                  <a:pt x="45174" y="19486"/>
                </a:cubicBezTo>
                <a:cubicBezTo>
                  <a:pt x="45734" y="19386"/>
                  <a:pt x="46293" y="19386"/>
                  <a:pt x="46853" y="19287"/>
                </a:cubicBezTo>
                <a:cubicBezTo>
                  <a:pt x="47692" y="19188"/>
                  <a:pt x="48391" y="19038"/>
                  <a:pt x="48951" y="18889"/>
                </a:cubicBezTo>
                <a:cubicBezTo>
                  <a:pt x="50209" y="18591"/>
                  <a:pt x="49930" y="18044"/>
                  <a:pt x="49930" y="17597"/>
                </a:cubicBezTo>
                <a:cubicBezTo>
                  <a:pt x="49930" y="17100"/>
                  <a:pt x="49930" y="16553"/>
                  <a:pt x="49930" y="16056"/>
                </a:cubicBezTo>
                <a:cubicBezTo>
                  <a:pt x="49930" y="15807"/>
                  <a:pt x="49930" y="15608"/>
                  <a:pt x="50069" y="15360"/>
                </a:cubicBezTo>
                <a:cubicBezTo>
                  <a:pt x="50069" y="15062"/>
                  <a:pt x="49650" y="14863"/>
                  <a:pt x="49230" y="14614"/>
                </a:cubicBezTo>
                <a:cubicBezTo>
                  <a:pt x="48531" y="14167"/>
                  <a:pt x="48391" y="13670"/>
                  <a:pt x="48391" y="13123"/>
                </a:cubicBezTo>
                <a:cubicBezTo>
                  <a:pt x="48391" y="12874"/>
                  <a:pt x="48531" y="12526"/>
                  <a:pt x="48391" y="12278"/>
                </a:cubicBezTo>
                <a:cubicBezTo>
                  <a:pt x="48251" y="12079"/>
                  <a:pt x="47972" y="12129"/>
                  <a:pt x="47412" y="12129"/>
                </a:cubicBezTo>
                <a:cubicBezTo>
                  <a:pt x="45734" y="12079"/>
                  <a:pt x="45034" y="11632"/>
                  <a:pt x="44475" y="11085"/>
                </a:cubicBezTo>
                <a:cubicBezTo>
                  <a:pt x="44055" y="10439"/>
                  <a:pt x="44335" y="9693"/>
                  <a:pt x="44615" y="9047"/>
                </a:cubicBezTo>
                <a:cubicBezTo>
                  <a:pt x="44755" y="8848"/>
                  <a:pt x="44755" y="8450"/>
                  <a:pt x="45454" y="8301"/>
                </a:cubicBezTo>
                <a:cubicBezTo>
                  <a:pt x="45874" y="8251"/>
                  <a:pt x="46713" y="8400"/>
                  <a:pt x="46573" y="8152"/>
                </a:cubicBezTo>
                <a:cubicBezTo>
                  <a:pt x="46013" y="7705"/>
                  <a:pt x="46713" y="7158"/>
                  <a:pt x="46153" y="6710"/>
                </a:cubicBezTo>
                <a:cubicBezTo>
                  <a:pt x="45594" y="6313"/>
                  <a:pt x="46293" y="5418"/>
                  <a:pt x="46713" y="5020"/>
                </a:cubicBezTo>
                <a:cubicBezTo>
                  <a:pt x="46993" y="4821"/>
                  <a:pt x="47412" y="4772"/>
                  <a:pt x="47552" y="4623"/>
                </a:cubicBezTo>
                <a:cubicBezTo>
                  <a:pt x="47832" y="4473"/>
                  <a:pt x="47832" y="4324"/>
                  <a:pt x="47972" y="4175"/>
                </a:cubicBezTo>
                <a:cubicBezTo>
                  <a:pt x="48391" y="3927"/>
                  <a:pt x="49090" y="3728"/>
                  <a:pt x="49650" y="3579"/>
                </a:cubicBezTo>
                <a:cubicBezTo>
                  <a:pt x="49930" y="3479"/>
                  <a:pt x="50069" y="3330"/>
                  <a:pt x="50489" y="3231"/>
                </a:cubicBezTo>
                <a:cubicBezTo>
                  <a:pt x="51048" y="3082"/>
                  <a:pt x="51608" y="2982"/>
                  <a:pt x="52307" y="2833"/>
                </a:cubicBezTo>
                <a:cubicBezTo>
                  <a:pt x="52727" y="2783"/>
                  <a:pt x="53286" y="2734"/>
                  <a:pt x="53706" y="2684"/>
                </a:cubicBezTo>
                <a:cubicBezTo>
                  <a:pt x="53986" y="2634"/>
                  <a:pt x="54265" y="2535"/>
                  <a:pt x="54545" y="2485"/>
                </a:cubicBezTo>
                <a:cubicBezTo>
                  <a:pt x="55384" y="2435"/>
                  <a:pt x="55944" y="2137"/>
                  <a:pt x="56643" y="2137"/>
                </a:cubicBezTo>
                <a:cubicBezTo>
                  <a:pt x="57202" y="2137"/>
                  <a:pt x="57482" y="2236"/>
                  <a:pt x="57902" y="2187"/>
                </a:cubicBezTo>
                <a:cubicBezTo>
                  <a:pt x="58321" y="2187"/>
                  <a:pt x="58601" y="2087"/>
                  <a:pt x="58881" y="2038"/>
                </a:cubicBezTo>
                <a:cubicBezTo>
                  <a:pt x="59720" y="2038"/>
                  <a:pt x="60839" y="1988"/>
                  <a:pt x="61678" y="1988"/>
                </a:cubicBezTo>
                <a:cubicBezTo>
                  <a:pt x="62237" y="1988"/>
                  <a:pt x="62797" y="2137"/>
                  <a:pt x="63356" y="2137"/>
                </a:cubicBezTo>
                <a:cubicBezTo>
                  <a:pt x="63636" y="2137"/>
                  <a:pt x="64055" y="2137"/>
                  <a:pt x="64335" y="2137"/>
                </a:cubicBezTo>
                <a:cubicBezTo>
                  <a:pt x="65034" y="2236"/>
                  <a:pt x="65734" y="2435"/>
                  <a:pt x="66433" y="2336"/>
                </a:cubicBezTo>
                <a:cubicBezTo>
                  <a:pt x="67972" y="2236"/>
                  <a:pt x="69510" y="2833"/>
                  <a:pt x="70629" y="3181"/>
                </a:cubicBezTo>
                <a:cubicBezTo>
                  <a:pt x="71328" y="3380"/>
                  <a:pt x="71608" y="3579"/>
                  <a:pt x="72447" y="3728"/>
                </a:cubicBezTo>
                <a:cubicBezTo>
                  <a:pt x="73286" y="3877"/>
                  <a:pt x="73286" y="4125"/>
                  <a:pt x="73706" y="4374"/>
                </a:cubicBezTo>
                <a:cubicBezTo>
                  <a:pt x="74265" y="4821"/>
                  <a:pt x="75244" y="5269"/>
                  <a:pt x="75384" y="5766"/>
                </a:cubicBezTo>
                <a:cubicBezTo>
                  <a:pt x="75664" y="6263"/>
                  <a:pt x="75104" y="6710"/>
                  <a:pt x="75524" y="7257"/>
                </a:cubicBezTo>
                <a:cubicBezTo>
                  <a:pt x="75804" y="7655"/>
                  <a:pt x="75384" y="8003"/>
                  <a:pt x="75244" y="8351"/>
                </a:cubicBezTo>
                <a:cubicBezTo>
                  <a:pt x="75244" y="8450"/>
                  <a:pt x="74825" y="8997"/>
                  <a:pt x="75244" y="8947"/>
                </a:cubicBezTo>
                <a:cubicBezTo>
                  <a:pt x="78741" y="8649"/>
                  <a:pt x="76923" y="11433"/>
                  <a:pt x="76223" y="11930"/>
                </a:cubicBezTo>
                <a:cubicBezTo>
                  <a:pt x="75524" y="12477"/>
                  <a:pt x="75384" y="12874"/>
                  <a:pt x="73426" y="12725"/>
                </a:cubicBezTo>
                <a:cubicBezTo>
                  <a:pt x="72727" y="12676"/>
                  <a:pt x="72727" y="12626"/>
                  <a:pt x="72727" y="12924"/>
                </a:cubicBezTo>
                <a:cubicBezTo>
                  <a:pt x="72727" y="13272"/>
                  <a:pt x="72587" y="13620"/>
                  <a:pt x="72447" y="13968"/>
                </a:cubicBezTo>
                <a:cubicBezTo>
                  <a:pt x="72307" y="14515"/>
                  <a:pt x="72027" y="15062"/>
                  <a:pt x="71048" y="15509"/>
                </a:cubicBezTo>
                <a:cubicBezTo>
                  <a:pt x="70069" y="15857"/>
                  <a:pt x="70209" y="16155"/>
                  <a:pt x="70349" y="16603"/>
                </a:cubicBezTo>
                <a:cubicBezTo>
                  <a:pt x="70489" y="17100"/>
                  <a:pt x="70489" y="17597"/>
                  <a:pt x="70489" y="18044"/>
                </a:cubicBezTo>
                <a:cubicBezTo>
                  <a:pt x="70489" y="18492"/>
                  <a:pt x="71188" y="18690"/>
                  <a:pt x="72587" y="18840"/>
                </a:cubicBezTo>
                <a:cubicBezTo>
                  <a:pt x="73706" y="18989"/>
                  <a:pt x="74405" y="19088"/>
                  <a:pt x="75244" y="19436"/>
                </a:cubicBezTo>
                <a:cubicBezTo>
                  <a:pt x="76083" y="19734"/>
                  <a:pt x="77202" y="19933"/>
                  <a:pt x="78321" y="20082"/>
                </a:cubicBezTo>
                <a:cubicBezTo>
                  <a:pt x="80839" y="20530"/>
                  <a:pt x="83216" y="21077"/>
                  <a:pt x="85734" y="21474"/>
                </a:cubicBezTo>
                <a:cubicBezTo>
                  <a:pt x="88951" y="22021"/>
                  <a:pt x="92447" y="22120"/>
                  <a:pt x="95244" y="23015"/>
                </a:cubicBezTo>
                <a:cubicBezTo>
                  <a:pt x="97342" y="23661"/>
                  <a:pt x="98181" y="24507"/>
                  <a:pt x="98881" y="25451"/>
                </a:cubicBezTo>
                <a:cubicBezTo>
                  <a:pt x="99580" y="26445"/>
                  <a:pt x="100279" y="27489"/>
                  <a:pt x="100839" y="28483"/>
                </a:cubicBezTo>
                <a:cubicBezTo>
                  <a:pt x="102657" y="31317"/>
                  <a:pt x="104335" y="34150"/>
                  <a:pt x="105034" y="37083"/>
                </a:cubicBezTo>
                <a:cubicBezTo>
                  <a:pt x="105314" y="38376"/>
                  <a:pt x="105174" y="39718"/>
                  <a:pt x="105034" y="41010"/>
                </a:cubicBezTo>
                <a:cubicBezTo>
                  <a:pt x="105034" y="42253"/>
                  <a:pt x="105594" y="43446"/>
                  <a:pt x="105734" y="44689"/>
                </a:cubicBezTo>
                <a:cubicBezTo>
                  <a:pt x="105734" y="45335"/>
                  <a:pt x="105594" y="45981"/>
                  <a:pt x="105874" y="46628"/>
                </a:cubicBezTo>
                <a:cubicBezTo>
                  <a:pt x="106153" y="47174"/>
                  <a:pt x="106573" y="47671"/>
                  <a:pt x="106713" y="48169"/>
                </a:cubicBezTo>
                <a:cubicBezTo>
                  <a:pt x="107132" y="49312"/>
                  <a:pt x="106153" y="50505"/>
                  <a:pt x="106993" y="51599"/>
                </a:cubicBezTo>
                <a:cubicBezTo>
                  <a:pt x="107552" y="52245"/>
                  <a:pt x="106993" y="52792"/>
                  <a:pt x="106993" y="53438"/>
                </a:cubicBez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554" name="Shape 554"/>
          <p:cNvSpPr/>
          <p:nvPr/>
        </p:nvSpPr>
        <p:spPr>
          <a:xfrm>
            <a:off x="3422016" y="1081273"/>
            <a:ext cx="5455200" cy="3669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5F6165"/>
              </a:buClr>
              <a:buSzPct val="25000"/>
              <a:buFont typeface="Open Sans"/>
              <a:buNone/>
            </a:pPr>
            <a:r>
              <a:rPr lang="en-US" sz="1600" u="none" strike="noStrike" cap="none" dirty="0">
                <a:solidFill>
                  <a:srgbClr val="5F6165"/>
                </a:solidFill>
                <a:ea typeface="Open Sans"/>
                <a:cs typeface="Open Sans"/>
                <a:sym typeface="Open Sans"/>
              </a:rPr>
              <a:t>Adults 18+ Media Consumption</a:t>
            </a:r>
          </a:p>
        </p:txBody>
      </p:sp>
      <p:sp>
        <p:nvSpPr>
          <p:cNvPr id="555" name="Shape 555"/>
          <p:cNvSpPr txBox="1"/>
          <p:nvPr/>
        </p:nvSpPr>
        <p:spPr>
          <a:xfrm>
            <a:off x="2149199" y="2703725"/>
            <a:ext cx="1102200" cy="3897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369E8"/>
              </a:buClr>
              <a:buSzPct val="25000"/>
              <a:buFont typeface="Open Sans"/>
              <a:buNone/>
            </a:pPr>
            <a:r>
              <a:rPr lang="en-US" sz="1400" u="none" strike="noStrike" cap="none" dirty="0">
                <a:solidFill>
                  <a:srgbClr val="3369E8"/>
                </a:solidFill>
                <a:ea typeface="Open Sans"/>
                <a:cs typeface="Open Sans"/>
                <a:sym typeface="Open Sans"/>
              </a:rPr>
              <a:t>Internet</a:t>
            </a:r>
          </a:p>
        </p:txBody>
      </p:sp>
      <p:sp>
        <p:nvSpPr>
          <p:cNvPr id="556" name="Shape 556"/>
          <p:cNvSpPr txBox="1"/>
          <p:nvPr/>
        </p:nvSpPr>
        <p:spPr>
          <a:xfrm>
            <a:off x="2748586" y="4195448"/>
            <a:ext cx="502800" cy="3897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EA4335"/>
              </a:buClr>
              <a:buSzPct val="25000"/>
              <a:buFont typeface="Open Sans"/>
              <a:buNone/>
            </a:pPr>
            <a:r>
              <a:rPr lang="en-US" sz="1400" u="none" strike="noStrike" cap="none">
                <a:solidFill>
                  <a:srgbClr val="EA4335"/>
                </a:solidFill>
                <a:ea typeface="Open Sans"/>
                <a:cs typeface="Open Sans"/>
                <a:sym typeface="Open Sans"/>
              </a:rPr>
              <a:t>TV</a:t>
            </a:r>
          </a:p>
        </p:txBody>
      </p:sp>
      <p:sp>
        <p:nvSpPr>
          <p:cNvPr id="557" name="Shape 557"/>
          <p:cNvSpPr txBox="1"/>
          <p:nvPr/>
        </p:nvSpPr>
        <p:spPr>
          <a:xfrm>
            <a:off x="2403032" y="5206152"/>
            <a:ext cx="848700" cy="3897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BBC05"/>
              </a:buClr>
              <a:buSzPct val="25000"/>
              <a:buFont typeface="Open Sans"/>
              <a:buNone/>
            </a:pPr>
            <a:r>
              <a:rPr lang="en-US" sz="1400" u="none" strike="noStrike" cap="none" dirty="0">
                <a:solidFill>
                  <a:srgbClr val="FBBC05"/>
                </a:solidFill>
                <a:ea typeface="Open Sans"/>
                <a:cs typeface="Open Sans"/>
                <a:sym typeface="Open Sans"/>
              </a:rPr>
              <a:t>Radio</a:t>
            </a:r>
          </a:p>
        </p:txBody>
      </p:sp>
      <p:sp>
        <p:nvSpPr>
          <p:cNvPr id="558" name="Shape 558"/>
          <p:cNvSpPr txBox="1"/>
          <p:nvPr/>
        </p:nvSpPr>
        <p:spPr>
          <a:xfrm>
            <a:off x="2498702" y="5582451"/>
            <a:ext cx="752700" cy="3897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4A853"/>
              </a:buClr>
              <a:buSzPct val="25000"/>
              <a:buFont typeface="Open Sans"/>
              <a:buNone/>
            </a:pPr>
            <a:r>
              <a:rPr lang="en-US" sz="1400" u="none" strike="noStrike" cap="none" dirty="0">
                <a:solidFill>
                  <a:srgbClr val="34A853"/>
                </a:solidFill>
                <a:ea typeface="Open Sans"/>
                <a:cs typeface="Open Sans"/>
                <a:sym typeface="Open Sans"/>
              </a:rPr>
              <a:t>Print</a:t>
            </a:r>
          </a:p>
        </p:txBody>
      </p:sp>
      <p:cxnSp>
        <p:nvCxnSpPr>
          <p:cNvPr id="559" name="Shape 559"/>
          <p:cNvCxnSpPr>
            <a:stCxn id="553" idx="17"/>
          </p:cNvCxnSpPr>
          <p:nvPr/>
        </p:nvCxnSpPr>
        <p:spPr>
          <a:xfrm>
            <a:off x="3352613" y="1616356"/>
            <a:ext cx="0" cy="4355700"/>
          </a:xfrm>
          <a:prstGeom prst="straightConnector1">
            <a:avLst/>
          </a:prstGeom>
          <a:noFill/>
          <a:ln w="9525" cap="flat" cmpd="sng">
            <a:solidFill>
              <a:srgbClr val="BFBFBF"/>
            </a:solidFill>
            <a:prstDash val="solid"/>
            <a:round/>
            <a:headEnd type="none" w="med" len="med"/>
            <a:tailEnd type="none" w="med" len="med"/>
          </a:ln>
        </p:spPr>
      </p:cxnSp>
      <p:sp>
        <p:nvSpPr>
          <p:cNvPr id="560" name="Shape 560"/>
          <p:cNvSpPr txBox="1"/>
          <p:nvPr/>
        </p:nvSpPr>
        <p:spPr>
          <a:xfrm>
            <a:off x="5237697" y="4156493"/>
            <a:ext cx="1003200" cy="42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4335"/>
              </a:buClr>
              <a:buSzPct val="25000"/>
              <a:buFont typeface="Open Sans"/>
              <a:buNone/>
            </a:pPr>
            <a:r>
              <a:rPr lang="en-US" sz="1600" b="0" i="0" u="none" strike="noStrike" cap="none">
                <a:solidFill>
                  <a:srgbClr val="EA4335"/>
                </a:solidFill>
                <a:latin typeface="Open Sans"/>
                <a:ea typeface="Open Sans"/>
                <a:cs typeface="Open Sans"/>
                <a:sym typeface="Open Sans"/>
              </a:rPr>
              <a:t>36%</a:t>
            </a:r>
          </a:p>
        </p:txBody>
      </p:sp>
      <p:sp>
        <p:nvSpPr>
          <p:cNvPr id="561" name="Shape 561"/>
          <p:cNvSpPr txBox="1"/>
          <p:nvPr/>
        </p:nvSpPr>
        <p:spPr>
          <a:xfrm>
            <a:off x="5237697" y="2684247"/>
            <a:ext cx="1003200" cy="42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285F4"/>
              </a:buClr>
              <a:buSzPct val="25000"/>
              <a:buFont typeface="Open Sans"/>
              <a:buNone/>
            </a:pPr>
            <a:r>
              <a:rPr lang="en-US" sz="1600" b="0" i="0" u="none" strike="noStrike" cap="none">
                <a:solidFill>
                  <a:srgbClr val="4285F4"/>
                </a:solidFill>
                <a:latin typeface="Open Sans"/>
                <a:ea typeface="Open Sans"/>
                <a:cs typeface="Open Sans"/>
                <a:sym typeface="Open Sans"/>
              </a:rPr>
              <a:t>48%</a:t>
            </a:r>
          </a:p>
        </p:txBody>
      </p:sp>
      <p:sp>
        <p:nvSpPr>
          <p:cNvPr id="562" name="Shape 562"/>
          <p:cNvSpPr txBox="1"/>
          <p:nvPr/>
        </p:nvSpPr>
        <p:spPr>
          <a:xfrm>
            <a:off x="5237697" y="5206152"/>
            <a:ext cx="1003200" cy="42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BBC05"/>
              </a:buClr>
              <a:buSzPct val="25000"/>
              <a:buFont typeface="Open Sans"/>
              <a:buNone/>
            </a:pPr>
            <a:r>
              <a:rPr lang="en-US" sz="1600" b="0" i="0" u="none" strike="noStrike" cap="none">
                <a:solidFill>
                  <a:srgbClr val="FBBC05"/>
                </a:solidFill>
                <a:latin typeface="Open Sans"/>
                <a:ea typeface="Open Sans"/>
                <a:cs typeface="Open Sans"/>
                <a:sym typeface="Open Sans"/>
              </a:rPr>
              <a:t>12%</a:t>
            </a:r>
          </a:p>
        </p:txBody>
      </p:sp>
      <p:sp>
        <p:nvSpPr>
          <p:cNvPr id="563" name="Shape 563"/>
          <p:cNvSpPr txBox="1"/>
          <p:nvPr/>
        </p:nvSpPr>
        <p:spPr>
          <a:xfrm>
            <a:off x="5313057" y="5581253"/>
            <a:ext cx="852300" cy="42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4A853"/>
              </a:buClr>
              <a:buSzPct val="25000"/>
              <a:buFont typeface="Open Sans"/>
              <a:buNone/>
            </a:pPr>
            <a:r>
              <a:rPr lang="en-US" sz="1600" b="0" i="0" u="none" strike="noStrike" cap="none">
                <a:solidFill>
                  <a:srgbClr val="34A853"/>
                </a:solidFill>
                <a:latin typeface="Open Sans"/>
                <a:ea typeface="Open Sans"/>
                <a:cs typeface="Open Sans"/>
                <a:sym typeface="Open Sans"/>
              </a:rPr>
              <a:t>3%</a:t>
            </a:r>
          </a:p>
        </p:txBody>
      </p:sp>
      <p:grpSp>
        <p:nvGrpSpPr>
          <p:cNvPr id="564" name="Shape 564"/>
          <p:cNvGrpSpPr/>
          <p:nvPr/>
        </p:nvGrpSpPr>
        <p:grpSpPr>
          <a:xfrm>
            <a:off x="5982717" y="2898642"/>
            <a:ext cx="2611372" cy="1859600"/>
            <a:chOff x="4000500" y="2198616"/>
            <a:chExt cx="3909239" cy="1469227"/>
          </a:xfrm>
        </p:grpSpPr>
        <p:cxnSp>
          <p:nvCxnSpPr>
            <p:cNvPr id="565" name="Shape 565"/>
            <p:cNvCxnSpPr/>
            <p:nvPr/>
          </p:nvCxnSpPr>
          <p:spPr>
            <a:xfrm>
              <a:off x="4000500" y="2198616"/>
              <a:ext cx="1790700" cy="0"/>
            </a:xfrm>
            <a:prstGeom prst="straightConnector1">
              <a:avLst/>
            </a:prstGeom>
            <a:noFill/>
            <a:ln w="9525" cap="flat" cmpd="sng">
              <a:solidFill>
                <a:srgbClr val="D9D9D9"/>
              </a:solidFill>
              <a:prstDash val="dash"/>
              <a:round/>
              <a:headEnd type="none" w="med" len="med"/>
              <a:tailEnd type="none" w="med" len="med"/>
            </a:ln>
          </p:spPr>
        </p:cxnSp>
        <p:cxnSp>
          <p:nvCxnSpPr>
            <p:cNvPr id="566" name="Shape 566"/>
            <p:cNvCxnSpPr/>
            <p:nvPr/>
          </p:nvCxnSpPr>
          <p:spPr>
            <a:xfrm>
              <a:off x="5013200" y="2198616"/>
              <a:ext cx="0" cy="1469099"/>
            </a:xfrm>
            <a:prstGeom prst="straightConnector1">
              <a:avLst/>
            </a:prstGeom>
            <a:noFill/>
            <a:ln w="9525" cap="flat" cmpd="sng">
              <a:solidFill>
                <a:srgbClr val="D9D9D9"/>
              </a:solidFill>
              <a:prstDash val="dash"/>
              <a:round/>
              <a:headEnd type="none" w="med" len="med"/>
              <a:tailEnd type="none" w="med" len="med"/>
            </a:ln>
          </p:spPr>
        </p:cxnSp>
        <p:cxnSp>
          <p:nvCxnSpPr>
            <p:cNvPr id="567" name="Shape 567"/>
            <p:cNvCxnSpPr/>
            <p:nvPr/>
          </p:nvCxnSpPr>
          <p:spPr>
            <a:xfrm>
              <a:off x="5013201" y="3667844"/>
              <a:ext cx="895500" cy="0"/>
            </a:xfrm>
            <a:prstGeom prst="straightConnector1">
              <a:avLst/>
            </a:prstGeom>
            <a:noFill/>
            <a:ln w="9525" cap="flat" cmpd="sng">
              <a:solidFill>
                <a:srgbClr val="D9D9D9"/>
              </a:solidFill>
              <a:prstDash val="dash"/>
              <a:round/>
              <a:headEnd type="none" w="med" len="med"/>
              <a:tailEnd type="none" w="med" len="med"/>
            </a:ln>
          </p:spPr>
        </p:cxnSp>
        <p:cxnSp>
          <p:nvCxnSpPr>
            <p:cNvPr id="568" name="Shape 568"/>
            <p:cNvCxnSpPr/>
            <p:nvPr/>
          </p:nvCxnSpPr>
          <p:spPr>
            <a:xfrm>
              <a:off x="7014239" y="3667844"/>
              <a:ext cx="895500" cy="0"/>
            </a:xfrm>
            <a:prstGeom prst="straightConnector1">
              <a:avLst/>
            </a:prstGeom>
            <a:noFill/>
            <a:ln w="9525" cap="flat" cmpd="sng">
              <a:solidFill>
                <a:srgbClr val="D9D9D9"/>
              </a:solidFill>
              <a:prstDash val="dash"/>
              <a:round/>
              <a:headEnd type="none" w="med" len="med"/>
              <a:tailEnd type="none" w="med" len="med"/>
            </a:ln>
          </p:spPr>
        </p:cxnSp>
        <p:cxnSp>
          <p:nvCxnSpPr>
            <p:cNvPr id="569" name="Shape 569"/>
            <p:cNvCxnSpPr/>
            <p:nvPr/>
          </p:nvCxnSpPr>
          <p:spPr>
            <a:xfrm rot="10800000">
              <a:off x="7122656" y="2198616"/>
              <a:ext cx="310800" cy="0"/>
            </a:xfrm>
            <a:prstGeom prst="straightConnector1">
              <a:avLst/>
            </a:prstGeom>
            <a:noFill/>
            <a:ln w="9525" cap="flat" cmpd="sng">
              <a:solidFill>
                <a:srgbClr val="D9D9D9"/>
              </a:solidFill>
              <a:prstDash val="dash"/>
              <a:round/>
              <a:headEnd type="none" w="med" len="med"/>
              <a:tailEnd type="none" w="med" len="med"/>
            </a:ln>
          </p:spPr>
        </p:cxnSp>
      </p:grpSp>
      <p:sp>
        <p:nvSpPr>
          <p:cNvPr id="570" name="Shape 570"/>
          <p:cNvSpPr/>
          <p:nvPr/>
        </p:nvSpPr>
        <p:spPr>
          <a:xfrm>
            <a:off x="8246424" y="2318552"/>
            <a:ext cx="1998600" cy="1160100"/>
          </a:xfrm>
          <a:custGeom>
            <a:avLst/>
            <a:gdLst/>
            <a:ahLst/>
            <a:cxnLst/>
            <a:rect l="0" t="0" r="0" b="0"/>
            <a:pathLst>
              <a:path w="120000" h="120000" extrusionOk="0">
                <a:moveTo>
                  <a:pt x="54421" y="113543"/>
                </a:moveTo>
                <a:cubicBezTo>
                  <a:pt x="54421" y="113958"/>
                  <a:pt x="54421" y="114373"/>
                  <a:pt x="54421" y="114789"/>
                </a:cubicBezTo>
                <a:cubicBezTo>
                  <a:pt x="54421" y="115476"/>
                  <a:pt x="54750" y="116034"/>
                  <a:pt x="55156" y="116034"/>
                </a:cubicBezTo>
                <a:lnTo>
                  <a:pt x="64843" y="116034"/>
                </a:lnTo>
                <a:cubicBezTo>
                  <a:pt x="65249" y="116034"/>
                  <a:pt x="65578" y="115476"/>
                  <a:pt x="65578" y="114789"/>
                </a:cubicBezTo>
                <a:lnTo>
                  <a:pt x="65578" y="113543"/>
                </a:lnTo>
                <a:close/>
                <a:moveTo>
                  <a:pt x="0" y="112160"/>
                </a:moveTo>
                <a:lnTo>
                  <a:pt x="120000" y="112160"/>
                </a:lnTo>
                <a:lnTo>
                  <a:pt x="120000" y="116080"/>
                </a:lnTo>
                <a:cubicBezTo>
                  <a:pt x="120000" y="118245"/>
                  <a:pt x="118964" y="120000"/>
                  <a:pt x="117687" y="120000"/>
                </a:cubicBezTo>
                <a:lnTo>
                  <a:pt x="2312" y="120000"/>
                </a:lnTo>
                <a:cubicBezTo>
                  <a:pt x="1035" y="120000"/>
                  <a:pt x="0" y="118245"/>
                  <a:pt x="0" y="116080"/>
                </a:cubicBezTo>
                <a:close/>
                <a:moveTo>
                  <a:pt x="11665" y="5088"/>
                </a:moveTo>
                <a:cubicBezTo>
                  <a:pt x="10858" y="5088"/>
                  <a:pt x="10204" y="6196"/>
                  <a:pt x="10204" y="7564"/>
                </a:cubicBezTo>
                <a:lnTo>
                  <a:pt x="10204" y="101828"/>
                </a:lnTo>
                <a:cubicBezTo>
                  <a:pt x="10204" y="103196"/>
                  <a:pt x="10858" y="104305"/>
                  <a:pt x="11665" y="104305"/>
                </a:cubicBezTo>
                <a:lnTo>
                  <a:pt x="108334" y="104305"/>
                </a:lnTo>
                <a:cubicBezTo>
                  <a:pt x="109141" y="104305"/>
                  <a:pt x="109795" y="103196"/>
                  <a:pt x="109795" y="101828"/>
                </a:cubicBezTo>
                <a:lnTo>
                  <a:pt x="109795" y="7564"/>
                </a:lnTo>
                <a:cubicBezTo>
                  <a:pt x="109795" y="6196"/>
                  <a:pt x="109141" y="5088"/>
                  <a:pt x="108334" y="5088"/>
                </a:cubicBezTo>
                <a:close/>
                <a:moveTo>
                  <a:pt x="9125" y="0"/>
                </a:moveTo>
                <a:lnTo>
                  <a:pt x="110874" y="0"/>
                </a:lnTo>
                <a:cubicBezTo>
                  <a:pt x="111856" y="0"/>
                  <a:pt x="112653" y="1349"/>
                  <a:pt x="112653" y="3014"/>
                </a:cubicBezTo>
                <a:lnTo>
                  <a:pt x="112653" y="106378"/>
                </a:lnTo>
                <a:cubicBezTo>
                  <a:pt x="112653" y="108043"/>
                  <a:pt x="111856" y="109393"/>
                  <a:pt x="110874" y="109393"/>
                </a:cubicBezTo>
                <a:lnTo>
                  <a:pt x="9125" y="109393"/>
                </a:lnTo>
                <a:cubicBezTo>
                  <a:pt x="8143" y="109393"/>
                  <a:pt x="7346" y="108043"/>
                  <a:pt x="7346" y="106378"/>
                </a:cubicBezTo>
                <a:lnTo>
                  <a:pt x="7346" y="3014"/>
                </a:lnTo>
                <a:cubicBezTo>
                  <a:pt x="7346" y="1349"/>
                  <a:pt x="8143" y="0"/>
                  <a:pt x="9125" y="0"/>
                </a:cubicBezTo>
                <a:close/>
              </a:path>
            </a:pathLst>
          </a:custGeom>
          <a:solidFill>
            <a:srgbClr val="BFBFB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571" name="Shape 571"/>
          <p:cNvSpPr txBox="1"/>
          <p:nvPr/>
        </p:nvSpPr>
        <p:spPr>
          <a:xfrm>
            <a:off x="8744296" y="2703557"/>
            <a:ext cx="1003200" cy="390000"/>
          </a:xfrm>
          <a:prstGeom prst="rect">
            <a:avLst/>
          </a:prstGeom>
          <a:solidFill>
            <a:srgbClr val="FFFFFF"/>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285F4"/>
              </a:buClr>
              <a:buSzPct val="25000"/>
              <a:buFont typeface="Open Sans"/>
              <a:buNone/>
            </a:pPr>
            <a:r>
              <a:rPr lang="en-US" sz="1200" b="0" i="0" u="none" strike="noStrike" cap="none">
                <a:solidFill>
                  <a:srgbClr val="4285F4"/>
                </a:solidFill>
                <a:latin typeface="Open Sans"/>
                <a:ea typeface="Open Sans"/>
                <a:cs typeface="Open Sans"/>
                <a:sym typeface="Open Sans"/>
              </a:rPr>
              <a:t>23.9%</a:t>
            </a:r>
          </a:p>
        </p:txBody>
      </p:sp>
      <p:grpSp>
        <p:nvGrpSpPr>
          <p:cNvPr id="572" name="Shape 572"/>
          <p:cNvGrpSpPr/>
          <p:nvPr/>
        </p:nvGrpSpPr>
        <p:grpSpPr>
          <a:xfrm>
            <a:off x="8655945" y="4105771"/>
            <a:ext cx="1219199" cy="1266219"/>
            <a:chOff x="6184212" y="3167808"/>
            <a:chExt cx="1033832" cy="1091757"/>
          </a:xfrm>
        </p:grpSpPr>
        <p:sp>
          <p:nvSpPr>
            <p:cNvPr id="573" name="Shape 573"/>
            <p:cNvSpPr/>
            <p:nvPr/>
          </p:nvSpPr>
          <p:spPr>
            <a:xfrm>
              <a:off x="6184212" y="3167808"/>
              <a:ext cx="707399" cy="1000200"/>
            </a:xfrm>
            <a:custGeom>
              <a:avLst/>
              <a:gdLst/>
              <a:ahLst/>
              <a:cxnLst/>
              <a:rect l="0" t="0" r="0" b="0"/>
              <a:pathLst>
                <a:path w="120000" h="120000" extrusionOk="0">
                  <a:moveTo>
                    <a:pt x="60000" y="113408"/>
                  </a:moveTo>
                  <a:cubicBezTo>
                    <a:pt x="58109" y="113408"/>
                    <a:pt x="56577" y="114492"/>
                    <a:pt x="56577" y="115829"/>
                  </a:cubicBezTo>
                  <a:cubicBezTo>
                    <a:pt x="56577" y="117167"/>
                    <a:pt x="58109" y="118251"/>
                    <a:pt x="60000" y="118251"/>
                  </a:cubicBezTo>
                  <a:cubicBezTo>
                    <a:pt x="61890" y="118251"/>
                    <a:pt x="63422" y="117167"/>
                    <a:pt x="63422" y="115829"/>
                  </a:cubicBezTo>
                  <a:cubicBezTo>
                    <a:pt x="63422" y="114492"/>
                    <a:pt x="61890" y="113408"/>
                    <a:pt x="60000" y="113408"/>
                  </a:cubicBezTo>
                  <a:close/>
                  <a:moveTo>
                    <a:pt x="5245" y="4304"/>
                  </a:moveTo>
                  <a:lnTo>
                    <a:pt x="5245" y="111390"/>
                  </a:lnTo>
                  <a:lnTo>
                    <a:pt x="114754" y="111390"/>
                  </a:lnTo>
                  <a:lnTo>
                    <a:pt x="114754" y="4304"/>
                  </a:lnTo>
                  <a:close/>
                  <a:moveTo>
                    <a:pt x="4262" y="0"/>
                  </a:moveTo>
                  <a:lnTo>
                    <a:pt x="115737" y="0"/>
                  </a:lnTo>
                  <a:cubicBezTo>
                    <a:pt x="118091" y="0"/>
                    <a:pt x="120000" y="1350"/>
                    <a:pt x="120000" y="3015"/>
                  </a:cubicBezTo>
                  <a:lnTo>
                    <a:pt x="120000" y="116984"/>
                  </a:lnTo>
                  <a:cubicBezTo>
                    <a:pt x="120000" y="118649"/>
                    <a:pt x="118091" y="120000"/>
                    <a:pt x="115737" y="120000"/>
                  </a:cubicBezTo>
                  <a:lnTo>
                    <a:pt x="4262" y="120000"/>
                  </a:lnTo>
                  <a:cubicBezTo>
                    <a:pt x="1908" y="120000"/>
                    <a:pt x="0" y="118649"/>
                    <a:pt x="0" y="116984"/>
                  </a:cubicBezTo>
                  <a:lnTo>
                    <a:pt x="0" y="3015"/>
                  </a:lnTo>
                  <a:cubicBezTo>
                    <a:pt x="0" y="1350"/>
                    <a:pt x="1908" y="0"/>
                    <a:pt x="4262" y="0"/>
                  </a:cubicBezTo>
                  <a:close/>
                </a:path>
              </a:pathLst>
            </a:custGeom>
            <a:solidFill>
              <a:srgbClr val="BFBFB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grpSp>
          <p:nvGrpSpPr>
            <p:cNvPr id="574" name="Shape 574"/>
            <p:cNvGrpSpPr/>
            <p:nvPr/>
          </p:nvGrpSpPr>
          <p:grpSpPr>
            <a:xfrm>
              <a:off x="6750045" y="3392565"/>
              <a:ext cx="468000" cy="867000"/>
              <a:chOff x="7406650" y="2664206"/>
              <a:chExt cx="468000" cy="866999"/>
            </a:xfrm>
          </p:grpSpPr>
          <p:sp>
            <p:nvSpPr>
              <p:cNvPr id="575" name="Shape 575"/>
              <p:cNvSpPr/>
              <p:nvPr/>
            </p:nvSpPr>
            <p:spPr>
              <a:xfrm>
                <a:off x="7406650" y="2664206"/>
                <a:ext cx="468000" cy="866999"/>
              </a:xfrm>
              <a:custGeom>
                <a:avLst/>
                <a:gdLst/>
                <a:ahLst/>
                <a:cxnLst/>
                <a:rect l="0" t="0" r="0" b="0"/>
                <a:pathLst>
                  <a:path w="120000" h="120000" extrusionOk="0">
                    <a:moveTo>
                      <a:pt x="60000" y="111381"/>
                    </a:moveTo>
                    <a:cubicBezTo>
                      <a:pt x="57964" y="111381"/>
                      <a:pt x="56314" y="112272"/>
                      <a:pt x="56314" y="113371"/>
                    </a:cubicBezTo>
                    <a:cubicBezTo>
                      <a:pt x="56314" y="114469"/>
                      <a:pt x="57964" y="115360"/>
                      <a:pt x="60000" y="115360"/>
                    </a:cubicBezTo>
                    <a:cubicBezTo>
                      <a:pt x="62035" y="115360"/>
                      <a:pt x="63685" y="114469"/>
                      <a:pt x="63685" y="113371"/>
                    </a:cubicBezTo>
                    <a:cubicBezTo>
                      <a:pt x="63685" y="112272"/>
                      <a:pt x="62035" y="111381"/>
                      <a:pt x="60000" y="111381"/>
                    </a:cubicBezTo>
                    <a:close/>
                    <a:moveTo>
                      <a:pt x="60000" y="110207"/>
                    </a:moveTo>
                    <a:cubicBezTo>
                      <a:pt x="63237" y="110207"/>
                      <a:pt x="65862" y="111623"/>
                      <a:pt x="65862" y="113371"/>
                    </a:cubicBezTo>
                    <a:cubicBezTo>
                      <a:pt x="65862" y="115118"/>
                      <a:pt x="63237" y="116535"/>
                      <a:pt x="60000" y="116535"/>
                    </a:cubicBezTo>
                    <a:cubicBezTo>
                      <a:pt x="56762" y="116535"/>
                      <a:pt x="54137" y="115118"/>
                      <a:pt x="54137" y="113371"/>
                    </a:cubicBezTo>
                    <a:cubicBezTo>
                      <a:pt x="54137" y="111623"/>
                      <a:pt x="56762" y="110207"/>
                      <a:pt x="60000" y="110207"/>
                    </a:cubicBezTo>
                    <a:close/>
                    <a:moveTo>
                      <a:pt x="60000" y="109583"/>
                    </a:moveTo>
                    <a:cubicBezTo>
                      <a:pt x="56124" y="109583"/>
                      <a:pt x="52982" y="111279"/>
                      <a:pt x="52982" y="113371"/>
                    </a:cubicBezTo>
                    <a:cubicBezTo>
                      <a:pt x="52982" y="115462"/>
                      <a:pt x="56124" y="117158"/>
                      <a:pt x="60000" y="117158"/>
                    </a:cubicBezTo>
                    <a:cubicBezTo>
                      <a:pt x="63875" y="117158"/>
                      <a:pt x="67017" y="115462"/>
                      <a:pt x="67017" y="113371"/>
                    </a:cubicBezTo>
                    <a:cubicBezTo>
                      <a:pt x="67017" y="111279"/>
                      <a:pt x="63875" y="109583"/>
                      <a:pt x="60000" y="109583"/>
                    </a:cubicBezTo>
                    <a:close/>
                    <a:moveTo>
                      <a:pt x="6319" y="9235"/>
                    </a:moveTo>
                    <a:lnTo>
                      <a:pt x="6319" y="107104"/>
                    </a:lnTo>
                    <a:lnTo>
                      <a:pt x="113680" y="107104"/>
                    </a:lnTo>
                    <a:lnTo>
                      <a:pt x="113680" y="9235"/>
                    </a:lnTo>
                    <a:close/>
                    <a:moveTo>
                      <a:pt x="38561" y="3390"/>
                    </a:moveTo>
                    <a:cubicBezTo>
                      <a:pt x="38351" y="3390"/>
                      <a:pt x="38182" y="3482"/>
                      <a:pt x="38182" y="3595"/>
                    </a:cubicBezTo>
                    <a:lnTo>
                      <a:pt x="38182" y="4412"/>
                    </a:lnTo>
                    <a:cubicBezTo>
                      <a:pt x="38182" y="4525"/>
                      <a:pt x="38351" y="4617"/>
                      <a:pt x="38561" y="4617"/>
                    </a:cubicBezTo>
                    <a:lnTo>
                      <a:pt x="81439" y="4617"/>
                    </a:lnTo>
                    <a:cubicBezTo>
                      <a:pt x="81648" y="4617"/>
                      <a:pt x="81818" y="4525"/>
                      <a:pt x="81818" y="4412"/>
                    </a:cubicBezTo>
                    <a:lnTo>
                      <a:pt x="81818" y="3595"/>
                    </a:lnTo>
                    <a:cubicBezTo>
                      <a:pt x="81818" y="3482"/>
                      <a:pt x="81648" y="3390"/>
                      <a:pt x="81439" y="3390"/>
                    </a:cubicBezTo>
                    <a:close/>
                    <a:moveTo>
                      <a:pt x="15454" y="0"/>
                    </a:moveTo>
                    <a:lnTo>
                      <a:pt x="104545" y="0"/>
                    </a:lnTo>
                    <a:cubicBezTo>
                      <a:pt x="113080" y="0"/>
                      <a:pt x="120000" y="3734"/>
                      <a:pt x="120000" y="8341"/>
                    </a:cubicBezTo>
                    <a:lnTo>
                      <a:pt x="120000" y="111658"/>
                    </a:lnTo>
                    <a:cubicBezTo>
                      <a:pt x="120000" y="116265"/>
                      <a:pt x="113080" y="120000"/>
                      <a:pt x="104545" y="120000"/>
                    </a:cubicBezTo>
                    <a:lnTo>
                      <a:pt x="15454" y="120000"/>
                    </a:lnTo>
                    <a:cubicBezTo>
                      <a:pt x="6919" y="120000"/>
                      <a:pt x="0" y="116265"/>
                      <a:pt x="0" y="111658"/>
                    </a:cubicBezTo>
                    <a:lnTo>
                      <a:pt x="0" y="8341"/>
                    </a:lnTo>
                    <a:cubicBezTo>
                      <a:pt x="0" y="3734"/>
                      <a:pt x="6919" y="0"/>
                      <a:pt x="15454" y="0"/>
                    </a:cubicBezTo>
                    <a:close/>
                  </a:path>
                </a:pathLst>
              </a:custGeom>
              <a:solidFill>
                <a:srgbClr val="BFBFB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FFFFFF"/>
                  </a:solidFill>
                  <a:latin typeface="Arial"/>
                  <a:ea typeface="Arial"/>
                  <a:cs typeface="Arial"/>
                  <a:sym typeface="Arial"/>
                </a:endParaRPr>
              </a:p>
            </p:txBody>
          </p:sp>
          <p:sp>
            <p:nvSpPr>
              <p:cNvPr id="576" name="Shape 576"/>
              <p:cNvSpPr/>
              <p:nvPr/>
            </p:nvSpPr>
            <p:spPr>
              <a:xfrm>
                <a:off x="7429946" y="2726867"/>
                <a:ext cx="421200" cy="7128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grpSp>
      </p:grpSp>
      <p:sp>
        <p:nvSpPr>
          <p:cNvPr id="577" name="Shape 577"/>
          <p:cNvSpPr txBox="1"/>
          <p:nvPr/>
        </p:nvSpPr>
        <p:spPr>
          <a:xfrm>
            <a:off x="8744296" y="4563052"/>
            <a:ext cx="1003200" cy="390000"/>
          </a:xfrm>
          <a:prstGeom prst="rect">
            <a:avLst/>
          </a:prstGeom>
          <a:solidFill>
            <a:srgbClr val="FFFFFF"/>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285F4"/>
              </a:buClr>
              <a:buSzPct val="25000"/>
              <a:buFont typeface="Open Sans"/>
              <a:buNone/>
            </a:pPr>
            <a:r>
              <a:rPr lang="en-US" sz="1200" b="0" i="0" u="none" strike="noStrike" cap="none">
                <a:solidFill>
                  <a:srgbClr val="4285F4"/>
                </a:solidFill>
                <a:latin typeface="Open Sans"/>
                <a:ea typeface="Open Sans"/>
                <a:cs typeface="Open Sans"/>
                <a:sym typeface="Open Sans"/>
              </a:rPr>
              <a:t>24.4%</a:t>
            </a:r>
          </a:p>
        </p:txBody>
      </p:sp>
      <p:sp>
        <p:nvSpPr>
          <p:cNvPr id="578" name="Shape 578"/>
          <p:cNvSpPr txBox="1"/>
          <p:nvPr/>
        </p:nvSpPr>
        <p:spPr>
          <a:xfrm>
            <a:off x="7078922" y="2703725"/>
            <a:ext cx="1076100" cy="389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3369E8"/>
              </a:buClr>
              <a:buSzPct val="25000"/>
              <a:buFont typeface="Open Sans"/>
              <a:buNone/>
            </a:pPr>
            <a:r>
              <a:rPr lang="en-US" sz="1200" b="0" i="0" u="none" strike="noStrike" cap="none">
                <a:solidFill>
                  <a:srgbClr val="9EA0A4"/>
                </a:solidFill>
                <a:latin typeface="Open Sans"/>
                <a:ea typeface="Open Sans"/>
                <a:cs typeface="Open Sans"/>
                <a:sym typeface="Open Sans"/>
              </a:rPr>
              <a:t>Desktop</a:t>
            </a:r>
          </a:p>
        </p:txBody>
      </p:sp>
      <p:sp>
        <p:nvSpPr>
          <p:cNvPr id="579" name="Shape 579"/>
          <p:cNvSpPr txBox="1"/>
          <p:nvPr/>
        </p:nvSpPr>
        <p:spPr>
          <a:xfrm>
            <a:off x="7078922" y="4557444"/>
            <a:ext cx="1076100" cy="389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3369E8"/>
              </a:buClr>
              <a:buSzPct val="25000"/>
              <a:buFont typeface="Open Sans"/>
              <a:buNone/>
            </a:pPr>
            <a:r>
              <a:rPr lang="en-US" sz="1200" b="0" i="0" u="none" strike="noStrike" cap="none">
                <a:solidFill>
                  <a:srgbClr val="9EA0A4"/>
                </a:solidFill>
                <a:latin typeface="Open Sans"/>
                <a:ea typeface="Open Sans"/>
                <a:cs typeface="Open Sans"/>
                <a:sym typeface="Open Sans"/>
              </a:rPr>
              <a:t>Mobile</a:t>
            </a:r>
          </a:p>
        </p:txBody>
      </p:sp>
    </p:spTree>
    <p:extLst>
      <p:ext uri="{BB962C8B-B14F-4D97-AF65-F5344CB8AC3E}">
        <p14:creationId xmlns:p14="http://schemas.microsoft.com/office/powerpoint/2010/main" val="429447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cxnSp>
        <p:nvCxnSpPr>
          <p:cNvPr id="118" name="Shape 118"/>
          <p:cNvCxnSpPr/>
          <p:nvPr/>
        </p:nvCxnSpPr>
        <p:spPr>
          <a:xfrm>
            <a:off x="1269919" y="5607219"/>
            <a:ext cx="9400501" cy="0"/>
          </a:xfrm>
          <a:prstGeom prst="straightConnector1">
            <a:avLst/>
          </a:prstGeom>
          <a:noFill/>
          <a:ln w="127000" cap="flat" cmpd="sng">
            <a:solidFill>
              <a:schemeClr val="accent4"/>
            </a:solidFill>
            <a:prstDash val="solid"/>
            <a:miter/>
            <a:headEnd type="none" w="med" len="med"/>
            <a:tailEnd type="none" w="med" len="med"/>
          </a:ln>
        </p:spPr>
      </p:cxnSp>
      <p:pic>
        <p:nvPicPr>
          <p:cNvPr id="119" name="Shape 119" descr="Screen Shot 2016-08-23 at 10.32.50 A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69920" y="1126087"/>
            <a:ext cx="9385014" cy="4438878"/>
          </a:xfrm>
          <a:prstGeom prst="rect">
            <a:avLst/>
          </a:prstGeom>
          <a:noFill/>
          <a:ln>
            <a:noFill/>
          </a:ln>
        </p:spPr>
      </p:pic>
    </p:spTree>
    <p:extLst>
      <p:ext uri="{BB962C8B-B14F-4D97-AF65-F5344CB8AC3E}">
        <p14:creationId xmlns:p14="http://schemas.microsoft.com/office/powerpoint/2010/main" val="31620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grpSp>
        <p:nvGrpSpPr>
          <p:cNvPr id="584" name="Shape 584"/>
          <p:cNvGrpSpPr/>
          <p:nvPr/>
        </p:nvGrpSpPr>
        <p:grpSpPr>
          <a:xfrm>
            <a:off x="5535787" y="1305626"/>
            <a:ext cx="3383699" cy="4992000"/>
            <a:chOff x="5535787" y="1305626"/>
            <a:chExt cx="3383699" cy="4992000"/>
          </a:xfrm>
        </p:grpSpPr>
        <p:pic>
          <p:nvPicPr>
            <p:cNvPr id="585" name="Shape 585" descr="Displaying nexus-5-portrait_black.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35787" y="1305626"/>
              <a:ext cx="3383699" cy="4992000"/>
            </a:xfrm>
            <a:prstGeom prst="rect">
              <a:avLst/>
            </a:prstGeom>
            <a:noFill/>
            <a:ln>
              <a:noFill/>
            </a:ln>
          </p:spPr>
        </p:pic>
        <p:pic>
          <p:nvPicPr>
            <p:cNvPr id="586" name="Shape 58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64750" y="1769400"/>
              <a:ext cx="2705100" cy="3953100"/>
            </a:xfrm>
            <a:prstGeom prst="rect">
              <a:avLst/>
            </a:prstGeom>
            <a:noFill/>
            <a:ln>
              <a:noFill/>
            </a:ln>
          </p:spPr>
        </p:pic>
      </p:grpSp>
      <p:sp>
        <p:nvSpPr>
          <p:cNvPr id="587" name="Shape 587"/>
          <p:cNvSpPr txBox="1">
            <a:spLocks noGrp="1"/>
          </p:cNvSpPr>
          <p:nvPr>
            <p:ph type="title"/>
          </p:nvPr>
        </p:nvSpPr>
        <p:spPr>
          <a:xfrm>
            <a:off x="228600" y="914400"/>
            <a:ext cx="3099000" cy="5187000"/>
          </a:xfrm>
          <a:prstGeom prst="rect">
            <a:avLst/>
          </a:prstGeom>
          <a:gradFill>
            <a:gsLst>
              <a:gs pos="0">
                <a:schemeClr val="accent1"/>
              </a:gs>
              <a:gs pos="2000">
                <a:schemeClr val="accent1"/>
              </a:gs>
              <a:gs pos="3000">
                <a:schemeClr val="lt1"/>
              </a:gs>
              <a:gs pos="97000">
                <a:schemeClr val="lt1"/>
              </a:gs>
              <a:gs pos="98000">
                <a:schemeClr val="accent1"/>
              </a:gs>
              <a:gs pos="100000">
                <a:schemeClr val="accent1"/>
              </a:gs>
            </a:gsLst>
            <a:lin ang="0" scaled="0"/>
          </a:gradFill>
          <a:ln>
            <a:noFill/>
          </a:ln>
        </p:spPr>
        <p:txBody>
          <a:bodyPr lIns="137150" tIns="45700" rIns="137150" bIns="2286000" anchor="ctr" anchorCtr="0">
            <a:noAutofit/>
          </a:bodyPr>
          <a:lstStyle/>
          <a:p>
            <a:pPr marL="0" marR="0" lvl="0" indent="0" algn="l" rtl="0">
              <a:lnSpc>
                <a:spcPct val="90000"/>
              </a:lnSpc>
              <a:spcBef>
                <a:spcPts val="0"/>
              </a:spcBef>
              <a:buClr>
                <a:schemeClr val="accent1"/>
              </a:buClr>
              <a:buSzPct val="25000"/>
              <a:buFont typeface="Arial"/>
              <a:buNone/>
            </a:pPr>
            <a:endParaRPr dirty="0"/>
          </a:p>
          <a:p>
            <a:pPr marL="0" marR="0" lvl="0" indent="0" algn="l" rtl="0">
              <a:lnSpc>
                <a:spcPct val="90000"/>
              </a:lnSpc>
              <a:spcBef>
                <a:spcPts val="0"/>
              </a:spcBef>
              <a:buClr>
                <a:schemeClr val="accent1"/>
              </a:buClr>
              <a:buSzPct val="25000"/>
              <a:buFont typeface="Arial"/>
              <a:buNone/>
            </a:pPr>
            <a:r>
              <a:rPr lang="en-US" dirty="0"/>
              <a:t>Growing Importance:</a:t>
            </a:r>
          </a:p>
          <a:p>
            <a:pPr marL="0" marR="0" lvl="0" indent="0" algn="l" rtl="0">
              <a:lnSpc>
                <a:spcPct val="90000"/>
              </a:lnSpc>
              <a:spcBef>
                <a:spcPts val="0"/>
              </a:spcBef>
              <a:buClr>
                <a:schemeClr val="accent1"/>
              </a:buClr>
              <a:buSzPct val="25000"/>
              <a:buFont typeface="Arial"/>
              <a:buNone/>
            </a:pPr>
            <a:endParaRPr dirty="0"/>
          </a:p>
          <a:p>
            <a:pPr marL="0" marR="0" lvl="0" indent="0" algn="l" rtl="0">
              <a:lnSpc>
                <a:spcPct val="90000"/>
              </a:lnSpc>
              <a:spcBef>
                <a:spcPts val="0"/>
              </a:spcBef>
              <a:buClr>
                <a:schemeClr val="accent1"/>
              </a:buClr>
              <a:buSzPct val="25000"/>
              <a:buFont typeface="Arial"/>
              <a:buNone/>
            </a:pPr>
            <a:r>
              <a:rPr lang="en-US" dirty="0"/>
              <a:t>Video </a:t>
            </a:r>
          </a:p>
          <a:p>
            <a:pPr marL="0" marR="0" lvl="0" indent="0" algn="l" rtl="0">
              <a:lnSpc>
                <a:spcPct val="90000"/>
              </a:lnSpc>
              <a:spcBef>
                <a:spcPts val="0"/>
              </a:spcBef>
              <a:buClr>
                <a:schemeClr val="accent1"/>
              </a:buClr>
              <a:buSzPct val="25000"/>
              <a:buFont typeface="Arial"/>
              <a:buNone/>
            </a:pPr>
            <a:r>
              <a:rPr lang="en-US" sz="2500" dirty="0"/>
              <a:t>(especially mobile!)</a:t>
            </a:r>
            <a:r>
              <a:rPr lang="en-US" sz="2800" u="none" strike="noStrike" cap="none" dirty="0">
                <a:solidFill>
                  <a:schemeClr val="accent1"/>
                </a:solidFill>
                <a:ea typeface="Arial"/>
                <a:cs typeface="Arial"/>
                <a:sym typeface="Arial"/>
              </a:rPr>
              <a:t/>
            </a:r>
            <a:br>
              <a:rPr lang="en-US" sz="2800" u="none" strike="noStrike" cap="none" dirty="0">
                <a:solidFill>
                  <a:schemeClr val="accent1"/>
                </a:solidFill>
                <a:ea typeface="Arial"/>
                <a:cs typeface="Arial"/>
                <a:sym typeface="Arial"/>
              </a:rPr>
            </a:br>
            <a:endParaRPr lang="en-US" sz="2800" u="none" strike="noStrike" cap="none" dirty="0">
              <a:solidFill>
                <a:schemeClr val="accent1"/>
              </a:solidFill>
              <a:ea typeface="Arial"/>
              <a:cs typeface="Arial"/>
              <a:sym typeface="Arial"/>
            </a:endParaRPr>
          </a:p>
        </p:txBody>
      </p:sp>
    </p:spTree>
    <p:extLst>
      <p:ext uri="{BB962C8B-B14F-4D97-AF65-F5344CB8AC3E}">
        <p14:creationId xmlns:p14="http://schemas.microsoft.com/office/powerpoint/2010/main" val="41184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Shape 592"/>
          <p:cNvPicPr preferRelativeResize="0"/>
          <p:nvPr/>
        </p:nvPicPr>
        <p:blipFill rotWithShape="1">
          <a:blip r:embed="rId3">
            <a:alphaModFix/>
          </a:blip>
          <a:srcRect/>
          <a:stretch/>
        </p:blipFill>
        <p:spPr>
          <a:xfrm>
            <a:off x="1730610" y="1416179"/>
            <a:ext cx="8490690" cy="3958695"/>
          </a:xfrm>
          <a:prstGeom prst="rect">
            <a:avLst/>
          </a:prstGeom>
          <a:noFill/>
          <a:ln>
            <a:noFill/>
          </a:ln>
        </p:spPr>
      </p:pic>
      <p:sp>
        <p:nvSpPr>
          <p:cNvPr id="593" name="Shape 593"/>
          <p:cNvSpPr/>
          <p:nvPr/>
        </p:nvSpPr>
        <p:spPr>
          <a:xfrm>
            <a:off x="9038075" y="5165725"/>
            <a:ext cx="1183200" cy="7479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0715596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2" name="Group 1"/>
          <p:cNvGrpSpPr/>
          <p:nvPr/>
        </p:nvGrpSpPr>
        <p:grpSpPr>
          <a:xfrm>
            <a:off x="672404" y="1350224"/>
            <a:ext cx="10665085" cy="4625433"/>
            <a:chOff x="131450" y="864700"/>
            <a:chExt cx="8747625" cy="3664790"/>
          </a:xfrm>
        </p:grpSpPr>
        <p:sp>
          <p:nvSpPr>
            <p:cNvPr id="3" name="Shape 1098"/>
            <p:cNvSpPr/>
            <p:nvPr/>
          </p:nvSpPr>
          <p:spPr>
            <a:xfrm>
              <a:off x="389375" y="864700"/>
              <a:ext cx="892200" cy="2612400"/>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dirty="0">
                  <a:solidFill>
                    <a:srgbClr val="FFFFFF"/>
                  </a:solidFill>
                  <a:ea typeface="Roboto"/>
                  <a:cs typeface="Roboto"/>
                  <a:sym typeface="Roboto"/>
                </a:rPr>
                <a:t>102B</a:t>
              </a:r>
            </a:p>
            <a:p>
              <a:pPr lvl="0" algn="ctr" rtl="0">
                <a:spcBef>
                  <a:spcPts val="0"/>
                </a:spcBef>
                <a:buNone/>
              </a:pPr>
              <a:r>
                <a:rPr lang="en-US" dirty="0">
                  <a:solidFill>
                    <a:srgbClr val="FFFFFF"/>
                  </a:solidFill>
                  <a:ea typeface="Roboto"/>
                  <a:cs typeface="Roboto"/>
                  <a:sym typeface="Roboto"/>
                </a:rPr>
                <a:t>minutes</a:t>
              </a:r>
            </a:p>
          </p:txBody>
        </p:sp>
        <p:sp>
          <p:nvSpPr>
            <p:cNvPr id="4" name="Shape 1099"/>
            <p:cNvSpPr/>
            <p:nvPr/>
          </p:nvSpPr>
          <p:spPr>
            <a:xfrm>
              <a:off x="2744025" y="3224208"/>
              <a:ext cx="892200" cy="238499"/>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r>
                <a:rPr lang="en-US" dirty="0">
                  <a:solidFill>
                    <a:srgbClr val="FFFFFF"/>
                  </a:solidFill>
                  <a:ea typeface="Roboto"/>
                  <a:cs typeface="Roboto"/>
                  <a:sym typeface="Roboto"/>
                </a:rPr>
                <a:t>10B</a:t>
              </a:r>
            </a:p>
          </p:txBody>
        </p:sp>
        <p:sp>
          <p:nvSpPr>
            <p:cNvPr id="5" name="Shape 1100"/>
            <p:cNvSpPr/>
            <p:nvPr/>
          </p:nvSpPr>
          <p:spPr>
            <a:xfrm>
              <a:off x="7982625" y="3421000"/>
              <a:ext cx="892200" cy="41700"/>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endParaRPr sz="1100">
                <a:solidFill>
                  <a:srgbClr val="FFFFFF"/>
                </a:solidFill>
                <a:latin typeface="Roboto"/>
                <a:ea typeface="Roboto"/>
                <a:cs typeface="Roboto"/>
                <a:sym typeface="Roboto"/>
              </a:endParaRPr>
            </a:p>
          </p:txBody>
        </p:sp>
        <p:sp>
          <p:nvSpPr>
            <p:cNvPr id="6" name="Shape 1101"/>
            <p:cNvSpPr/>
            <p:nvPr/>
          </p:nvSpPr>
          <p:spPr>
            <a:xfrm>
              <a:off x="6948125" y="3403180"/>
              <a:ext cx="892200" cy="59400"/>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endParaRPr sz="1100">
                <a:solidFill>
                  <a:srgbClr val="FFFFFF"/>
                </a:solidFill>
                <a:latin typeface="Roboto"/>
                <a:ea typeface="Roboto"/>
                <a:cs typeface="Roboto"/>
                <a:sym typeface="Roboto"/>
              </a:endParaRPr>
            </a:p>
          </p:txBody>
        </p:sp>
        <p:sp>
          <p:nvSpPr>
            <p:cNvPr id="7" name="Shape 1102"/>
            <p:cNvSpPr txBox="1"/>
            <p:nvPr/>
          </p:nvSpPr>
          <p:spPr>
            <a:xfrm>
              <a:off x="131450" y="3400575"/>
              <a:ext cx="1382100" cy="2241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Total online video watch A25-54</a:t>
              </a:r>
            </a:p>
          </p:txBody>
        </p:sp>
        <p:sp>
          <p:nvSpPr>
            <p:cNvPr id="8" name="Shape 1103"/>
            <p:cNvSpPr txBox="1"/>
            <p:nvPr/>
          </p:nvSpPr>
          <p:spPr>
            <a:xfrm>
              <a:off x="1693350" y="3462419"/>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666666"/>
                  </a:solidFill>
                  <a:ea typeface="Roboto"/>
                  <a:cs typeface="Roboto"/>
                  <a:sym typeface="Roboto"/>
                </a:rPr>
                <a:t>YouTube</a:t>
              </a:r>
            </a:p>
          </p:txBody>
        </p:sp>
        <p:sp>
          <p:nvSpPr>
            <p:cNvPr id="9" name="Shape 1104"/>
            <p:cNvSpPr txBox="1"/>
            <p:nvPr/>
          </p:nvSpPr>
          <p:spPr>
            <a:xfrm>
              <a:off x="2744025" y="3462419"/>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Netflix</a:t>
              </a:r>
            </a:p>
          </p:txBody>
        </p:sp>
        <p:sp>
          <p:nvSpPr>
            <p:cNvPr id="10" name="Shape 1105"/>
            <p:cNvSpPr txBox="1"/>
            <p:nvPr/>
          </p:nvSpPr>
          <p:spPr>
            <a:xfrm>
              <a:off x="7982625" y="3462419"/>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Microsoft</a:t>
              </a:r>
            </a:p>
          </p:txBody>
        </p:sp>
        <p:sp>
          <p:nvSpPr>
            <p:cNvPr id="11" name="Shape 1106"/>
            <p:cNvSpPr txBox="1"/>
            <p:nvPr/>
          </p:nvSpPr>
          <p:spPr>
            <a:xfrm>
              <a:off x="6871250" y="3429999"/>
              <a:ext cx="11115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Comcast</a:t>
              </a:r>
            </a:p>
            <a:p>
              <a:pPr lvl="0" algn="ctr" rtl="0">
                <a:spcBef>
                  <a:spcPts val="0"/>
                </a:spcBef>
                <a:buNone/>
              </a:pPr>
              <a:r>
                <a:rPr lang="en-US" sz="1200" dirty="0" err="1">
                  <a:solidFill>
                    <a:srgbClr val="666666"/>
                  </a:solidFill>
                  <a:ea typeface="Roboto"/>
                  <a:cs typeface="Roboto"/>
                  <a:sym typeface="Roboto"/>
                </a:rPr>
                <a:t>NBCUniversal</a:t>
              </a:r>
              <a:endParaRPr lang="en-US" sz="1200" dirty="0">
                <a:solidFill>
                  <a:srgbClr val="666666"/>
                </a:solidFill>
                <a:ea typeface="Roboto"/>
                <a:cs typeface="Roboto"/>
                <a:sym typeface="Roboto"/>
              </a:endParaRPr>
            </a:p>
          </p:txBody>
        </p:sp>
        <p:sp>
          <p:nvSpPr>
            <p:cNvPr id="12" name="Shape 1107"/>
            <p:cNvSpPr/>
            <p:nvPr/>
          </p:nvSpPr>
          <p:spPr>
            <a:xfrm>
              <a:off x="5932800" y="3399108"/>
              <a:ext cx="892200" cy="59400"/>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endParaRPr sz="1100">
                <a:solidFill>
                  <a:srgbClr val="FFFFFF"/>
                </a:solidFill>
                <a:latin typeface="Roboto"/>
                <a:ea typeface="Roboto"/>
                <a:cs typeface="Roboto"/>
                <a:sym typeface="Roboto"/>
              </a:endParaRPr>
            </a:p>
          </p:txBody>
        </p:sp>
        <p:sp>
          <p:nvSpPr>
            <p:cNvPr id="13" name="Shape 1108"/>
            <p:cNvSpPr txBox="1"/>
            <p:nvPr/>
          </p:nvSpPr>
          <p:spPr>
            <a:xfrm>
              <a:off x="5932800" y="3458003"/>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err="1">
                  <a:solidFill>
                    <a:srgbClr val="666666"/>
                  </a:solidFill>
                  <a:ea typeface="Roboto"/>
                  <a:cs typeface="Roboto"/>
                  <a:sym typeface="Roboto"/>
                </a:rPr>
                <a:t>Hulu</a:t>
              </a:r>
              <a:endParaRPr lang="en-US" sz="1200" dirty="0">
                <a:solidFill>
                  <a:srgbClr val="666666"/>
                </a:solidFill>
                <a:ea typeface="Roboto"/>
                <a:cs typeface="Roboto"/>
                <a:sym typeface="Roboto"/>
              </a:endParaRPr>
            </a:p>
          </p:txBody>
        </p:sp>
        <p:sp>
          <p:nvSpPr>
            <p:cNvPr id="14" name="Shape 1109"/>
            <p:cNvSpPr/>
            <p:nvPr/>
          </p:nvSpPr>
          <p:spPr>
            <a:xfrm>
              <a:off x="4846075" y="3341559"/>
              <a:ext cx="892200" cy="120300"/>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r>
                <a:rPr lang="en-US" sz="1200" dirty="0">
                  <a:solidFill>
                    <a:srgbClr val="FFFFFF"/>
                  </a:solidFill>
                  <a:ea typeface="Roboto"/>
                  <a:cs typeface="Roboto"/>
                  <a:sym typeface="Roboto"/>
                </a:rPr>
                <a:t>3.8B</a:t>
              </a:r>
            </a:p>
          </p:txBody>
        </p:sp>
        <p:sp>
          <p:nvSpPr>
            <p:cNvPr id="15" name="Shape 1110"/>
            <p:cNvSpPr txBox="1"/>
            <p:nvPr/>
          </p:nvSpPr>
          <p:spPr>
            <a:xfrm>
              <a:off x="4846062" y="3461833"/>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Yahoo!</a:t>
              </a:r>
            </a:p>
          </p:txBody>
        </p:sp>
        <p:grpSp>
          <p:nvGrpSpPr>
            <p:cNvPr id="16" name="Shape 1111"/>
            <p:cNvGrpSpPr/>
            <p:nvPr/>
          </p:nvGrpSpPr>
          <p:grpSpPr>
            <a:xfrm>
              <a:off x="2781875" y="3817225"/>
              <a:ext cx="6097200" cy="712265"/>
              <a:chOff x="2781875" y="3817225"/>
              <a:chExt cx="6097200" cy="712265"/>
            </a:xfrm>
          </p:grpSpPr>
          <p:sp>
            <p:nvSpPr>
              <p:cNvPr id="17" name="Shape 1112"/>
              <p:cNvSpPr/>
              <p:nvPr/>
            </p:nvSpPr>
            <p:spPr>
              <a:xfrm rot="5400000">
                <a:off x="5602925" y="996175"/>
                <a:ext cx="455100" cy="6097200"/>
              </a:xfrm>
              <a:prstGeom prst="rightBrace">
                <a:avLst>
                  <a:gd name="adj1" fmla="val 8333"/>
                  <a:gd name="adj2" fmla="val 50000"/>
                </a:avLst>
              </a:prstGeom>
              <a:noFill/>
              <a:ln w="9525" cap="flat" cmpd="sng">
                <a:solidFill>
                  <a:srgbClr val="0060A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0060AE"/>
                  </a:solidFill>
                </a:endParaRPr>
              </a:p>
            </p:txBody>
          </p:sp>
          <p:sp>
            <p:nvSpPr>
              <p:cNvPr id="18" name="Shape 1113"/>
              <p:cNvSpPr txBox="1"/>
              <p:nvPr/>
            </p:nvSpPr>
            <p:spPr>
              <a:xfrm>
                <a:off x="4525634" y="4181490"/>
                <a:ext cx="2632500" cy="348000"/>
              </a:xfrm>
              <a:prstGeom prst="rect">
                <a:avLst/>
              </a:prstGeom>
              <a:noFill/>
              <a:ln>
                <a:noFill/>
              </a:ln>
            </p:spPr>
            <p:txBody>
              <a:bodyPr lIns="91425" tIns="91425" rIns="91425" bIns="91425" anchor="t" anchorCtr="0">
                <a:noAutofit/>
              </a:bodyPr>
              <a:lstStyle/>
              <a:p>
                <a:pPr lvl="0" algn="ctr" rtl="0">
                  <a:spcBef>
                    <a:spcPts val="0"/>
                  </a:spcBef>
                  <a:buNone/>
                </a:pPr>
                <a:r>
                  <a:rPr lang="en-US" sz="2400">
                    <a:solidFill>
                      <a:srgbClr val="0060AE"/>
                    </a:solidFill>
                    <a:ea typeface="Shadows Into Light"/>
                    <a:cs typeface="Shadows Into Light"/>
                    <a:sym typeface="Shadows Into Light"/>
                  </a:rPr>
                  <a:t>80% visit YouTube</a:t>
                </a:r>
              </a:p>
            </p:txBody>
          </p:sp>
        </p:grpSp>
        <p:sp>
          <p:nvSpPr>
            <p:cNvPr id="19" name="Shape 1114"/>
            <p:cNvSpPr/>
            <p:nvPr/>
          </p:nvSpPr>
          <p:spPr>
            <a:xfrm>
              <a:off x="1693350" y="2750250"/>
              <a:ext cx="892200" cy="712200"/>
            </a:xfrm>
            <a:prstGeom prst="rect">
              <a:avLst/>
            </a:prstGeom>
            <a:solidFill>
              <a:schemeClr val="accent1"/>
            </a:solidFill>
            <a:ln>
              <a:noFill/>
            </a:ln>
          </p:spPr>
          <p:txBody>
            <a:bodyPr lIns="91425" tIns="91425" rIns="91425" bIns="91425" anchor="ctr" anchorCtr="0">
              <a:noAutofit/>
            </a:bodyPr>
            <a:lstStyle/>
            <a:p>
              <a:pPr lvl="0" algn="ctr" rtl="0">
                <a:spcBef>
                  <a:spcPts val="0"/>
                </a:spcBef>
                <a:buNone/>
              </a:pPr>
              <a:r>
                <a:rPr lang="en-US" dirty="0">
                  <a:solidFill>
                    <a:srgbClr val="FFFFFF"/>
                  </a:solidFill>
                  <a:ea typeface="Roboto"/>
                  <a:cs typeface="Roboto"/>
                  <a:sym typeface="Roboto"/>
                </a:rPr>
                <a:t>36B</a:t>
              </a:r>
            </a:p>
          </p:txBody>
        </p:sp>
        <p:sp>
          <p:nvSpPr>
            <p:cNvPr id="20" name="Shape 1117"/>
            <p:cNvSpPr/>
            <p:nvPr/>
          </p:nvSpPr>
          <p:spPr>
            <a:xfrm>
              <a:off x="3795050" y="3340749"/>
              <a:ext cx="892200" cy="120300"/>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r>
                <a:rPr lang="en-US" sz="1200">
                  <a:solidFill>
                    <a:srgbClr val="FFFFFF"/>
                  </a:solidFill>
                  <a:ea typeface="Roboto"/>
                  <a:cs typeface="Roboto"/>
                  <a:sym typeface="Roboto"/>
                </a:rPr>
                <a:t>6.8B</a:t>
              </a:r>
            </a:p>
          </p:txBody>
        </p:sp>
        <p:sp>
          <p:nvSpPr>
            <p:cNvPr id="21" name="Shape 1118"/>
            <p:cNvSpPr txBox="1"/>
            <p:nvPr/>
          </p:nvSpPr>
          <p:spPr>
            <a:xfrm>
              <a:off x="3795037" y="3511157"/>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Facebook</a:t>
              </a:r>
            </a:p>
          </p:txBody>
        </p:sp>
        <p:sp>
          <p:nvSpPr>
            <p:cNvPr id="22" name="Shape 1119"/>
            <p:cNvSpPr txBox="1"/>
            <p:nvPr/>
          </p:nvSpPr>
          <p:spPr>
            <a:xfrm>
              <a:off x="6103350" y="3160600"/>
              <a:ext cx="551100" cy="238500"/>
            </a:xfrm>
            <a:prstGeom prst="rect">
              <a:avLst/>
            </a:prstGeom>
            <a:noFill/>
            <a:ln>
              <a:noFill/>
            </a:ln>
          </p:spPr>
          <p:txBody>
            <a:bodyPr lIns="91425" tIns="91425" rIns="91425" bIns="91425" anchor="ctr" anchorCtr="0">
              <a:noAutofit/>
            </a:bodyPr>
            <a:lstStyle/>
            <a:p>
              <a:pPr lvl="0" algn="ctr" rtl="0">
                <a:spcBef>
                  <a:spcPts val="0"/>
                </a:spcBef>
                <a:buNone/>
              </a:pPr>
              <a:r>
                <a:rPr lang="en-US" sz="1200" dirty="0">
                  <a:solidFill>
                    <a:srgbClr val="666666"/>
                  </a:solidFill>
                  <a:ea typeface="Roboto"/>
                  <a:cs typeface="Roboto"/>
                  <a:sym typeface="Roboto"/>
                </a:rPr>
                <a:t>3.8B</a:t>
              </a:r>
            </a:p>
          </p:txBody>
        </p:sp>
        <p:sp>
          <p:nvSpPr>
            <p:cNvPr id="23" name="Shape 1120"/>
            <p:cNvSpPr txBox="1"/>
            <p:nvPr/>
          </p:nvSpPr>
          <p:spPr>
            <a:xfrm>
              <a:off x="7151450" y="3160600"/>
              <a:ext cx="551100" cy="238500"/>
            </a:xfrm>
            <a:prstGeom prst="rect">
              <a:avLst/>
            </a:prstGeom>
            <a:noFill/>
            <a:ln>
              <a:noFill/>
            </a:ln>
          </p:spPr>
          <p:txBody>
            <a:bodyPr lIns="91425" tIns="91425" rIns="91425" bIns="91425" anchor="ctr" anchorCtr="0">
              <a:noAutofit/>
            </a:bodyPr>
            <a:lstStyle/>
            <a:p>
              <a:pPr lvl="0" algn="ctr" rtl="0">
                <a:spcBef>
                  <a:spcPts val="0"/>
                </a:spcBef>
                <a:buNone/>
              </a:pPr>
              <a:r>
                <a:rPr lang="en-US" sz="1200" dirty="0">
                  <a:solidFill>
                    <a:srgbClr val="666666"/>
                  </a:solidFill>
                  <a:ea typeface="Roboto"/>
                  <a:cs typeface="Roboto"/>
                  <a:sym typeface="Roboto"/>
                </a:rPr>
                <a:t>1.6B</a:t>
              </a:r>
            </a:p>
          </p:txBody>
        </p:sp>
        <p:sp>
          <p:nvSpPr>
            <p:cNvPr id="24" name="Shape 1121"/>
            <p:cNvSpPr txBox="1"/>
            <p:nvPr/>
          </p:nvSpPr>
          <p:spPr>
            <a:xfrm>
              <a:off x="8153175" y="3160600"/>
              <a:ext cx="551100" cy="238500"/>
            </a:xfrm>
            <a:prstGeom prst="rect">
              <a:avLst/>
            </a:prstGeom>
            <a:noFill/>
            <a:ln>
              <a:noFill/>
            </a:ln>
          </p:spPr>
          <p:txBody>
            <a:bodyPr lIns="91425" tIns="91425" rIns="91425" bIns="91425" anchor="ctr" anchorCtr="0">
              <a:noAutofit/>
            </a:bodyPr>
            <a:lstStyle/>
            <a:p>
              <a:pPr lvl="0" algn="ctr" rtl="0">
                <a:spcBef>
                  <a:spcPts val="0"/>
                </a:spcBef>
                <a:buNone/>
              </a:pPr>
              <a:r>
                <a:rPr lang="en-US" sz="1200" dirty="0">
                  <a:solidFill>
                    <a:srgbClr val="666666"/>
                  </a:solidFill>
                  <a:ea typeface="Roboto"/>
                  <a:cs typeface="Roboto"/>
                  <a:sym typeface="Roboto"/>
                </a:rPr>
                <a:t>1.2B</a:t>
              </a:r>
            </a:p>
          </p:txBody>
        </p:sp>
      </p:grpSp>
      <p:sp>
        <p:nvSpPr>
          <p:cNvPr id="26" name="Shape 1115"/>
          <p:cNvSpPr txBox="1"/>
          <p:nvPr/>
        </p:nvSpPr>
        <p:spPr>
          <a:xfrm>
            <a:off x="3299649" y="1666460"/>
            <a:ext cx="7185900" cy="500100"/>
          </a:xfrm>
          <a:prstGeom prst="rect">
            <a:avLst/>
          </a:prstGeom>
          <a:noFill/>
          <a:ln>
            <a:noFill/>
          </a:ln>
        </p:spPr>
        <p:txBody>
          <a:bodyPr lIns="91425" tIns="91425" rIns="91425" bIns="91425" anchor="ctr" anchorCtr="0">
            <a:noAutofit/>
          </a:bodyPr>
          <a:lstStyle/>
          <a:p>
            <a:pPr lvl="0" algn="ctr" rtl="0">
              <a:spcBef>
                <a:spcPts val="0"/>
              </a:spcBef>
              <a:buNone/>
            </a:pPr>
            <a:r>
              <a:rPr lang="en-US" sz="2400" dirty="0">
                <a:solidFill>
                  <a:srgbClr val="7F7F7F"/>
                </a:solidFill>
                <a:ea typeface="Roboto"/>
                <a:cs typeface="Roboto"/>
                <a:sym typeface="Roboto"/>
              </a:rPr>
              <a:t>Monthly watch time for A25-54 of online video</a:t>
            </a:r>
          </a:p>
        </p:txBody>
      </p:sp>
    </p:spTree>
    <p:extLst>
      <p:ext uri="{BB962C8B-B14F-4D97-AF65-F5344CB8AC3E}">
        <p14:creationId xmlns:p14="http://schemas.microsoft.com/office/powerpoint/2010/main" val="210920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2" name="Group 1"/>
          <p:cNvGrpSpPr/>
          <p:nvPr/>
        </p:nvGrpSpPr>
        <p:grpSpPr>
          <a:xfrm>
            <a:off x="1139352" y="1350224"/>
            <a:ext cx="10198137" cy="4195933"/>
            <a:chOff x="131450" y="864700"/>
            <a:chExt cx="8747625" cy="3664790"/>
          </a:xfrm>
        </p:grpSpPr>
        <p:sp>
          <p:nvSpPr>
            <p:cNvPr id="3" name="Shape 1098"/>
            <p:cNvSpPr/>
            <p:nvPr/>
          </p:nvSpPr>
          <p:spPr>
            <a:xfrm>
              <a:off x="389375" y="864700"/>
              <a:ext cx="892200" cy="2612400"/>
            </a:xfrm>
            <a:prstGeom prst="rect">
              <a:avLst/>
            </a:prstGeom>
            <a:solidFill>
              <a:srgbClr val="0060AE"/>
            </a:solidFill>
            <a:ln>
              <a:noFill/>
            </a:ln>
          </p:spPr>
          <p:txBody>
            <a:bodyPr lIns="91425" tIns="91425" rIns="91425" bIns="91425" anchor="ctr" anchorCtr="0">
              <a:noAutofit/>
            </a:bodyPr>
            <a:lstStyle/>
            <a:p>
              <a:pPr lvl="0" algn="ctr" rtl="0">
                <a:spcBef>
                  <a:spcPts val="0"/>
                </a:spcBef>
                <a:buNone/>
              </a:pPr>
              <a:r>
                <a:rPr lang="en-US" dirty="0">
                  <a:solidFill>
                    <a:srgbClr val="FFFFFF"/>
                  </a:solidFill>
                  <a:ea typeface="Roboto"/>
                  <a:cs typeface="Roboto"/>
                  <a:sym typeface="Roboto"/>
                </a:rPr>
                <a:t>102B</a:t>
              </a:r>
            </a:p>
            <a:p>
              <a:pPr lvl="0" algn="ctr" rtl="0">
                <a:spcBef>
                  <a:spcPts val="0"/>
                </a:spcBef>
                <a:buNone/>
              </a:pPr>
              <a:r>
                <a:rPr lang="en-US" dirty="0">
                  <a:solidFill>
                    <a:srgbClr val="FFFFFF"/>
                  </a:solidFill>
                  <a:ea typeface="Roboto"/>
                  <a:cs typeface="Roboto"/>
                  <a:sym typeface="Roboto"/>
                </a:rPr>
                <a:t>minutes</a:t>
              </a:r>
            </a:p>
          </p:txBody>
        </p:sp>
        <p:sp>
          <p:nvSpPr>
            <p:cNvPr id="4" name="Shape 1099"/>
            <p:cNvSpPr/>
            <p:nvPr/>
          </p:nvSpPr>
          <p:spPr>
            <a:xfrm>
              <a:off x="2744025" y="3224208"/>
              <a:ext cx="892200" cy="238499"/>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r>
                <a:rPr lang="en-US" dirty="0">
                  <a:solidFill>
                    <a:srgbClr val="FFFFFF"/>
                  </a:solidFill>
                  <a:ea typeface="Roboto"/>
                  <a:cs typeface="Roboto"/>
                  <a:sym typeface="Roboto"/>
                </a:rPr>
                <a:t>10B</a:t>
              </a:r>
            </a:p>
          </p:txBody>
        </p:sp>
        <p:sp>
          <p:nvSpPr>
            <p:cNvPr id="5" name="Shape 1100"/>
            <p:cNvSpPr/>
            <p:nvPr/>
          </p:nvSpPr>
          <p:spPr>
            <a:xfrm>
              <a:off x="7982625" y="3421000"/>
              <a:ext cx="892200" cy="41700"/>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endParaRPr sz="1100">
                <a:solidFill>
                  <a:srgbClr val="FFFFFF"/>
                </a:solidFill>
                <a:latin typeface="Roboto"/>
                <a:ea typeface="Roboto"/>
                <a:cs typeface="Roboto"/>
                <a:sym typeface="Roboto"/>
              </a:endParaRPr>
            </a:p>
          </p:txBody>
        </p:sp>
        <p:sp>
          <p:nvSpPr>
            <p:cNvPr id="6" name="Shape 1101"/>
            <p:cNvSpPr/>
            <p:nvPr/>
          </p:nvSpPr>
          <p:spPr>
            <a:xfrm>
              <a:off x="6948125" y="3403180"/>
              <a:ext cx="892200" cy="59400"/>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endParaRPr sz="1100">
                <a:solidFill>
                  <a:srgbClr val="FFFFFF"/>
                </a:solidFill>
                <a:latin typeface="Roboto"/>
                <a:ea typeface="Roboto"/>
                <a:cs typeface="Roboto"/>
                <a:sym typeface="Roboto"/>
              </a:endParaRPr>
            </a:p>
          </p:txBody>
        </p:sp>
        <p:sp>
          <p:nvSpPr>
            <p:cNvPr id="7" name="Shape 1102"/>
            <p:cNvSpPr txBox="1"/>
            <p:nvPr/>
          </p:nvSpPr>
          <p:spPr>
            <a:xfrm>
              <a:off x="131450" y="3400575"/>
              <a:ext cx="1382100" cy="2241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Total online video watch A25-54</a:t>
              </a:r>
            </a:p>
          </p:txBody>
        </p:sp>
        <p:sp>
          <p:nvSpPr>
            <p:cNvPr id="8" name="Shape 1103"/>
            <p:cNvSpPr txBox="1"/>
            <p:nvPr/>
          </p:nvSpPr>
          <p:spPr>
            <a:xfrm>
              <a:off x="1693350" y="3462419"/>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666666"/>
                  </a:solidFill>
                  <a:ea typeface="Roboto"/>
                  <a:cs typeface="Roboto"/>
                  <a:sym typeface="Roboto"/>
                </a:rPr>
                <a:t>YouTube</a:t>
              </a:r>
            </a:p>
          </p:txBody>
        </p:sp>
        <p:sp>
          <p:nvSpPr>
            <p:cNvPr id="9" name="Shape 1104"/>
            <p:cNvSpPr txBox="1"/>
            <p:nvPr/>
          </p:nvSpPr>
          <p:spPr>
            <a:xfrm>
              <a:off x="2744025" y="3462419"/>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Netflix</a:t>
              </a:r>
            </a:p>
          </p:txBody>
        </p:sp>
        <p:sp>
          <p:nvSpPr>
            <p:cNvPr id="10" name="Shape 1105"/>
            <p:cNvSpPr txBox="1"/>
            <p:nvPr/>
          </p:nvSpPr>
          <p:spPr>
            <a:xfrm>
              <a:off x="7982625" y="3462419"/>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Microsoft</a:t>
              </a:r>
            </a:p>
          </p:txBody>
        </p:sp>
        <p:sp>
          <p:nvSpPr>
            <p:cNvPr id="11" name="Shape 1106"/>
            <p:cNvSpPr txBox="1"/>
            <p:nvPr/>
          </p:nvSpPr>
          <p:spPr>
            <a:xfrm>
              <a:off x="6871250" y="3429999"/>
              <a:ext cx="11115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Comcast</a:t>
              </a:r>
            </a:p>
            <a:p>
              <a:pPr lvl="0" algn="ctr" rtl="0">
                <a:spcBef>
                  <a:spcPts val="0"/>
                </a:spcBef>
                <a:buNone/>
              </a:pPr>
              <a:r>
                <a:rPr lang="en-US" sz="1200" dirty="0" err="1">
                  <a:solidFill>
                    <a:srgbClr val="666666"/>
                  </a:solidFill>
                  <a:ea typeface="Roboto"/>
                  <a:cs typeface="Roboto"/>
                  <a:sym typeface="Roboto"/>
                </a:rPr>
                <a:t>NBCUniversal</a:t>
              </a:r>
              <a:endParaRPr lang="en-US" sz="1200" dirty="0">
                <a:solidFill>
                  <a:srgbClr val="666666"/>
                </a:solidFill>
                <a:ea typeface="Roboto"/>
                <a:cs typeface="Roboto"/>
                <a:sym typeface="Roboto"/>
              </a:endParaRPr>
            </a:p>
          </p:txBody>
        </p:sp>
        <p:sp>
          <p:nvSpPr>
            <p:cNvPr id="12" name="Shape 1107"/>
            <p:cNvSpPr/>
            <p:nvPr/>
          </p:nvSpPr>
          <p:spPr>
            <a:xfrm>
              <a:off x="5932800" y="3399108"/>
              <a:ext cx="892200" cy="59400"/>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endParaRPr sz="1100">
                <a:solidFill>
                  <a:srgbClr val="FFFFFF"/>
                </a:solidFill>
                <a:latin typeface="Roboto"/>
                <a:ea typeface="Roboto"/>
                <a:cs typeface="Roboto"/>
                <a:sym typeface="Roboto"/>
              </a:endParaRPr>
            </a:p>
          </p:txBody>
        </p:sp>
        <p:sp>
          <p:nvSpPr>
            <p:cNvPr id="13" name="Shape 1108"/>
            <p:cNvSpPr txBox="1"/>
            <p:nvPr/>
          </p:nvSpPr>
          <p:spPr>
            <a:xfrm>
              <a:off x="5932800" y="3458003"/>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err="1">
                  <a:solidFill>
                    <a:srgbClr val="666666"/>
                  </a:solidFill>
                  <a:ea typeface="Roboto"/>
                  <a:cs typeface="Roboto"/>
                  <a:sym typeface="Roboto"/>
                </a:rPr>
                <a:t>Hulu</a:t>
              </a:r>
              <a:endParaRPr lang="en-US" sz="1200" dirty="0">
                <a:solidFill>
                  <a:srgbClr val="666666"/>
                </a:solidFill>
                <a:ea typeface="Roboto"/>
                <a:cs typeface="Roboto"/>
                <a:sym typeface="Roboto"/>
              </a:endParaRPr>
            </a:p>
          </p:txBody>
        </p:sp>
        <p:sp>
          <p:nvSpPr>
            <p:cNvPr id="14" name="Shape 1109"/>
            <p:cNvSpPr/>
            <p:nvPr/>
          </p:nvSpPr>
          <p:spPr>
            <a:xfrm>
              <a:off x="4846075" y="3341559"/>
              <a:ext cx="892200" cy="120300"/>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r>
                <a:rPr lang="en-US" sz="1200" dirty="0">
                  <a:solidFill>
                    <a:srgbClr val="FFFFFF"/>
                  </a:solidFill>
                  <a:ea typeface="Roboto"/>
                  <a:cs typeface="Roboto"/>
                  <a:sym typeface="Roboto"/>
                </a:rPr>
                <a:t>3.8B</a:t>
              </a:r>
            </a:p>
          </p:txBody>
        </p:sp>
        <p:sp>
          <p:nvSpPr>
            <p:cNvPr id="15" name="Shape 1110"/>
            <p:cNvSpPr txBox="1"/>
            <p:nvPr/>
          </p:nvSpPr>
          <p:spPr>
            <a:xfrm>
              <a:off x="4846062" y="3461833"/>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Yahoo!</a:t>
              </a:r>
            </a:p>
          </p:txBody>
        </p:sp>
        <p:grpSp>
          <p:nvGrpSpPr>
            <p:cNvPr id="16" name="Shape 1111"/>
            <p:cNvGrpSpPr/>
            <p:nvPr/>
          </p:nvGrpSpPr>
          <p:grpSpPr>
            <a:xfrm>
              <a:off x="2781875" y="3817225"/>
              <a:ext cx="6097200" cy="712265"/>
              <a:chOff x="2781875" y="3817225"/>
              <a:chExt cx="6097200" cy="712265"/>
            </a:xfrm>
          </p:grpSpPr>
          <p:sp>
            <p:nvSpPr>
              <p:cNvPr id="17" name="Shape 1112"/>
              <p:cNvSpPr/>
              <p:nvPr/>
            </p:nvSpPr>
            <p:spPr>
              <a:xfrm rot="5400000">
                <a:off x="5602925" y="996175"/>
                <a:ext cx="455100" cy="6097200"/>
              </a:xfrm>
              <a:prstGeom prst="rightBrace">
                <a:avLst>
                  <a:gd name="adj1" fmla="val 8333"/>
                  <a:gd name="adj2" fmla="val 50000"/>
                </a:avLst>
              </a:prstGeom>
              <a:noFill/>
              <a:ln w="9525" cap="flat" cmpd="sng">
                <a:solidFill>
                  <a:srgbClr val="0060A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0060AE"/>
                  </a:solidFill>
                </a:endParaRPr>
              </a:p>
            </p:txBody>
          </p:sp>
          <p:sp>
            <p:nvSpPr>
              <p:cNvPr id="18" name="Shape 1113"/>
              <p:cNvSpPr txBox="1"/>
              <p:nvPr/>
            </p:nvSpPr>
            <p:spPr>
              <a:xfrm>
                <a:off x="4525634" y="4181490"/>
                <a:ext cx="2632500" cy="348000"/>
              </a:xfrm>
              <a:prstGeom prst="rect">
                <a:avLst/>
              </a:prstGeom>
              <a:noFill/>
              <a:ln>
                <a:noFill/>
              </a:ln>
            </p:spPr>
            <p:txBody>
              <a:bodyPr lIns="91425" tIns="91425" rIns="91425" bIns="91425" anchor="t" anchorCtr="0">
                <a:noAutofit/>
              </a:bodyPr>
              <a:lstStyle/>
              <a:p>
                <a:pPr lvl="0" algn="ctr" rtl="0">
                  <a:spcBef>
                    <a:spcPts val="0"/>
                  </a:spcBef>
                  <a:buNone/>
                </a:pPr>
                <a:r>
                  <a:rPr lang="en-US" sz="2400">
                    <a:solidFill>
                      <a:srgbClr val="0060AE"/>
                    </a:solidFill>
                    <a:ea typeface="Shadows Into Light"/>
                    <a:cs typeface="Shadows Into Light"/>
                    <a:sym typeface="Shadows Into Light"/>
                  </a:rPr>
                  <a:t>80% visit YouTube</a:t>
                </a:r>
              </a:p>
            </p:txBody>
          </p:sp>
        </p:grpSp>
        <p:sp>
          <p:nvSpPr>
            <p:cNvPr id="19" name="Shape 1114"/>
            <p:cNvSpPr/>
            <p:nvPr/>
          </p:nvSpPr>
          <p:spPr>
            <a:xfrm>
              <a:off x="1693350" y="2750250"/>
              <a:ext cx="892200" cy="712200"/>
            </a:xfrm>
            <a:prstGeom prst="rect">
              <a:avLst/>
            </a:prstGeom>
            <a:solidFill>
              <a:srgbClr val="0060AE"/>
            </a:solidFill>
            <a:ln>
              <a:noFill/>
            </a:ln>
          </p:spPr>
          <p:txBody>
            <a:bodyPr lIns="91425" tIns="91425" rIns="91425" bIns="91425" anchor="ctr" anchorCtr="0">
              <a:noAutofit/>
            </a:bodyPr>
            <a:lstStyle/>
            <a:p>
              <a:pPr lvl="0" algn="ctr" rtl="0">
                <a:spcBef>
                  <a:spcPts val="0"/>
                </a:spcBef>
                <a:buNone/>
              </a:pPr>
              <a:r>
                <a:rPr lang="en-US" dirty="0">
                  <a:solidFill>
                    <a:srgbClr val="FFFFFF"/>
                  </a:solidFill>
                  <a:ea typeface="Roboto"/>
                  <a:cs typeface="Roboto"/>
                  <a:sym typeface="Roboto"/>
                </a:rPr>
                <a:t>36B</a:t>
              </a:r>
            </a:p>
          </p:txBody>
        </p:sp>
        <p:sp>
          <p:nvSpPr>
            <p:cNvPr id="20" name="Shape 1117"/>
            <p:cNvSpPr/>
            <p:nvPr/>
          </p:nvSpPr>
          <p:spPr>
            <a:xfrm>
              <a:off x="3795050" y="3340749"/>
              <a:ext cx="892200" cy="120300"/>
            </a:xfrm>
            <a:prstGeom prst="rect">
              <a:avLst/>
            </a:prstGeom>
            <a:solidFill>
              <a:srgbClr val="999999"/>
            </a:solidFill>
            <a:ln>
              <a:noFill/>
            </a:ln>
          </p:spPr>
          <p:txBody>
            <a:bodyPr lIns="91425" tIns="91425" rIns="91425" bIns="91425" anchor="ctr" anchorCtr="0">
              <a:noAutofit/>
            </a:bodyPr>
            <a:lstStyle/>
            <a:p>
              <a:pPr lvl="0" algn="ctr" rtl="0">
                <a:spcBef>
                  <a:spcPts val="0"/>
                </a:spcBef>
                <a:buNone/>
              </a:pPr>
              <a:r>
                <a:rPr lang="en-US" sz="1200">
                  <a:solidFill>
                    <a:srgbClr val="FFFFFF"/>
                  </a:solidFill>
                  <a:ea typeface="Roboto"/>
                  <a:cs typeface="Roboto"/>
                  <a:sym typeface="Roboto"/>
                </a:rPr>
                <a:t>6.8B</a:t>
              </a:r>
            </a:p>
          </p:txBody>
        </p:sp>
        <p:sp>
          <p:nvSpPr>
            <p:cNvPr id="21" name="Shape 1118"/>
            <p:cNvSpPr txBox="1"/>
            <p:nvPr/>
          </p:nvSpPr>
          <p:spPr>
            <a:xfrm>
              <a:off x="3795037" y="3511157"/>
              <a:ext cx="892200" cy="238500"/>
            </a:xfrm>
            <a:prstGeom prst="rect">
              <a:avLst/>
            </a:prstGeom>
            <a:noFill/>
            <a:ln>
              <a:noFill/>
            </a:ln>
          </p:spPr>
          <p:txBody>
            <a:bodyPr lIns="91425" tIns="91425" rIns="91425" bIns="91425" anchor="t" anchorCtr="0">
              <a:noAutofit/>
            </a:bodyPr>
            <a:lstStyle/>
            <a:p>
              <a:pPr lvl="0" algn="ctr" rtl="0">
                <a:spcBef>
                  <a:spcPts val="0"/>
                </a:spcBef>
                <a:buNone/>
              </a:pPr>
              <a:r>
                <a:rPr lang="en-US" sz="1200" dirty="0">
                  <a:solidFill>
                    <a:srgbClr val="666666"/>
                  </a:solidFill>
                  <a:ea typeface="Roboto"/>
                  <a:cs typeface="Roboto"/>
                  <a:sym typeface="Roboto"/>
                </a:rPr>
                <a:t>Facebook</a:t>
              </a:r>
            </a:p>
          </p:txBody>
        </p:sp>
        <p:sp>
          <p:nvSpPr>
            <p:cNvPr id="22" name="Shape 1119"/>
            <p:cNvSpPr txBox="1"/>
            <p:nvPr/>
          </p:nvSpPr>
          <p:spPr>
            <a:xfrm>
              <a:off x="6103350" y="3160600"/>
              <a:ext cx="551100" cy="238500"/>
            </a:xfrm>
            <a:prstGeom prst="rect">
              <a:avLst/>
            </a:prstGeom>
            <a:noFill/>
            <a:ln>
              <a:noFill/>
            </a:ln>
          </p:spPr>
          <p:txBody>
            <a:bodyPr lIns="91425" tIns="91425" rIns="91425" bIns="91425" anchor="ctr" anchorCtr="0">
              <a:noAutofit/>
            </a:bodyPr>
            <a:lstStyle/>
            <a:p>
              <a:pPr lvl="0" algn="ctr" rtl="0">
                <a:spcBef>
                  <a:spcPts val="0"/>
                </a:spcBef>
                <a:buNone/>
              </a:pPr>
              <a:r>
                <a:rPr lang="en-US" sz="1200" dirty="0">
                  <a:solidFill>
                    <a:srgbClr val="666666"/>
                  </a:solidFill>
                  <a:ea typeface="Roboto"/>
                  <a:cs typeface="Roboto"/>
                  <a:sym typeface="Roboto"/>
                </a:rPr>
                <a:t>3.8B</a:t>
              </a:r>
            </a:p>
          </p:txBody>
        </p:sp>
        <p:sp>
          <p:nvSpPr>
            <p:cNvPr id="23" name="Shape 1120"/>
            <p:cNvSpPr txBox="1"/>
            <p:nvPr/>
          </p:nvSpPr>
          <p:spPr>
            <a:xfrm>
              <a:off x="7151450" y="3160600"/>
              <a:ext cx="551100" cy="238500"/>
            </a:xfrm>
            <a:prstGeom prst="rect">
              <a:avLst/>
            </a:prstGeom>
            <a:noFill/>
            <a:ln>
              <a:noFill/>
            </a:ln>
          </p:spPr>
          <p:txBody>
            <a:bodyPr lIns="91425" tIns="91425" rIns="91425" bIns="91425" anchor="ctr" anchorCtr="0">
              <a:noAutofit/>
            </a:bodyPr>
            <a:lstStyle/>
            <a:p>
              <a:pPr lvl="0" algn="ctr" rtl="0">
                <a:spcBef>
                  <a:spcPts val="0"/>
                </a:spcBef>
                <a:buNone/>
              </a:pPr>
              <a:r>
                <a:rPr lang="en-US" sz="1200" dirty="0">
                  <a:solidFill>
                    <a:srgbClr val="666666"/>
                  </a:solidFill>
                  <a:ea typeface="Roboto"/>
                  <a:cs typeface="Roboto"/>
                  <a:sym typeface="Roboto"/>
                </a:rPr>
                <a:t>1.6B</a:t>
              </a:r>
            </a:p>
          </p:txBody>
        </p:sp>
        <p:sp>
          <p:nvSpPr>
            <p:cNvPr id="24" name="Shape 1121"/>
            <p:cNvSpPr txBox="1"/>
            <p:nvPr/>
          </p:nvSpPr>
          <p:spPr>
            <a:xfrm>
              <a:off x="8153175" y="3160600"/>
              <a:ext cx="551100" cy="238500"/>
            </a:xfrm>
            <a:prstGeom prst="rect">
              <a:avLst/>
            </a:prstGeom>
            <a:noFill/>
            <a:ln>
              <a:noFill/>
            </a:ln>
          </p:spPr>
          <p:txBody>
            <a:bodyPr lIns="91425" tIns="91425" rIns="91425" bIns="91425" anchor="ctr" anchorCtr="0">
              <a:noAutofit/>
            </a:bodyPr>
            <a:lstStyle/>
            <a:p>
              <a:pPr lvl="0" algn="ctr" rtl="0">
                <a:spcBef>
                  <a:spcPts val="0"/>
                </a:spcBef>
                <a:buNone/>
              </a:pPr>
              <a:r>
                <a:rPr lang="en-US" sz="1200" dirty="0">
                  <a:solidFill>
                    <a:srgbClr val="666666"/>
                  </a:solidFill>
                  <a:ea typeface="Roboto"/>
                  <a:cs typeface="Roboto"/>
                  <a:sym typeface="Roboto"/>
                </a:rPr>
                <a:t>1.2B</a:t>
              </a:r>
            </a:p>
          </p:txBody>
        </p:sp>
      </p:grpSp>
      <p:sp>
        <p:nvSpPr>
          <p:cNvPr id="26" name="Shape 1115"/>
          <p:cNvSpPr txBox="1"/>
          <p:nvPr/>
        </p:nvSpPr>
        <p:spPr>
          <a:xfrm>
            <a:off x="3299649" y="1666460"/>
            <a:ext cx="7185900" cy="500100"/>
          </a:xfrm>
          <a:prstGeom prst="rect">
            <a:avLst/>
          </a:prstGeom>
          <a:noFill/>
          <a:ln>
            <a:noFill/>
          </a:ln>
        </p:spPr>
        <p:txBody>
          <a:bodyPr lIns="91425" tIns="91425" rIns="91425" bIns="91425" anchor="ctr" anchorCtr="0">
            <a:noAutofit/>
          </a:bodyPr>
          <a:lstStyle/>
          <a:p>
            <a:pPr lvl="0" algn="ctr" rtl="0">
              <a:spcBef>
                <a:spcPts val="0"/>
              </a:spcBef>
              <a:buNone/>
            </a:pPr>
            <a:r>
              <a:rPr lang="en-US" sz="2400" dirty="0">
                <a:solidFill>
                  <a:srgbClr val="7F7F7F"/>
                </a:solidFill>
                <a:ea typeface="Roboto"/>
                <a:cs typeface="Roboto"/>
                <a:sym typeface="Roboto"/>
              </a:rPr>
              <a:t>Monthly watch time for A25-54 of online video</a:t>
            </a:r>
          </a:p>
        </p:txBody>
      </p:sp>
      <p:sp>
        <p:nvSpPr>
          <p:cNvPr id="27" name="Shape 1150"/>
          <p:cNvSpPr/>
          <p:nvPr/>
        </p:nvSpPr>
        <p:spPr>
          <a:xfrm>
            <a:off x="700024" y="1010505"/>
            <a:ext cx="10824242" cy="4685049"/>
          </a:xfrm>
          <a:prstGeom prst="rect">
            <a:avLst/>
          </a:prstGeom>
          <a:solidFill>
            <a:srgbClr val="FFFFFF">
              <a:alpha val="88080"/>
            </a:srgbClr>
          </a:solidFill>
          <a:ln>
            <a:noFill/>
          </a:ln>
        </p:spPr>
        <p:txBody>
          <a:bodyPr lIns="91425" tIns="91425" rIns="91425" bIns="91425" anchor="ctr" anchorCtr="0">
            <a:noAutofit/>
          </a:bodyPr>
          <a:lstStyle/>
          <a:p>
            <a:pPr lvl="0">
              <a:spcBef>
                <a:spcPts val="0"/>
              </a:spcBef>
              <a:buNone/>
            </a:pPr>
            <a:endParaRPr/>
          </a:p>
        </p:txBody>
      </p:sp>
      <p:pic>
        <p:nvPicPr>
          <p:cNvPr id="28" name="Shape 11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1560" y="2338391"/>
            <a:ext cx="2620999" cy="1164349"/>
          </a:xfrm>
          <a:prstGeom prst="rect">
            <a:avLst/>
          </a:prstGeom>
          <a:noFill/>
          <a:ln>
            <a:noFill/>
          </a:ln>
        </p:spPr>
      </p:pic>
      <p:sp>
        <p:nvSpPr>
          <p:cNvPr id="29" name="Shape 1151"/>
          <p:cNvSpPr txBox="1"/>
          <p:nvPr/>
        </p:nvSpPr>
        <p:spPr>
          <a:xfrm>
            <a:off x="3321989" y="2626623"/>
            <a:ext cx="8718000" cy="733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49351"/>
              </a:buClr>
              <a:buSzPct val="25000"/>
              <a:buFont typeface="Roboto Condensed"/>
              <a:buNone/>
            </a:pPr>
            <a:r>
              <a:rPr lang="en-US" sz="4800" dirty="0">
                <a:solidFill>
                  <a:srgbClr val="666666"/>
                </a:solidFill>
                <a:ea typeface="Roboto"/>
                <a:cs typeface="Roboto"/>
                <a:sym typeface="Roboto"/>
              </a:rPr>
              <a:t>is </a:t>
            </a:r>
            <a:r>
              <a:rPr lang="en-US" sz="4800" b="1" dirty="0">
                <a:solidFill>
                  <a:srgbClr val="0060AE"/>
                </a:solidFill>
                <a:ea typeface="Roboto"/>
                <a:cs typeface="Roboto"/>
                <a:sym typeface="Roboto"/>
              </a:rPr>
              <a:t>35%</a:t>
            </a:r>
            <a:r>
              <a:rPr lang="en-US" sz="4800" dirty="0">
                <a:solidFill>
                  <a:srgbClr val="DB4437"/>
                </a:solidFill>
                <a:ea typeface="Roboto"/>
                <a:cs typeface="Roboto"/>
                <a:sym typeface="Roboto"/>
              </a:rPr>
              <a:t> </a:t>
            </a:r>
            <a:r>
              <a:rPr lang="en-US" sz="4800" dirty="0">
                <a:solidFill>
                  <a:srgbClr val="666666"/>
                </a:solidFill>
                <a:ea typeface="Roboto"/>
                <a:cs typeface="Roboto"/>
                <a:sym typeface="Roboto"/>
              </a:rPr>
              <a:t>of all online watch time</a:t>
            </a:r>
          </a:p>
        </p:txBody>
      </p:sp>
    </p:spTree>
    <p:extLst>
      <p:ext uri="{BB962C8B-B14F-4D97-AF65-F5344CB8AC3E}">
        <p14:creationId xmlns:p14="http://schemas.microsoft.com/office/powerpoint/2010/main" val="175980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p:nvPr/>
        </p:nvSpPr>
        <p:spPr>
          <a:xfrm>
            <a:off x="1262200" y="2055643"/>
            <a:ext cx="2324100" cy="551700"/>
          </a:xfrm>
          <a:prstGeom prst="rect">
            <a:avLst/>
          </a:prstGeom>
          <a:solidFill>
            <a:srgbClr val="9EA0A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2200" dirty="0">
                <a:solidFill>
                  <a:srgbClr val="FFFFFF"/>
                </a:solidFill>
                <a:latin typeface="+mj-lt"/>
                <a:ea typeface="Open Sans"/>
                <a:cs typeface="Open Sans"/>
                <a:sym typeface="Open Sans"/>
              </a:rPr>
              <a:t>Right Customers</a:t>
            </a:r>
          </a:p>
        </p:txBody>
      </p:sp>
      <p:sp>
        <p:nvSpPr>
          <p:cNvPr id="610" name="Shape 610"/>
          <p:cNvSpPr txBox="1"/>
          <p:nvPr/>
        </p:nvSpPr>
        <p:spPr>
          <a:xfrm>
            <a:off x="4591000" y="2055643"/>
            <a:ext cx="2324100" cy="551700"/>
          </a:xfrm>
          <a:prstGeom prst="rect">
            <a:avLst/>
          </a:prstGeom>
          <a:solidFill>
            <a:srgbClr val="9EA0A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2200">
                <a:solidFill>
                  <a:srgbClr val="FFFFFF"/>
                </a:solidFill>
                <a:latin typeface="+mj-lt"/>
                <a:ea typeface="Open Sans"/>
                <a:cs typeface="Open Sans"/>
                <a:sym typeface="Open Sans"/>
              </a:rPr>
              <a:t>DMA</a:t>
            </a:r>
          </a:p>
        </p:txBody>
      </p:sp>
      <p:sp>
        <p:nvSpPr>
          <p:cNvPr id="611" name="Shape 611"/>
          <p:cNvSpPr txBox="1"/>
          <p:nvPr/>
        </p:nvSpPr>
        <p:spPr>
          <a:xfrm>
            <a:off x="7887450" y="2055643"/>
            <a:ext cx="2324100" cy="551700"/>
          </a:xfrm>
          <a:prstGeom prst="rect">
            <a:avLst/>
          </a:prstGeom>
          <a:solidFill>
            <a:srgbClr val="9EA0A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US" sz="2200">
                <a:solidFill>
                  <a:srgbClr val="FFFFFF"/>
                </a:solidFill>
                <a:latin typeface="+mj-lt"/>
                <a:ea typeface="Open Sans"/>
                <a:cs typeface="Open Sans"/>
                <a:sym typeface="Open Sans"/>
              </a:rPr>
              <a:t>Cost Per View</a:t>
            </a:r>
          </a:p>
        </p:txBody>
      </p:sp>
      <p:grpSp>
        <p:nvGrpSpPr>
          <p:cNvPr id="612" name="Shape 612"/>
          <p:cNvGrpSpPr/>
          <p:nvPr/>
        </p:nvGrpSpPr>
        <p:grpSpPr>
          <a:xfrm>
            <a:off x="1706024" y="3037544"/>
            <a:ext cx="1298873" cy="1440526"/>
            <a:chOff x="494583" y="738279"/>
            <a:chExt cx="1769100" cy="1767300"/>
          </a:xfrm>
        </p:grpSpPr>
        <p:sp>
          <p:nvSpPr>
            <p:cNvPr id="613" name="Shape 613"/>
            <p:cNvSpPr/>
            <p:nvPr/>
          </p:nvSpPr>
          <p:spPr>
            <a:xfrm>
              <a:off x="494583" y="738279"/>
              <a:ext cx="1769100" cy="1767300"/>
            </a:xfrm>
            <a:prstGeom prst="ellipse">
              <a:avLst/>
            </a:prstGeom>
            <a:solidFill>
              <a:srgbClr val="5F6165"/>
            </a:solidFill>
            <a:ln>
              <a:noFill/>
            </a:ln>
          </p:spPr>
          <p:txBody>
            <a:bodyPr lIns="91425" tIns="45700" rIns="91425" bIns="45700" anchor="ctr" anchorCtr="0">
              <a:noAutofit/>
            </a:bodyPr>
            <a:lstStyle/>
            <a:p>
              <a:pPr marL="0" marR="0" lvl="0" indent="0" algn="ctr" rtl="0">
                <a:lnSpc>
                  <a:spcPct val="95000"/>
                </a:lnSpc>
                <a:spcBef>
                  <a:spcPts val="0"/>
                </a:spcBef>
                <a:spcAft>
                  <a:spcPts val="0"/>
                </a:spcAft>
                <a:buClr>
                  <a:srgbClr val="333336"/>
                </a:buClr>
                <a:buFont typeface="Arial"/>
                <a:buNone/>
              </a:pPr>
              <a:endParaRPr sz="2000" b="0" i="0" u="none" strike="noStrike" cap="none">
                <a:solidFill>
                  <a:srgbClr val="FFFFFF"/>
                </a:solidFill>
                <a:latin typeface="Open Sans"/>
                <a:ea typeface="Open Sans"/>
                <a:cs typeface="Open Sans"/>
                <a:sym typeface="Open Sans"/>
              </a:endParaRPr>
            </a:p>
          </p:txBody>
        </p:sp>
        <p:grpSp>
          <p:nvGrpSpPr>
            <p:cNvPr id="614" name="Shape 614"/>
            <p:cNvGrpSpPr/>
            <p:nvPr/>
          </p:nvGrpSpPr>
          <p:grpSpPr>
            <a:xfrm>
              <a:off x="828622" y="939834"/>
              <a:ext cx="1147334" cy="1181833"/>
              <a:chOff x="5673723" y="1598608"/>
              <a:chExt cx="3273422" cy="3371850"/>
            </a:xfrm>
          </p:grpSpPr>
          <p:sp>
            <p:nvSpPr>
              <p:cNvPr id="615" name="Shape 615"/>
              <p:cNvSpPr/>
              <p:nvPr/>
            </p:nvSpPr>
            <p:spPr>
              <a:xfrm>
                <a:off x="6723063" y="3671887"/>
                <a:ext cx="198300" cy="200100"/>
              </a:xfrm>
              <a:prstGeom prst="ellipse">
                <a:avLst/>
              </a:prstGeom>
              <a:solidFill>
                <a:srgbClr val="FFFFFF"/>
              </a:solidFill>
              <a:ln>
                <a:noFill/>
              </a:ln>
            </p:spPr>
            <p:txBody>
              <a:bodyPr lIns="91425" tIns="45700" rIns="91425" bIns="45700" anchor="t" anchorCtr="0">
                <a:noAutofit/>
              </a:bodyPr>
              <a:lstStyle/>
              <a:p>
                <a:pPr marL="0" marR="0" lvl="0" indent="0" algn="l" rtl="0">
                  <a:spcBef>
                    <a:spcPts val="0"/>
                  </a:spcBef>
                  <a:spcAft>
                    <a:spcPts val="0"/>
                  </a:spcAft>
                  <a:buClr>
                    <a:srgbClr val="333336"/>
                  </a:buClr>
                  <a:buFont typeface="Arial"/>
                  <a:buNone/>
                </a:pPr>
                <a:endParaRPr sz="2800" b="0" i="0" u="none" strike="noStrike" cap="none">
                  <a:solidFill>
                    <a:srgbClr val="333336"/>
                  </a:solidFill>
                  <a:latin typeface="Open Sans"/>
                  <a:ea typeface="Open Sans"/>
                  <a:cs typeface="Open Sans"/>
                  <a:sym typeface="Open Sans"/>
                </a:endParaRPr>
              </a:p>
            </p:txBody>
          </p:sp>
          <p:sp>
            <p:nvSpPr>
              <p:cNvPr id="616" name="Shape 616"/>
              <p:cNvSpPr/>
              <p:nvPr/>
            </p:nvSpPr>
            <p:spPr>
              <a:xfrm>
                <a:off x="7472363" y="3589337"/>
                <a:ext cx="457199" cy="458788"/>
              </a:xfrm>
              <a:custGeom>
                <a:avLst/>
                <a:gdLst/>
                <a:ahLst/>
                <a:cxnLst/>
                <a:rect l="0" t="0" r="0" b="0"/>
                <a:pathLst>
                  <a:path w="122" h="122" extrusionOk="0">
                    <a:moveTo>
                      <a:pt x="61" y="0"/>
                    </a:moveTo>
                    <a:cubicBezTo>
                      <a:pt x="28" y="0"/>
                      <a:pt x="0" y="27"/>
                      <a:pt x="0" y="61"/>
                    </a:cubicBezTo>
                    <a:cubicBezTo>
                      <a:pt x="0" y="94"/>
                      <a:pt x="28" y="122"/>
                      <a:pt x="61" y="122"/>
                    </a:cubicBezTo>
                    <a:cubicBezTo>
                      <a:pt x="95" y="122"/>
                      <a:pt x="122" y="94"/>
                      <a:pt x="122" y="61"/>
                    </a:cubicBezTo>
                    <a:cubicBezTo>
                      <a:pt x="122" y="27"/>
                      <a:pt x="95" y="0"/>
                      <a:pt x="61" y="0"/>
                    </a:cubicBezTo>
                    <a:close/>
                    <a:moveTo>
                      <a:pt x="53" y="70"/>
                    </a:moveTo>
                    <a:cubicBezTo>
                      <a:pt x="39" y="70"/>
                      <a:pt x="27" y="58"/>
                      <a:pt x="27" y="44"/>
                    </a:cubicBezTo>
                    <a:cubicBezTo>
                      <a:pt x="27" y="30"/>
                      <a:pt x="39" y="18"/>
                      <a:pt x="53" y="18"/>
                    </a:cubicBezTo>
                    <a:cubicBezTo>
                      <a:pt x="67" y="18"/>
                      <a:pt x="79" y="30"/>
                      <a:pt x="79" y="44"/>
                    </a:cubicBezTo>
                    <a:cubicBezTo>
                      <a:pt x="79" y="58"/>
                      <a:pt x="67" y="70"/>
                      <a:pt x="53" y="70"/>
                    </a:cubicBezTo>
                    <a:close/>
                    <a:moveTo>
                      <a:pt x="82" y="103"/>
                    </a:moveTo>
                    <a:cubicBezTo>
                      <a:pt x="76" y="103"/>
                      <a:pt x="70" y="98"/>
                      <a:pt x="70" y="91"/>
                    </a:cubicBezTo>
                    <a:cubicBezTo>
                      <a:pt x="70" y="84"/>
                      <a:pt x="76" y="79"/>
                      <a:pt x="82" y="79"/>
                    </a:cubicBezTo>
                    <a:cubicBezTo>
                      <a:pt x="89" y="79"/>
                      <a:pt x="94" y="84"/>
                      <a:pt x="94" y="91"/>
                    </a:cubicBezTo>
                    <a:cubicBezTo>
                      <a:pt x="94" y="98"/>
                      <a:pt x="89" y="103"/>
                      <a:pt x="82" y="103"/>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spcAft>
                    <a:spcPts val="0"/>
                  </a:spcAft>
                  <a:buClr>
                    <a:srgbClr val="333336"/>
                  </a:buClr>
                  <a:buFont typeface="Arial"/>
                  <a:buNone/>
                </a:pPr>
                <a:endParaRPr sz="2800" b="0" i="0" u="none" strike="noStrike" cap="none">
                  <a:solidFill>
                    <a:srgbClr val="333336"/>
                  </a:solidFill>
                  <a:latin typeface="Open Sans"/>
                  <a:ea typeface="Open Sans"/>
                  <a:cs typeface="Open Sans"/>
                  <a:sym typeface="Open Sans"/>
                </a:endParaRPr>
              </a:p>
            </p:txBody>
          </p:sp>
          <p:sp>
            <p:nvSpPr>
              <p:cNvPr id="617" name="Shape 617"/>
              <p:cNvSpPr/>
              <p:nvPr/>
            </p:nvSpPr>
            <p:spPr>
              <a:xfrm>
                <a:off x="5673723" y="1598608"/>
                <a:ext cx="3273422" cy="3371850"/>
              </a:xfrm>
              <a:custGeom>
                <a:avLst/>
                <a:gdLst/>
                <a:ahLst/>
                <a:cxnLst/>
                <a:rect l="0" t="0" r="0" b="0"/>
                <a:pathLst>
                  <a:path w="873" h="899" extrusionOk="0">
                    <a:moveTo>
                      <a:pt x="554" y="783"/>
                    </a:moveTo>
                    <a:cubicBezTo>
                      <a:pt x="541" y="798"/>
                      <a:pt x="526" y="811"/>
                      <a:pt x="508" y="824"/>
                    </a:cubicBezTo>
                    <a:cubicBezTo>
                      <a:pt x="499" y="831"/>
                      <a:pt x="488" y="835"/>
                      <a:pt x="476" y="835"/>
                    </a:cubicBezTo>
                    <a:cubicBezTo>
                      <a:pt x="406" y="835"/>
                      <a:pt x="406" y="835"/>
                      <a:pt x="406" y="835"/>
                    </a:cubicBezTo>
                    <a:cubicBezTo>
                      <a:pt x="333" y="835"/>
                      <a:pt x="333" y="835"/>
                      <a:pt x="333" y="835"/>
                    </a:cubicBezTo>
                    <a:cubicBezTo>
                      <a:pt x="323" y="835"/>
                      <a:pt x="313" y="831"/>
                      <a:pt x="304" y="825"/>
                    </a:cubicBezTo>
                    <a:cubicBezTo>
                      <a:pt x="252" y="784"/>
                      <a:pt x="211" y="706"/>
                      <a:pt x="200" y="670"/>
                    </a:cubicBezTo>
                    <a:cubicBezTo>
                      <a:pt x="199" y="670"/>
                      <a:pt x="197" y="670"/>
                      <a:pt x="196" y="670"/>
                    </a:cubicBezTo>
                    <a:cubicBezTo>
                      <a:pt x="140" y="670"/>
                      <a:pt x="138" y="564"/>
                      <a:pt x="179" y="564"/>
                    </a:cubicBezTo>
                    <a:cubicBezTo>
                      <a:pt x="182" y="564"/>
                      <a:pt x="184" y="564"/>
                      <a:pt x="188" y="565"/>
                    </a:cubicBezTo>
                    <a:cubicBezTo>
                      <a:pt x="189" y="566"/>
                      <a:pt x="190" y="566"/>
                      <a:pt x="192" y="567"/>
                    </a:cubicBezTo>
                    <a:cubicBezTo>
                      <a:pt x="192" y="499"/>
                      <a:pt x="229" y="413"/>
                      <a:pt x="283" y="397"/>
                    </a:cubicBezTo>
                    <a:cubicBezTo>
                      <a:pt x="301" y="452"/>
                      <a:pt x="341" y="474"/>
                      <a:pt x="386" y="483"/>
                    </a:cubicBezTo>
                    <a:cubicBezTo>
                      <a:pt x="394" y="472"/>
                      <a:pt x="403" y="461"/>
                      <a:pt x="414" y="452"/>
                    </a:cubicBezTo>
                    <a:cubicBezTo>
                      <a:pt x="449" y="421"/>
                      <a:pt x="494" y="404"/>
                      <a:pt x="541" y="404"/>
                    </a:cubicBezTo>
                    <a:cubicBezTo>
                      <a:pt x="568" y="404"/>
                      <a:pt x="595" y="410"/>
                      <a:pt x="620" y="421"/>
                    </a:cubicBezTo>
                    <a:cubicBezTo>
                      <a:pt x="643" y="432"/>
                      <a:pt x="665" y="447"/>
                      <a:pt x="682" y="467"/>
                    </a:cubicBezTo>
                    <a:cubicBezTo>
                      <a:pt x="683" y="468"/>
                      <a:pt x="684" y="468"/>
                      <a:pt x="684" y="469"/>
                    </a:cubicBezTo>
                    <a:cubicBezTo>
                      <a:pt x="696" y="482"/>
                      <a:pt x="705" y="496"/>
                      <a:pt x="712" y="512"/>
                    </a:cubicBezTo>
                    <a:cubicBezTo>
                      <a:pt x="873" y="123"/>
                      <a:pt x="244" y="0"/>
                      <a:pt x="203" y="271"/>
                    </a:cubicBezTo>
                    <a:cubicBezTo>
                      <a:pt x="68" y="210"/>
                      <a:pt x="0" y="417"/>
                      <a:pt x="119" y="524"/>
                    </a:cubicBezTo>
                    <a:cubicBezTo>
                      <a:pt x="113" y="530"/>
                      <a:pt x="107" y="537"/>
                      <a:pt x="103" y="545"/>
                    </a:cubicBezTo>
                    <a:cubicBezTo>
                      <a:pt x="80" y="584"/>
                      <a:pt x="81" y="639"/>
                      <a:pt x="105" y="680"/>
                    </a:cubicBezTo>
                    <a:cubicBezTo>
                      <a:pt x="117" y="700"/>
                      <a:pt x="133" y="715"/>
                      <a:pt x="153" y="724"/>
                    </a:cubicBezTo>
                    <a:cubicBezTo>
                      <a:pt x="174" y="772"/>
                      <a:pt x="214" y="836"/>
                      <a:pt x="265" y="875"/>
                    </a:cubicBezTo>
                    <a:cubicBezTo>
                      <a:pt x="284" y="891"/>
                      <a:pt x="309" y="899"/>
                      <a:pt x="333" y="899"/>
                    </a:cubicBezTo>
                    <a:cubicBezTo>
                      <a:pt x="406" y="899"/>
                      <a:pt x="406" y="899"/>
                      <a:pt x="406" y="899"/>
                    </a:cubicBezTo>
                    <a:cubicBezTo>
                      <a:pt x="476" y="899"/>
                      <a:pt x="476" y="899"/>
                      <a:pt x="476" y="899"/>
                    </a:cubicBezTo>
                    <a:cubicBezTo>
                      <a:pt x="502" y="899"/>
                      <a:pt x="526" y="891"/>
                      <a:pt x="546" y="876"/>
                    </a:cubicBezTo>
                    <a:cubicBezTo>
                      <a:pt x="571" y="857"/>
                      <a:pt x="593" y="837"/>
                      <a:pt x="610" y="816"/>
                    </a:cubicBezTo>
                    <a:cubicBezTo>
                      <a:pt x="578" y="780"/>
                      <a:pt x="578" y="780"/>
                      <a:pt x="578" y="780"/>
                    </a:cubicBezTo>
                    <a:cubicBezTo>
                      <a:pt x="570" y="782"/>
                      <a:pt x="562" y="783"/>
                      <a:pt x="554" y="783"/>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spcAft>
                    <a:spcPts val="0"/>
                  </a:spcAft>
                  <a:buClr>
                    <a:srgbClr val="333336"/>
                  </a:buClr>
                  <a:buFont typeface="Arial"/>
                  <a:buNone/>
                </a:pPr>
                <a:endParaRPr sz="2800" b="0" i="0" u="none" strike="noStrike" cap="none">
                  <a:solidFill>
                    <a:srgbClr val="333336"/>
                  </a:solidFill>
                  <a:latin typeface="Open Sans"/>
                  <a:ea typeface="Open Sans"/>
                  <a:cs typeface="Open Sans"/>
                  <a:sym typeface="Open Sans"/>
                </a:endParaRPr>
              </a:p>
            </p:txBody>
          </p:sp>
          <p:sp>
            <p:nvSpPr>
              <p:cNvPr id="618" name="Shape 618"/>
              <p:cNvSpPr/>
              <p:nvPr/>
            </p:nvSpPr>
            <p:spPr>
              <a:xfrm>
                <a:off x="7059613" y="3236913"/>
                <a:ext cx="1620835" cy="1627186"/>
              </a:xfrm>
              <a:custGeom>
                <a:avLst/>
                <a:gdLst/>
                <a:ahLst/>
                <a:cxnLst/>
                <a:rect l="0" t="0" r="0" b="0"/>
                <a:pathLst>
                  <a:path w="432" h="434" extrusionOk="0">
                    <a:moveTo>
                      <a:pt x="332" y="243"/>
                    </a:moveTo>
                    <a:cubicBezTo>
                      <a:pt x="313" y="222"/>
                      <a:pt x="313" y="222"/>
                      <a:pt x="313" y="222"/>
                    </a:cubicBezTo>
                    <a:cubicBezTo>
                      <a:pt x="328" y="189"/>
                      <a:pt x="331" y="152"/>
                      <a:pt x="322" y="117"/>
                    </a:cubicBezTo>
                    <a:cubicBezTo>
                      <a:pt x="316" y="94"/>
                      <a:pt x="304" y="71"/>
                      <a:pt x="287" y="52"/>
                    </a:cubicBezTo>
                    <a:cubicBezTo>
                      <a:pt x="276" y="40"/>
                      <a:pt x="264" y="30"/>
                      <a:pt x="250" y="22"/>
                    </a:cubicBezTo>
                    <a:cubicBezTo>
                      <a:pt x="226" y="7"/>
                      <a:pt x="198" y="0"/>
                      <a:pt x="171" y="0"/>
                    </a:cubicBezTo>
                    <a:cubicBezTo>
                      <a:pt x="133" y="0"/>
                      <a:pt x="96" y="13"/>
                      <a:pt x="66" y="40"/>
                    </a:cubicBezTo>
                    <a:cubicBezTo>
                      <a:pt x="62" y="43"/>
                      <a:pt x="59" y="47"/>
                      <a:pt x="55" y="51"/>
                    </a:cubicBezTo>
                    <a:cubicBezTo>
                      <a:pt x="1" y="109"/>
                      <a:pt x="0" y="201"/>
                      <a:pt x="54" y="261"/>
                    </a:cubicBezTo>
                    <a:cubicBezTo>
                      <a:pt x="85" y="296"/>
                      <a:pt x="128" y="313"/>
                      <a:pt x="171" y="313"/>
                    </a:cubicBezTo>
                    <a:cubicBezTo>
                      <a:pt x="185" y="313"/>
                      <a:pt x="199" y="311"/>
                      <a:pt x="212" y="307"/>
                    </a:cubicBezTo>
                    <a:cubicBezTo>
                      <a:pt x="215" y="307"/>
                      <a:pt x="217" y="306"/>
                      <a:pt x="220" y="305"/>
                    </a:cubicBezTo>
                    <a:cubicBezTo>
                      <a:pt x="261" y="351"/>
                      <a:pt x="261" y="351"/>
                      <a:pt x="261" y="351"/>
                    </a:cubicBezTo>
                    <a:cubicBezTo>
                      <a:pt x="320" y="417"/>
                      <a:pt x="320" y="417"/>
                      <a:pt x="320" y="417"/>
                    </a:cubicBezTo>
                    <a:cubicBezTo>
                      <a:pt x="329" y="427"/>
                      <a:pt x="341" y="433"/>
                      <a:pt x="355" y="434"/>
                    </a:cubicBezTo>
                    <a:cubicBezTo>
                      <a:pt x="356" y="434"/>
                      <a:pt x="357" y="434"/>
                      <a:pt x="358" y="434"/>
                    </a:cubicBezTo>
                    <a:cubicBezTo>
                      <a:pt x="370" y="434"/>
                      <a:pt x="382" y="429"/>
                      <a:pt x="391" y="421"/>
                    </a:cubicBezTo>
                    <a:cubicBezTo>
                      <a:pt x="409" y="405"/>
                      <a:pt x="409" y="405"/>
                      <a:pt x="409" y="405"/>
                    </a:cubicBezTo>
                    <a:cubicBezTo>
                      <a:pt x="430" y="386"/>
                      <a:pt x="432" y="354"/>
                      <a:pt x="413" y="334"/>
                    </a:cubicBezTo>
                    <a:lnTo>
                      <a:pt x="332" y="243"/>
                    </a:lnTo>
                    <a:close/>
                    <a:moveTo>
                      <a:pt x="171" y="260"/>
                    </a:moveTo>
                    <a:cubicBezTo>
                      <a:pt x="142" y="260"/>
                      <a:pt x="114" y="248"/>
                      <a:pt x="94" y="226"/>
                    </a:cubicBezTo>
                    <a:cubicBezTo>
                      <a:pt x="55" y="183"/>
                      <a:pt x="59" y="118"/>
                      <a:pt x="102" y="80"/>
                    </a:cubicBezTo>
                    <a:cubicBezTo>
                      <a:pt x="119" y="64"/>
                      <a:pt x="141" y="55"/>
                      <a:pt x="162" y="54"/>
                    </a:cubicBezTo>
                    <a:cubicBezTo>
                      <a:pt x="165" y="53"/>
                      <a:pt x="168" y="53"/>
                      <a:pt x="171" y="53"/>
                    </a:cubicBezTo>
                    <a:cubicBezTo>
                      <a:pt x="199" y="53"/>
                      <a:pt x="227" y="65"/>
                      <a:pt x="248" y="88"/>
                    </a:cubicBezTo>
                    <a:cubicBezTo>
                      <a:pt x="248" y="89"/>
                      <a:pt x="249" y="90"/>
                      <a:pt x="250" y="91"/>
                    </a:cubicBezTo>
                    <a:cubicBezTo>
                      <a:pt x="255" y="96"/>
                      <a:pt x="259" y="102"/>
                      <a:pt x="262" y="109"/>
                    </a:cubicBezTo>
                    <a:cubicBezTo>
                      <a:pt x="266" y="116"/>
                      <a:pt x="269" y="123"/>
                      <a:pt x="271" y="131"/>
                    </a:cubicBezTo>
                    <a:cubicBezTo>
                      <a:pt x="280" y="167"/>
                      <a:pt x="269" y="207"/>
                      <a:pt x="240" y="234"/>
                    </a:cubicBezTo>
                    <a:cubicBezTo>
                      <a:pt x="220" y="251"/>
                      <a:pt x="195" y="260"/>
                      <a:pt x="171" y="260"/>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spcAft>
                    <a:spcPts val="0"/>
                  </a:spcAft>
                  <a:buClr>
                    <a:srgbClr val="333336"/>
                  </a:buClr>
                  <a:buFont typeface="Arial"/>
                  <a:buNone/>
                </a:pPr>
                <a:endParaRPr sz="2800" b="0" i="0" u="none" strike="noStrike" cap="none">
                  <a:solidFill>
                    <a:srgbClr val="333336"/>
                  </a:solidFill>
                  <a:latin typeface="Open Sans"/>
                  <a:ea typeface="Open Sans"/>
                  <a:cs typeface="Open Sans"/>
                  <a:sym typeface="Open Sans"/>
                </a:endParaRPr>
              </a:p>
            </p:txBody>
          </p:sp>
          <p:sp>
            <p:nvSpPr>
              <p:cNvPr id="619" name="Shape 619"/>
              <p:cNvSpPr/>
              <p:nvPr/>
            </p:nvSpPr>
            <p:spPr>
              <a:xfrm>
                <a:off x="7056438" y="4418012"/>
                <a:ext cx="250824" cy="98425"/>
              </a:xfrm>
              <a:custGeom>
                <a:avLst/>
                <a:gdLst/>
                <a:ahLst/>
                <a:cxnLst/>
                <a:rect l="0" t="0" r="0" b="0"/>
                <a:pathLst>
                  <a:path w="67" h="26" extrusionOk="0">
                    <a:moveTo>
                      <a:pt x="13" y="26"/>
                    </a:moveTo>
                    <a:cubicBezTo>
                      <a:pt x="54" y="26"/>
                      <a:pt x="54" y="26"/>
                      <a:pt x="54" y="26"/>
                    </a:cubicBezTo>
                    <a:cubicBezTo>
                      <a:pt x="61" y="26"/>
                      <a:pt x="67" y="20"/>
                      <a:pt x="67" y="13"/>
                    </a:cubicBezTo>
                    <a:cubicBezTo>
                      <a:pt x="67" y="6"/>
                      <a:pt x="61" y="0"/>
                      <a:pt x="54" y="0"/>
                    </a:cubicBezTo>
                    <a:cubicBezTo>
                      <a:pt x="13" y="0"/>
                      <a:pt x="13" y="0"/>
                      <a:pt x="13" y="0"/>
                    </a:cubicBezTo>
                    <a:cubicBezTo>
                      <a:pt x="6" y="0"/>
                      <a:pt x="0" y="6"/>
                      <a:pt x="0" y="13"/>
                    </a:cubicBezTo>
                    <a:cubicBezTo>
                      <a:pt x="0" y="20"/>
                      <a:pt x="6" y="26"/>
                      <a:pt x="13" y="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spcAft>
                    <a:spcPts val="0"/>
                  </a:spcAft>
                  <a:buClr>
                    <a:srgbClr val="333336"/>
                  </a:buClr>
                  <a:buFont typeface="Arial"/>
                  <a:buNone/>
                </a:pPr>
                <a:endParaRPr sz="2800" b="0" i="0" u="none" strike="noStrike" cap="none">
                  <a:solidFill>
                    <a:srgbClr val="333336"/>
                  </a:solidFill>
                  <a:latin typeface="Open Sans"/>
                  <a:ea typeface="Open Sans"/>
                  <a:cs typeface="Open Sans"/>
                  <a:sym typeface="Open Sans"/>
                </a:endParaRPr>
              </a:p>
            </p:txBody>
          </p:sp>
        </p:grpSp>
      </p:grpSp>
      <p:pic>
        <p:nvPicPr>
          <p:cNvPr id="620" name="Shape 6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10177" y="3102099"/>
            <a:ext cx="953769" cy="1498800"/>
          </a:xfrm>
          <a:prstGeom prst="rect">
            <a:avLst/>
          </a:prstGeom>
          <a:noFill/>
          <a:ln>
            <a:noFill/>
          </a:ln>
        </p:spPr>
      </p:pic>
      <p:pic>
        <p:nvPicPr>
          <p:cNvPr id="621" name="Shape 6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717957" y="3048850"/>
            <a:ext cx="2798392" cy="1552050"/>
          </a:xfrm>
          <a:prstGeom prst="rect">
            <a:avLst/>
          </a:prstGeom>
          <a:noFill/>
          <a:ln>
            <a:noFill/>
          </a:ln>
        </p:spPr>
      </p:pic>
    </p:spTree>
    <p:extLst>
      <p:ext uri="{BB962C8B-B14F-4D97-AF65-F5344CB8AC3E}">
        <p14:creationId xmlns:p14="http://schemas.microsoft.com/office/powerpoint/2010/main" val="404946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228600" y="914400"/>
            <a:ext cx="3099000" cy="5187000"/>
          </a:xfrm>
          <a:prstGeom prst="rect">
            <a:avLst/>
          </a:prstGeom>
        </p:spPr>
        <p:txBody>
          <a:bodyPr lIns="91425" tIns="91425" rIns="91425" bIns="91425" anchor="t" anchorCtr="0">
            <a:noAutofit/>
          </a:bodyPr>
          <a:lstStyle/>
          <a:p>
            <a:pPr lvl="0">
              <a:spcBef>
                <a:spcPts val="0"/>
              </a:spcBef>
              <a:buNone/>
            </a:pPr>
            <a:r>
              <a:rPr lang="en-US" dirty="0"/>
              <a:t/>
            </a:r>
            <a:br>
              <a:rPr lang="en-US" dirty="0"/>
            </a:br>
            <a:r>
              <a:rPr lang="en-US" dirty="0"/>
              <a:t>The Right Customers:</a:t>
            </a:r>
          </a:p>
          <a:p>
            <a:pPr lvl="0">
              <a:spcBef>
                <a:spcPts val="0"/>
              </a:spcBef>
              <a:buNone/>
            </a:pPr>
            <a:endParaRPr dirty="0"/>
          </a:p>
          <a:p>
            <a:pPr lvl="0">
              <a:spcBef>
                <a:spcPts val="0"/>
              </a:spcBef>
              <a:buNone/>
            </a:pPr>
            <a:r>
              <a:rPr lang="en-US" dirty="0"/>
              <a:t>Your Customer Data</a:t>
            </a:r>
          </a:p>
        </p:txBody>
      </p:sp>
      <p:grpSp>
        <p:nvGrpSpPr>
          <p:cNvPr id="628" name="Shape 628"/>
          <p:cNvGrpSpPr/>
          <p:nvPr/>
        </p:nvGrpSpPr>
        <p:grpSpPr>
          <a:xfrm>
            <a:off x="4447875" y="1789800"/>
            <a:ext cx="2880300" cy="3470100"/>
            <a:chOff x="4371675" y="2475600"/>
            <a:chExt cx="2880300" cy="3470100"/>
          </a:xfrm>
        </p:grpSpPr>
        <p:grpSp>
          <p:nvGrpSpPr>
            <p:cNvPr id="629" name="Shape 629"/>
            <p:cNvGrpSpPr/>
            <p:nvPr/>
          </p:nvGrpSpPr>
          <p:grpSpPr>
            <a:xfrm>
              <a:off x="5914455" y="4076459"/>
              <a:ext cx="363104" cy="893760"/>
              <a:chOff x="7340282" y="3392259"/>
              <a:chExt cx="363104" cy="893760"/>
            </a:xfrm>
          </p:grpSpPr>
          <p:sp>
            <p:nvSpPr>
              <p:cNvPr id="630" name="Shape 630"/>
              <p:cNvSpPr/>
              <p:nvPr/>
            </p:nvSpPr>
            <p:spPr>
              <a:xfrm>
                <a:off x="7340282" y="3426101"/>
                <a:ext cx="363104" cy="36303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31" name="Shape 631"/>
              <p:cNvSpPr/>
              <p:nvPr/>
            </p:nvSpPr>
            <p:spPr>
              <a:xfrm>
                <a:off x="7340282" y="3922988"/>
                <a:ext cx="363104" cy="36303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32" name="Shape 632"/>
              <p:cNvSpPr/>
              <p:nvPr/>
            </p:nvSpPr>
            <p:spPr>
              <a:xfrm rot="2185851">
                <a:off x="7543913" y="3392079"/>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33" name="Shape 633"/>
              <p:cNvSpPr/>
              <p:nvPr/>
            </p:nvSpPr>
            <p:spPr>
              <a:xfrm rot="2185851">
                <a:off x="7566443" y="3407070"/>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34" name="Shape 634"/>
              <p:cNvSpPr/>
              <p:nvPr/>
            </p:nvSpPr>
            <p:spPr>
              <a:xfrm rot="2185851">
                <a:off x="7586496" y="3422210"/>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35" name="Shape 635"/>
              <p:cNvSpPr/>
              <p:nvPr/>
            </p:nvSpPr>
            <p:spPr>
              <a:xfrm rot="2185851">
                <a:off x="7543913" y="3888966"/>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36" name="Shape 636"/>
              <p:cNvSpPr/>
              <p:nvPr/>
            </p:nvSpPr>
            <p:spPr>
              <a:xfrm rot="2185851">
                <a:off x="7566443" y="3903958"/>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37" name="Shape 637"/>
              <p:cNvSpPr/>
              <p:nvPr/>
            </p:nvSpPr>
            <p:spPr>
              <a:xfrm rot="2185851">
                <a:off x="7586496" y="3919098"/>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638" name="Shape 638"/>
            <p:cNvSpPr/>
            <p:nvPr/>
          </p:nvSpPr>
          <p:spPr>
            <a:xfrm>
              <a:off x="4371675" y="2475600"/>
              <a:ext cx="2880300" cy="3470100"/>
            </a:xfrm>
            <a:prstGeom prst="rect">
              <a:avLst/>
            </a:prstGeom>
            <a:solidFill>
              <a:srgbClr val="448AFF"/>
            </a:solidFill>
            <a:ln>
              <a:noFill/>
            </a:ln>
          </p:spPr>
          <p:txBody>
            <a:bodyPr lIns="91425" tIns="91425" rIns="91425" bIns="91425" anchor="ctr" anchorCtr="0">
              <a:noAutofit/>
            </a:bodyPr>
            <a:lstStyle/>
            <a:p>
              <a:pPr lvl="0">
                <a:spcBef>
                  <a:spcPts val="0"/>
                </a:spcBef>
                <a:buNone/>
              </a:pPr>
              <a:endParaRPr/>
            </a:p>
          </p:txBody>
        </p:sp>
        <p:sp>
          <p:nvSpPr>
            <p:cNvPr id="639" name="Shape 639"/>
            <p:cNvSpPr/>
            <p:nvPr/>
          </p:nvSpPr>
          <p:spPr>
            <a:xfrm>
              <a:off x="4985580" y="3751746"/>
              <a:ext cx="340800" cy="34080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40" name="Shape 640"/>
            <p:cNvSpPr txBox="1"/>
            <p:nvPr/>
          </p:nvSpPr>
          <p:spPr>
            <a:xfrm>
              <a:off x="4524075" y="2551800"/>
              <a:ext cx="2292900" cy="908700"/>
            </a:xfrm>
            <a:prstGeom prst="rect">
              <a:avLst/>
            </a:prstGeom>
            <a:noFill/>
            <a:ln>
              <a:noFill/>
            </a:ln>
          </p:spPr>
          <p:txBody>
            <a:bodyPr lIns="91425" tIns="91425" rIns="91425" bIns="91425" anchor="t" anchorCtr="0">
              <a:noAutofit/>
            </a:bodyPr>
            <a:lstStyle/>
            <a:p>
              <a:pPr lvl="0" rtl="0">
                <a:lnSpc>
                  <a:spcPct val="100000"/>
                </a:lnSpc>
                <a:spcBef>
                  <a:spcPts val="0"/>
                </a:spcBef>
                <a:buNone/>
              </a:pPr>
              <a:r>
                <a:rPr lang="en-US" sz="1800" dirty="0">
                  <a:solidFill>
                    <a:srgbClr val="FFFFFF"/>
                  </a:solidFill>
                  <a:ea typeface="Roboto"/>
                  <a:cs typeface="Roboto"/>
                  <a:sym typeface="Roboto"/>
                </a:rPr>
                <a:t>Target customers that you know</a:t>
              </a:r>
            </a:p>
          </p:txBody>
        </p:sp>
        <p:sp>
          <p:nvSpPr>
            <p:cNvPr id="641" name="Shape 641"/>
            <p:cNvSpPr/>
            <p:nvPr/>
          </p:nvSpPr>
          <p:spPr>
            <a:xfrm>
              <a:off x="5642842" y="3460508"/>
              <a:ext cx="340800" cy="34080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42" name="Shape 642"/>
            <p:cNvSpPr/>
            <p:nvPr/>
          </p:nvSpPr>
          <p:spPr>
            <a:xfrm>
              <a:off x="6300130" y="3721121"/>
              <a:ext cx="340800" cy="34080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grpSp>
          <p:nvGrpSpPr>
            <p:cNvPr id="643" name="Shape 643"/>
            <p:cNvGrpSpPr/>
            <p:nvPr/>
          </p:nvGrpSpPr>
          <p:grpSpPr>
            <a:xfrm>
              <a:off x="5323547" y="3969230"/>
              <a:ext cx="976570" cy="1023820"/>
              <a:chOff x="825448" y="1995455"/>
              <a:chExt cx="1443989" cy="1513855"/>
            </a:xfrm>
          </p:grpSpPr>
          <p:sp>
            <p:nvSpPr>
              <p:cNvPr id="644" name="Shape 644"/>
              <p:cNvSpPr/>
              <p:nvPr/>
            </p:nvSpPr>
            <p:spPr>
              <a:xfrm>
                <a:off x="1017327" y="2186731"/>
                <a:ext cx="1058053" cy="1057732"/>
              </a:xfrm>
              <a:custGeom>
                <a:avLst/>
                <a:gdLst/>
                <a:ahLst/>
                <a:cxnLst/>
                <a:rect l="0" t="0" r="0" b="0"/>
                <a:pathLst>
                  <a:path w="8561" h="8561" extrusionOk="0">
                    <a:moveTo>
                      <a:pt x="4280" y="0"/>
                    </a:moveTo>
                    <a:lnTo>
                      <a:pt x="4280" y="0"/>
                    </a:lnTo>
                    <a:cubicBezTo>
                      <a:pt x="1922" y="0"/>
                      <a:pt x="0" y="1922"/>
                      <a:pt x="0" y="4280"/>
                    </a:cubicBezTo>
                    <a:cubicBezTo>
                      <a:pt x="0" y="6638"/>
                      <a:pt x="1922" y="8560"/>
                      <a:pt x="4280" y="8560"/>
                    </a:cubicBezTo>
                    <a:cubicBezTo>
                      <a:pt x="6638" y="8560"/>
                      <a:pt x="8560" y="6638"/>
                      <a:pt x="8560" y="4280"/>
                    </a:cubicBezTo>
                    <a:cubicBezTo>
                      <a:pt x="8560" y="1922"/>
                      <a:pt x="6638" y="0"/>
                      <a:pt x="4280" y="0"/>
                    </a:cubicBezTo>
                    <a:close/>
                    <a:moveTo>
                      <a:pt x="4280" y="7774"/>
                    </a:moveTo>
                    <a:lnTo>
                      <a:pt x="4280" y="7774"/>
                    </a:lnTo>
                    <a:cubicBezTo>
                      <a:pt x="2359" y="7774"/>
                      <a:pt x="786" y="6201"/>
                      <a:pt x="786" y="4280"/>
                    </a:cubicBezTo>
                    <a:cubicBezTo>
                      <a:pt x="786" y="2337"/>
                      <a:pt x="2359" y="765"/>
                      <a:pt x="4280" y="765"/>
                    </a:cubicBezTo>
                    <a:cubicBezTo>
                      <a:pt x="6223" y="765"/>
                      <a:pt x="7795" y="2337"/>
                      <a:pt x="7795" y="4280"/>
                    </a:cubicBezTo>
                    <a:cubicBezTo>
                      <a:pt x="7795" y="6201"/>
                      <a:pt x="6223" y="7774"/>
                      <a:pt x="4280" y="7774"/>
                    </a:cubicBezTo>
                    <a:close/>
                  </a:path>
                </a:pathLst>
              </a:cu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645" name="Shape 645"/>
              <p:cNvSpPr/>
              <p:nvPr/>
            </p:nvSpPr>
            <p:spPr>
              <a:xfrm>
                <a:off x="1208661" y="2378551"/>
                <a:ext cx="674842" cy="674636"/>
              </a:xfrm>
              <a:custGeom>
                <a:avLst/>
                <a:gdLst/>
                <a:ahLst/>
                <a:cxnLst/>
                <a:rect l="0" t="0" r="0" b="0"/>
                <a:pathLst>
                  <a:path w="5460" h="5459" extrusionOk="0">
                    <a:moveTo>
                      <a:pt x="2730" y="0"/>
                    </a:moveTo>
                    <a:lnTo>
                      <a:pt x="2730" y="0"/>
                    </a:lnTo>
                    <a:cubicBezTo>
                      <a:pt x="1223" y="0"/>
                      <a:pt x="0" y="1223"/>
                      <a:pt x="0" y="2729"/>
                    </a:cubicBezTo>
                    <a:cubicBezTo>
                      <a:pt x="0" y="4235"/>
                      <a:pt x="1223" y="5458"/>
                      <a:pt x="2730" y="5458"/>
                    </a:cubicBezTo>
                    <a:cubicBezTo>
                      <a:pt x="4236" y="5458"/>
                      <a:pt x="5459" y="4235"/>
                      <a:pt x="5459" y="2729"/>
                    </a:cubicBezTo>
                    <a:cubicBezTo>
                      <a:pt x="5459" y="1223"/>
                      <a:pt x="4236" y="0"/>
                      <a:pt x="2730" y="0"/>
                    </a:cubicBezTo>
                    <a:close/>
                    <a:moveTo>
                      <a:pt x="2730" y="4672"/>
                    </a:moveTo>
                    <a:lnTo>
                      <a:pt x="2730" y="4672"/>
                    </a:lnTo>
                    <a:cubicBezTo>
                      <a:pt x="1660" y="4672"/>
                      <a:pt x="786" y="3799"/>
                      <a:pt x="786" y="2729"/>
                    </a:cubicBezTo>
                    <a:cubicBezTo>
                      <a:pt x="786" y="1659"/>
                      <a:pt x="1660" y="786"/>
                      <a:pt x="2730" y="786"/>
                    </a:cubicBezTo>
                    <a:cubicBezTo>
                      <a:pt x="3800" y="786"/>
                      <a:pt x="4673" y="1659"/>
                      <a:pt x="4673" y="2729"/>
                    </a:cubicBezTo>
                    <a:cubicBezTo>
                      <a:pt x="4673" y="3799"/>
                      <a:pt x="3800" y="4672"/>
                      <a:pt x="2730" y="4672"/>
                    </a:cubicBezTo>
                    <a:close/>
                  </a:path>
                </a:pathLst>
              </a:cu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646" name="Shape 646"/>
              <p:cNvSpPr/>
              <p:nvPr/>
            </p:nvSpPr>
            <p:spPr>
              <a:xfrm>
                <a:off x="1403265" y="2570372"/>
                <a:ext cx="288906" cy="288818"/>
              </a:xfrm>
              <a:custGeom>
                <a:avLst/>
                <a:gdLst/>
                <a:ahLst/>
                <a:cxnLst/>
                <a:rect l="0" t="0" r="0" b="0"/>
                <a:pathLst>
                  <a:path w="2338" h="2337" extrusionOk="0">
                    <a:moveTo>
                      <a:pt x="1158" y="0"/>
                    </a:moveTo>
                    <a:lnTo>
                      <a:pt x="1158" y="0"/>
                    </a:lnTo>
                    <a:cubicBezTo>
                      <a:pt x="524" y="0"/>
                      <a:pt x="0" y="524"/>
                      <a:pt x="0" y="1179"/>
                    </a:cubicBezTo>
                    <a:cubicBezTo>
                      <a:pt x="0" y="1812"/>
                      <a:pt x="524" y="2336"/>
                      <a:pt x="1158" y="2336"/>
                    </a:cubicBezTo>
                    <a:cubicBezTo>
                      <a:pt x="1813" y="2336"/>
                      <a:pt x="2337" y="1812"/>
                      <a:pt x="2337" y="1179"/>
                    </a:cubicBezTo>
                    <a:cubicBezTo>
                      <a:pt x="2337" y="524"/>
                      <a:pt x="1813" y="0"/>
                      <a:pt x="1158" y="0"/>
                    </a:cubicBezTo>
                    <a:close/>
                    <a:moveTo>
                      <a:pt x="1158" y="1572"/>
                    </a:moveTo>
                    <a:lnTo>
                      <a:pt x="1158" y="1572"/>
                    </a:lnTo>
                    <a:cubicBezTo>
                      <a:pt x="939" y="1572"/>
                      <a:pt x="765" y="1397"/>
                      <a:pt x="765" y="1179"/>
                    </a:cubicBezTo>
                    <a:cubicBezTo>
                      <a:pt x="765" y="960"/>
                      <a:pt x="939" y="786"/>
                      <a:pt x="1158" y="786"/>
                    </a:cubicBezTo>
                    <a:cubicBezTo>
                      <a:pt x="1376" y="786"/>
                      <a:pt x="1551" y="960"/>
                      <a:pt x="1551" y="1179"/>
                    </a:cubicBezTo>
                    <a:cubicBezTo>
                      <a:pt x="1551" y="1397"/>
                      <a:pt x="1376" y="1572"/>
                      <a:pt x="1158" y="1572"/>
                    </a:cubicBezTo>
                    <a:close/>
                  </a:path>
                </a:pathLst>
              </a:cu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647" name="Shape 647"/>
              <p:cNvSpPr/>
              <p:nvPr/>
            </p:nvSpPr>
            <p:spPr>
              <a:xfrm>
                <a:off x="825448" y="1995455"/>
                <a:ext cx="1443989" cy="1513855"/>
              </a:xfrm>
              <a:custGeom>
                <a:avLst/>
                <a:gdLst/>
                <a:ahLst/>
                <a:cxnLst/>
                <a:rect l="0" t="0" r="0" b="0"/>
                <a:pathLst>
                  <a:path w="11683" h="12250" extrusionOk="0">
                    <a:moveTo>
                      <a:pt x="9520" y="10350"/>
                    </a:moveTo>
                    <a:lnTo>
                      <a:pt x="9520" y="10350"/>
                    </a:lnTo>
                    <a:cubicBezTo>
                      <a:pt x="10830" y="9280"/>
                      <a:pt x="11682" y="7664"/>
                      <a:pt x="11682" y="5830"/>
                    </a:cubicBezTo>
                    <a:cubicBezTo>
                      <a:pt x="11682" y="2598"/>
                      <a:pt x="9061" y="0"/>
                      <a:pt x="5830" y="0"/>
                    </a:cubicBezTo>
                    <a:cubicBezTo>
                      <a:pt x="2620" y="0"/>
                      <a:pt x="0" y="2598"/>
                      <a:pt x="0" y="5830"/>
                    </a:cubicBezTo>
                    <a:cubicBezTo>
                      <a:pt x="0" y="7664"/>
                      <a:pt x="829" y="9280"/>
                      <a:pt x="2139" y="10350"/>
                    </a:cubicBezTo>
                    <a:cubicBezTo>
                      <a:pt x="1244" y="11638"/>
                      <a:pt x="1244" y="11638"/>
                      <a:pt x="1244" y="11638"/>
                    </a:cubicBezTo>
                    <a:cubicBezTo>
                      <a:pt x="1114" y="11812"/>
                      <a:pt x="1157" y="12053"/>
                      <a:pt x="1332" y="12184"/>
                    </a:cubicBezTo>
                    <a:cubicBezTo>
                      <a:pt x="1397" y="12227"/>
                      <a:pt x="1485" y="12249"/>
                      <a:pt x="1550" y="12249"/>
                    </a:cubicBezTo>
                    <a:cubicBezTo>
                      <a:pt x="1681" y="12249"/>
                      <a:pt x="1790" y="12184"/>
                      <a:pt x="1877" y="12074"/>
                    </a:cubicBezTo>
                    <a:cubicBezTo>
                      <a:pt x="2795" y="10808"/>
                      <a:pt x="2795" y="10808"/>
                      <a:pt x="2795" y="10808"/>
                    </a:cubicBezTo>
                    <a:cubicBezTo>
                      <a:pt x="3668" y="11354"/>
                      <a:pt x="4716" y="11660"/>
                      <a:pt x="5830" y="11660"/>
                    </a:cubicBezTo>
                    <a:cubicBezTo>
                      <a:pt x="6943" y="11660"/>
                      <a:pt x="7991" y="11354"/>
                      <a:pt x="8887" y="10808"/>
                    </a:cubicBezTo>
                    <a:cubicBezTo>
                      <a:pt x="9804" y="12074"/>
                      <a:pt x="9804" y="12074"/>
                      <a:pt x="9804" y="12074"/>
                    </a:cubicBezTo>
                    <a:cubicBezTo>
                      <a:pt x="9869" y="12184"/>
                      <a:pt x="10000" y="12249"/>
                      <a:pt x="10110" y="12249"/>
                    </a:cubicBezTo>
                    <a:cubicBezTo>
                      <a:pt x="10197" y="12249"/>
                      <a:pt x="10262" y="12227"/>
                      <a:pt x="10349" y="12184"/>
                    </a:cubicBezTo>
                    <a:cubicBezTo>
                      <a:pt x="10524" y="12053"/>
                      <a:pt x="10546" y="11812"/>
                      <a:pt x="10437" y="11638"/>
                    </a:cubicBezTo>
                    <a:lnTo>
                      <a:pt x="9520" y="10350"/>
                    </a:lnTo>
                    <a:close/>
                    <a:moveTo>
                      <a:pt x="786" y="5830"/>
                    </a:moveTo>
                    <a:lnTo>
                      <a:pt x="786" y="5830"/>
                    </a:lnTo>
                    <a:cubicBezTo>
                      <a:pt x="786" y="3035"/>
                      <a:pt x="3035" y="764"/>
                      <a:pt x="5830" y="764"/>
                    </a:cubicBezTo>
                    <a:cubicBezTo>
                      <a:pt x="8625" y="764"/>
                      <a:pt x="10895" y="3035"/>
                      <a:pt x="10895" y="5830"/>
                    </a:cubicBezTo>
                    <a:cubicBezTo>
                      <a:pt x="10895" y="8625"/>
                      <a:pt x="8625" y="10896"/>
                      <a:pt x="5830" y="10896"/>
                    </a:cubicBezTo>
                    <a:cubicBezTo>
                      <a:pt x="3035" y="10896"/>
                      <a:pt x="786" y="8625"/>
                      <a:pt x="786" y="5830"/>
                    </a:cubicBezTo>
                    <a:close/>
                  </a:path>
                </a:pathLst>
              </a:cu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Calibri"/>
                  <a:ea typeface="Calibri"/>
                  <a:cs typeface="Calibri"/>
                  <a:sym typeface="Calibri"/>
                </a:endParaRPr>
              </a:p>
            </p:txBody>
          </p:sp>
        </p:grpSp>
        <p:sp>
          <p:nvSpPr>
            <p:cNvPr id="648" name="Shape 648"/>
            <p:cNvSpPr/>
            <p:nvPr/>
          </p:nvSpPr>
          <p:spPr>
            <a:xfrm>
              <a:off x="4765005" y="4322558"/>
              <a:ext cx="340800" cy="34080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49" name="Shape 649"/>
            <p:cNvSpPr/>
            <p:nvPr/>
          </p:nvSpPr>
          <p:spPr>
            <a:xfrm>
              <a:off x="6517880" y="4322558"/>
              <a:ext cx="340800" cy="34080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50" name="Shape 650"/>
            <p:cNvSpPr/>
            <p:nvPr/>
          </p:nvSpPr>
          <p:spPr>
            <a:xfrm>
              <a:off x="6308330" y="4914558"/>
              <a:ext cx="340800" cy="34080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51" name="Shape 651"/>
            <p:cNvSpPr/>
            <p:nvPr/>
          </p:nvSpPr>
          <p:spPr>
            <a:xfrm>
              <a:off x="4985580" y="4914558"/>
              <a:ext cx="340800" cy="34080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52" name="Shape 652"/>
            <p:cNvSpPr/>
            <p:nvPr/>
          </p:nvSpPr>
          <p:spPr>
            <a:xfrm>
              <a:off x="5642842" y="5174196"/>
              <a:ext cx="340800" cy="34080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grpSp>
      <p:grpSp>
        <p:nvGrpSpPr>
          <p:cNvPr id="653" name="Shape 653"/>
          <p:cNvGrpSpPr/>
          <p:nvPr/>
        </p:nvGrpSpPr>
        <p:grpSpPr>
          <a:xfrm>
            <a:off x="7572900" y="1789800"/>
            <a:ext cx="2880300" cy="3508500"/>
            <a:chOff x="7496700" y="2475600"/>
            <a:chExt cx="2880300" cy="3508500"/>
          </a:xfrm>
        </p:grpSpPr>
        <p:sp>
          <p:nvSpPr>
            <p:cNvPr id="654" name="Shape 654"/>
            <p:cNvSpPr/>
            <p:nvPr/>
          </p:nvSpPr>
          <p:spPr>
            <a:xfrm>
              <a:off x="7496700" y="2475600"/>
              <a:ext cx="2880300" cy="3508500"/>
            </a:xfrm>
            <a:prstGeom prst="rect">
              <a:avLst/>
            </a:prstGeom>
            <a:solidFill>
              <a:srgbClr val="34A853"/>
            </a:solidFill>
            <a:ln>
              <a:noFill/>
            </a:ln>
          </p:spPr>
          <p:txBody>
            <a:bodyPr lIns="91425" tIns="91425" rIns="91425" bIns="91425" anchor="ctr" anchorCtr="0">
              <a:noAutofit/>
            </a:bodyPr>
            <a:lstStyle/>
            <a:p>
              <a:pPr lvl="0">
                <a:spcBef>
                  <a:spcPts val="0"/>
                </a:spcBef>
                <a:buNone/>
              </a:pPr>
              <a:endParaRPr/>
            </a:p>
          </p:txBody>
        </p:sp>
        <p:sp>
          <p:nvSpPr>
            <p:cNvPr id="655" name="Shape 655"/>
            <p:cNvSpPr txBox="1"/>
            <p:nvPr/>
          </p:nvSpPr>
          <p:spPr>
            <a:xfrm>
              <a:off x="7649100" y="2513975"/>
              <a:ext cx="2342700" cy="1236900"/>
            </a:xfrm>
            <a:prstGeom prst="rect">
              <a:avLst/>
            </a:prstGeom>
            <a:noFill/>
            <a:ln>
              <a:noFill/>
            </a:ln>
          </p:spPr>
          <p:txBody>
            <a:bodyPr lIns="91425" tIns="91425" rIns="91425" bIns="91425" anchor="t" anchorCtr="0">
              <a:noAutofit/>
            </a:bodyPr>
            <a:lstStyle/>
            <a:p>
              <a:pPr lvl="0" rtl="0">
                <a:lnSpc>
                  <a:spcPct val="100000"/>
                </a:lnSpc>
                <a:spcBef>
                  <a:spcPts val="0"/>
                </a:spcBef>
                <a:buNone/>
              </a:pPr>
              <a:r>
                <a:rPr lang="en-US" sz="1800" dirty="0">
                  <a:solidFill>
                    <a:srgbClr val="FFFFFF"/>
                  </a:solidFill>
                  <a:ea typeface="Roboto"/>
                  <a:cs typeface="Roboto"/>
                  <a:sym typeface="Roboto"/>
                </a:rPr>
                <a:t>Reach users similar to your customers</a:t>
              </a:r>
            </a:p>
          </p:txBody>
        </p:sp>
        <p:grpSp>
          <p:nvGrpSpPr>
            <p:cNvPr id="656" name="Shape 656"/>
            <p:cNvGrpSpPr/>
            <p:nvPr/>
          </p:nvGrpSpPr>
          <p:grpSpPr>
            <a:xfrm>
              <a:off x="8575801" y="3376910"/>
              <a:ext cx="666913" cy="729082"/>
              <a:chOff x="7122976" y="2287916"/>
              <a:chExt cx="740274" cy="809282"/>
            </a:xfrm>
          </p:grpSpPr>
          <p:sp>
            <p:nvSpPr>
              <p:cNvPr id="657" name="Shape 657"/>
              <p:cNvSpPr/>
              <p:nvPr/>
            </p:nvSpPr>
            <p:spPr>
              <a:xfrm>
                <a:off x="7122976" y="2356925"/>
                <a:ext cx="740274" cy="740274"/>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58" name="Shape 658"/>
              <p:cNvSpPr/>
              <p:nvPr/>
            </p:nvSpPr>
            <p:spPr>
              <a:xfrm rot="2218656">
                <a:off x="7537993" y="2287646"/>
                <a:ext cx="31920" cy="9744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59" name="Shape 659"/>
              <p:cNvSpPr/>
              <p:nvPr/>
            </p:nvSpPr>
            <p:spPr>
              <a:xfrm rot="2218656">
                <a:off x="7583926" y="2318215"/>
                <a:ext cx="31920" cy="9744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60" name="Shape 660"/>
              <p:cNvSpPr/>
              <p:nvPr/>
            </p:nvSpPr>
            <p:spPr>
              <a:xfrm rot="2218656">
                <a:off x="7624807" y="2349089"/>
                <a:ext cx="31920" cy="9744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661" name="Shape 661"/>
            <p:cNvSpPr/>
            <p:nvPr/>
          </p:nvSpPr>
          <p:spPr>
            <a:xfrm>
              <a:off x="8180386" y="4645301"/>
              <a:ext cx="363104" cy="36303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alpha val="57770"/>
              </a:srgbClr>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62" name="Shape 662"/>
            <p:cNvSpPr/>
            <p:nvPr/>
          </p:nvSpPr>
          <p:spPr>
            <a:xfrm>
              <a:off x="8180386" y="5142188"/>
              <a:ext cx="363104" cy="36303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alpha val="57770"/>
              </a:srgbClr>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grpSp>
          <p:nvGrpSpPr>
            <p:cNvPr id="663" name="Shape 663"/>
            <p:cNvGrpSpPr/>
            <p:nvPr/>
          </p:nvGrpSpPr>
          <p:grpSpPr>
            <a:xfrm>
              <a:off x="8727705" y="4611459"/>
              <a:ext cx="363104" cy="893760"/>
              <a:chOff x="7340282" y="3392259"/>
              <a:chExt cx="363104" cy="893760"/>
            </a:xfrm>
          </p:grpSpPr>
          <p:sp>
            <p:nvSpPr>
              <p:cNvPr id="664" name="Shape 664"/>
              <p:cNvSpPr/>
              <p:nvPr/>
            </p:nvSpPr>
            <p:spPr>
              <a:xfrm>
                <a:off x="7340282" y="3426101"/>
                <a:ext cx="363104" cy="36303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65" name="Shape 665"/>
              <p:cNvSpPr/>
              <p:nvPr/>
            </p:nvSpPr>
            <p:spPr>
              <a:xfrm>
                <a:off x="7340282" y="3922988"/>
                <a:ext cx="363104" cy="36303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66" name="Shape 666"/>
              <p:cNvSpPr/>
              <p:nvPr/>
            </p:nvSpPr>
            <p:spPr>
              <a:xfrm rot="2185851">
                <a:off x="7543913" y="3392079"/>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67" name="Shape 667"/>
              <p:cNvSpPr/>
              <p:nvPr/>
            </p:nvSpPr>
            <p:spPr>
              <a:xfrm rot="2185851">
                <a:off x="7566443" y="3407070"/>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68" name="Shape 668"/>
              <p:cNvSpPr/>
              <p:nvPr/>
            </p:nvSpPr>
            <p:spPr>
              <a:xfrm rot="2185851">
                <a:off x="7586496" y="3422210"/>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69" name="Shape 669"/>
              <p:cNvSpPr/>
              <p:nvPr/>
            </p:nvSpPr>
            <p:spPr>
              <a:xfrm rot="2185851">
                <a:off x="7543913" y="3888966"/>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70" name="Shape 670"/>
              <p:cNvSpPr/>
              <p:nvPr/>
            </p:nvSpPr>
            <p:spPr>
              <a:xfrm rot="2185851">
                <a:off x="7566443" y="3903958"/>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71" name="Shape 671"/>
              <p:cNvSpPr/>
              <p:nvPr/>
            </p:nvSpPr>
            <p:spPr>
              <a:xfrm rot="2185851">
                <a:off x="7586496" y="3919098"/>
                <a:ext cx="15660" cy="4776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672" name="Shape 672"/>
            <p:cNvSpPr/>
            <p:nvPr/>
          </p:nvSpPr>
          <p:spPr>
            <a:xfrm>
              <a:off x="9275003" y="4645301"/>
              <a:ext cx="363104" cy="36303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alpha val="57770"/>
              </a:srgbClr>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73" name="Shape 673"/>
            <p:cNvSpPr/>
            <p:nvPr/>
          </p:nvSpPr>
          <p:spPr>
            <a:xfrm>
              <a:off x="9275003" y="5142188"/>
              <a:ext cx="363104" cy="363030"/>
            </a:xfrm>
            <a:custGeom>
              <a:avLst/>
              <a:gdLst/>
              <a:ahLst/>
              <a:cxnLst/>
              <a:rect l="0" t="0" r="0" b="0"/>
              <a:pathLst>
                <a:path w="543" h="543" extrusionOk="0">
                  <a:moveTo>
                    <a:pt x="271" y="271"/>
                  </a:moveTo>
                  <a:cubicBezTo>
                    <a:pt x="346" y="271"/>
                    <a:pt x="407" y="211"/>
                    <a:pt x="407" y="135"/>
                  </a:cubicBezTo>
                  <a:cubicBezTo>
                    <a:pt x="407" y="60"/>
                    <a:pt x="347" y="0"/>
                    <a:pt x="271" y="0"/>
                  </a:cubicBezTo>
                  <a:cubicBezTo>
                    <a:pt x="197" y="0"/>
                    <a:pt x="136" y="60"/>
                    <a:pt x="136" y="135"/>
                  </a:cubicBezTo>
                  <a:cubicBezTo>
                    <a:pt x="136" y="211"/>
                    <a:pt x="197" y="271"/>
                    <a:pt x="271" y="271"/>
                  </a:cubicBezTo>
                  <a:close/>
                  <a:moveTo>
                    <a:pt x="271" y="339"/>
                  </a:moveTo>
                  <a:cubicBezTo>
                    <a:pt x="180" y="339"/>
                    <a:pt x="0" y="384"/>
                    <a:pt x="0" y="475"/>
                  </a:cubicBezTo>
                  <a:lnTo>
                    <a:pt x="0" y="543"/>
                  </a:lnTo>
                  <a:lnTo>
                    <a:pt x="542" y="543"/>
                  </a:lnTo>
                  <a:lnTo>
                    <a:pt x="542" y="475"/>
                  </a:lnTo>
                  <a:cubicBezTo>
                    <a:pt x="543" y="386"/>
                    <a:pt x="359" y="339"/>
                    <a:pt x="271" y="339"/>
                  </a:cubicBezTo>
                  <a:close/>
                </a:path>
              </a:pathLst>
            </a:custGeom>
            <a:solidFill>
              <a:srgbClr val="FFFFFF">
                <a:alpha val="57770"/>
              </a:srgbClr>
            </a:solidFill>
            <a:ln>
              <a:noFill/>
            </a:ln>
          </p:spPr>
          <p:txBody>
            <a:bodyPr lIns="91425" tIns="45700" rIns="91425" bIns="45700" anchor="ctr" anchorCtr="0">
              <a:noAutofit/>
            </a:bodyPr>
            <a:lstStyle/>
            <a:p>
              <a:pPr marL="0" marR="0" lvl="0" indent="0" algn="l" rtl="0">
                <a:lnSpc>
                  <a:spcPct val="93000"/>
                </a:lnSpc>
                <a:spcBef>
                  <a:spcPts val="0"/>
                </a:spcBef>
                <a:spcAft>
                  <a:spcPts val="0"/>
                </a:spcAft>
                <a:buClr>
                  <a:srgbClr val="000000"/>
                </a:buClr>
                <a:buFont typeface="Calibri"/>
                <a:buNone/>
              </a:pPr>
              <a:endParaRPr sz="1800" b="0" i="0" u="none" strike="noStrike" cap="none">
                <a:solidFill>
                  <a:srgbClr val="000000"/>
                </a:solidFill>
                <a:latin typeface="Arial"/>
                <a:ea typeface="Arial"/>
                <a:cs typeface="Arial"/>
                <a:sym typeface="Arial"/>
              </a:endParaRPr>
            </a:p>
          </p:txBody>
        </p:sp>
        <p:sp>
          <p:nvSpPr>
            <p:cNvPr id="674" name="Shape 674"/>
            <p:cNvSpPr/>
            <p:nvPr/>
          </p:nvSpPr>
          <p:spPr>
            <a:xfrm rot="10800000">
              <a:off x="8820000" y="4262050"/>
              <a:ext cx="157500" cy="1362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06956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228600" y="914400"/>
            <a:ext cx="3099000" cy="5187000"/>
          </a:xfrm>
          <a:prstGeom prst="rect">
            <a:avLst/>
          </a:prstGeom>
        </p:spPr>
        <p:txBody>
          <a:bodyPr lIns="91425" tIns="91425" rIns="91425" bIns="91425" anchor="t" anchorCtr="0">
            <a:noAutofit/>
          </a:bodyPr>
          <a:lstStyle/>
          <a:p>
            <a:pPr lvl="0">
              <a:spcBef>
                <a:spcPts val="0"/>
              </a:spcBef>
              <a:buNone/>
            </a:pPr>
            <a:r>
              <a:rPr lang="en-US" dirty="0"/>
              <a:t/>
            </a:r>
            <a:br>
              <a:rPr lang="en-US" dirty="0"/>
            </a:br>
            <a:r>
              <a:rPr lang="en-US" dirty="0"/>
              <a:t>Pay per View</a:t>
            </a:r>
          </a:p>
        </p:txBody>
      </p:sp>
      <p:pic>
        <p:nvPicPr>
          <p:cNvPr id="681" name="Shape 681"/>
          <p:cNvPicPr preferRelativeResize="0"/>
          <p:nvPr/>
        </p:nvPicPr>
        <p:blipFill>
          <a:blip r:embed="rId3">
            <a:alphaModFix/>
          </a:blip>
          <a:stretch>
            <a:fillRect/>
          </a:stretch>
        </p:blipFill>
        <p:spPr>
          <a:xfrm>
            <a:off x="3319550" y="1490100"/>
            <a:ext cx="5219075" cy="4248475"/>
          </a:xfrm>
          <a:prstGeom prst="rect">
            <a:avLst/>
          </a:prstGeom>
          <a:noFill/>
          <a:ln>
            <a:noFill/>
          </a:ln>
        </p:spPr>
      </p:pic>
      <p:sp>
        <p:nvSpPr>
          <p:cNvPr id="682" name="Shape 682"/>
          <p:cNvSpPr txBox="1"/>
          <p:nvPr/>
        </p:nvSpPr>
        <p:spPr>
          <a:xfrm>
            <a:off x="7724775" y="1490101"/>
            <a:ext cx="3783550" cy="1779400"/>
          </a:xfrm>
          <a:prstGeom prst="rect">
            <a:avLst/>
          </a:prstGeom>
        </p:spPr>
        <p:txBody>
          <a:bodyPr vert="horz" lIns="182880" tIns="91440" rIns="91440" bIns="45720" rtlCol="0" anchor="t" anchorCtr="0">
            <a:noAutofit/>
          </a:bodyPr>
          <a:lstStyle>
            <a:lvl1pPr marL="227013" indent="-227013" defTabSz="914400">
              <a:lnSpc>
                <a:spcPct val="90000"/>
              </a:lnSpc>
              <a:spcBef>
                <a:spcPts val="1200"/>
              </a:spcBef>
              <a:spcAft>
                <a:spcPts val="300"/>
              </a:spcAft>
              <a:buClr>
                <a:schemeClr val="accent1"/>
              </a:buClr>
              <a:buSzPct val="90000"/>
              <a:buFont typeface="Wingdings" panose="05000000000000000000" pitchFamily="2" charset="2"/>
              <a:buChar char="§"/>
              <a:defRPr sz="3200" b="0">
                <a:solidFill>
                  <a:schemeClr val="accent1"/>
                </a:solidFill>
                <a:latin typeface="+mj-lt"/>
              </a:defRPr>
            </a:lvl1pPr>
            <a:lvl2pPr marL="744538" indent="-241300" defTabSz="914400">
              <a:lnSpc>
                <a:spcPct val="90000"/>
              </a:lnSpc>
              <a:spcBef>
                <a:spcPts val="300"/>
              </a:spcBef>
              <a:spcAft>
                <a:spcPts val="600"/>
              </a:spcAft>
              <a:buClr>
                <a:schemeClr val="tx1">
                  <a:lumMod val="65000"/>
                  <a:lumOff val="35000"/>
                </a:schemeClr>
              </a:buClr>
              <a:buFont typeface="GM Sans Light" panose="02000503000000000004" pitchFamily="2" charset="0"/>
              <a:buChar char="–"/>
              <a:defRPr sz="2400" b="1">
                <a:solidFill>
                  <a:schemeClr val="tx1">
                    <a:lumMod val="65000"/>
                    <a:lumOff val="35000"/>
                  </a:schemeClr>
                </a:solidFill>
                <a:latin typeface="GM Sans Light" panose="02000503000000000004" pitchFamily="2" charset="0"/>
              </a:defRPr>
            </a:lvl2pPr>
            <a:lvl3pPr marL="1143000" indent="-182880" defTabSz="914400">
              <a:lnSpc>
                <a:spcPct val="90000"/>
              </a:lnSpc>
              <a:spcBef>
                <a:spcPts val="250"/>
              </a:spcBef>
              <a:spcAft>
                <a:spcPts val="250"/>
              </a:spcAft>
              <a:buClr>
                <a:schemeClr val="accent1"/>
              </a:buClr>
              <a:buFont typeface="Wingdings 2" pitchFamily="18" charset="2"/>
              <a:buChar char=""/>
              <a:defRPr sz="2000" b="1">
                <a:solidFill>
                  <a:schemeClr val="tx1">
                    <a:lumMod val="65000"/>
                    <a:lumOff val="35000"/>
                  </a:schemeClr>
                </a:solidFill>
                <a:latin typeface="GM Sans Light" panose="02000503000000000004" pitchFamily="2" charset="0"/>
              </a:defRPr>
            </a:lvl3pPr>
            <a:lvl4pPr marL="1600200" indent="-182880" defTabSz="914400">
              <a:lnSpc>
                <a:spcPct val="90000"/>
              </a:lnSpc>
              <a:spcBef>
                <a:spcPts val="250"/>
              </a:spcBef>
              <a:spcAft>
                <a:spcPts val="250"/>
              </a:spcAft>
              <a:buClr>
                <a:schemeClr val="accent1"/>
              </a:buClr>
              <a:buFont typeface="Wingdings 2" pitchFamily="18" charset="2"/>
              <a:buChar char=""/>
              <a:defRPr b="1">
                <a:solidFill>
                  <a:schemeClr val="tx1">
                    <a:lumMod val="65000"/>
                    <a:lumOff val="35000"/>
                  </a:schemeClr>
                </a:solidFill>
                <a:latin typeface="GM Sans Light" panose="02000503000000000004" pitchFamily="2" charset="0"/>
              </a:defRPr>
            </a:lvl4pPr>
            <a:lvl5pPr marL="2057400" indent="-182880" defTabSz="914400">
              <a:lnSpc>
                <a:spcPct val="90000"/>
              </a:lnSpc>
              <a:spcBef>
                <a:spcPts val="250"/>
              </a:spcBef>
              <a:spcAft>
                <a:spcPts val="250"/>
              </a:spcAft>
              <a:buClr>
                <a:schemeClr val="accent1"/>
              </a:buClr>
              <a:buFont typeface="Wingdings 2" pitchFamily="18" charset="2"/>
              <a:buChar char=""/>
              <a:defRPr b="1">
                <a:solidFill>
                  <a:schemeClr val="tx1">
                    <a:lumMod val="65000"/>
                    <a:lumOff val="35000"/>
                  </a:schemeClr>
                </a:solidFill>
                <a:latin typeface="GM Sans Light" panose="02000503000000000004" pitchFamily="2" charset="0"/>
              </a:defRPr>
            </a:lvl5pPr>
            <a:lvl6pPr marL="25146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6pPr>
            <a:lvl7pPr marL="29718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7pPr>
            <a:lvl8pPr marL="34290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8pPr>
            <a:lvl9pPr marL="3886200" indent="-228600" defTabSz="914400">
              <a:lnSpc>
                <a:spcPct val="90000"/>
              </a:lnSpc>
              <a:spcBef>
                <a:spcPts val="250"/>
              </a:spcBef>
              <a:spcAft>
                <a:spcPts val="250"/>
              </a:spcAft>
              <a:buClr>
                <a:schemeClr val="accent1"/>
              </a:buClr>
              <a:buFont typeface="Wingdings 2" pitchFamily="18" charset="2"/>
              <a:buChar char=""/>
              <a:defRPr sz="1400">
                <a:solidFill>
                  <a:schemeClr val="tx1">
                    <a:lumMod val="65000"/>
                    <a:lumOff val="35000"/>
                  </a:schemeClr>
                </a:solidFill>
              </a:defRPr>
            </a:lvl9pPr>
          </a:lstStyle>
          <a:p>
            <a:pPr marL="0" indent="0">
              <a:buNone/>
            </a:pPr>
            <a:r>
              <a:rPr lang="en-US" sz="2800" dirty="0">
                <a:sym typeface="Open Sans"/>
              </a:rPr>
              <a:t>Only pay for views:</a:t>
            </a:r>
            <a:endParaRPr sz="2800" dirty="0">
              <a:sym typeface="Open Sans"/>
            </a:endParaRPr>
          </a:p>
          <a:p>
            <a:pPr>
              <a:spcBef>
                <a:spcPts val="600"/>
              </a:spcBef>
            </a:pPr>
            <a:r>
              <a:rPr lang="en-US" sz="2400" dirty="0">
                <a:solidFill>
                  <a:schemeClr val="tx1">
                    <a:lumMod val="65000"/>
                    <a:lumOff val="35000"/>
                  </a:schemeClr>
                </a:solidFill>
                <a:latin typeface="+mn-lt"/>
                <a:sym typeface="Open Sans"/>
              </a:rPr>
              <a:t>Skippable video after </a:t>
            </a:r>
            <a:br>
              <a:rPr lang="en-US" sz="2400" dirty="0">
                <a:solidFill>
                  <a:schemeClr val="tx1">
                    <a:lumMod val="65000"/>
                    <a:lumOff val="35000"/>
                  </a:schemeClr>
                </a:solidFill>
                <a:latin typeface="+mn-lt"/>
                <a:sym typeface="Open Sans"/>
              </a:rPr>
            </a:br>
            <a:r>
              <a:rPr lang="en-US" sz="2400" dirty="0">
                <a:solidFill>
                  <a:schemeClr val="tx1">
                    <a:lumMod val="65000"/>
                    <a:lumOff val="35000"/>
                  </a:schemeClr>
                </a:solidFill>
                <a:latin typeface="+mn-lt"/>
                <a:sym typeface="Open Sans"/>
              </a:rPr>
              <a:t>5 seconds</a:t>
            </a:r>
          </a:p>
          <a:p>
            <a:r>
              <a:rPr lang="en-US" sz="2400" dirty="0">
                <a:solidFill>
                  <a:schemeClr val="tx1">
                    <a:lumMod val="65000"/>
                    <a:lumOff val="35000"/>
                  </a:schemeClr>
                </a:solidFill>
                <a:latin typeface="+mn-lt"/>
                <a:sym typeface="Open Sans"/>
              </a:rPr>
              <a:t>Pay at :30 seconds or the completion of the video whichever comes first</a:t>
            </a:r>
          </a:p>
        </p:txBody>
      </p:sp>
    </p:spTree>
    <p:extLst>
      <p:ext uri="{BB962C8B-B14F-4D97-AF65-F5344CB8AC3E}">
        <p14:creationId xmlns:p14="http://schemas.microsoft.com/office/powerpoint/2010/main" val="381694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p:nvPr/>
        </p:nvSpPr>
        <p:spPr>
          <a:xfrm>
            <a:off x="1262200" y="2055643"/>
            <a:ext cx="2324100" cy="685800"/>
          </a:xfrm>
          <a:prstGeom prst="rect">
            <a:avLst/>
          </a:prstGeom>
          <a:solidFill>
            <a:srgbClr val="9EA0A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Open Sans"/>
              <a:buNone/>
            </a:pPr>
            <a:r>
              <a:rPr lang="en-US" sz="2400" b="1" dirty="0">
                <a:solidFill>
                  <a:srgbClr val="FFFFFF"/>
                </a:solidFill>
                <a:ea typeface="Open Sans"/>
                <a:cs typeface="Open Sans"/>
                <a:sym typeface="Open Sans"/>
              </a:rPr>
              <a:t>Existing TV Creative</a:t>
            </a:r>
          </a:p>
        </p:txBody>
      </p:sp>
      <p:sp>
        <p:nvSpPr>
          <p:cNvPr id="689" name="Shape 689"/>
          <p:cNvSpPr txBox="1"/>
          <p:nvPr/>
        </p:nvSpPr>
        <p:spPr>
          <a:xfrm>
            <a:off x="4591000" y="2071150"/>
            <a:ext cx="2324100" cy="685800"/>
          </a:xfrm>
          <a:prstGeom prst="rect">
            <a:avLst/>
          </a:prstGeom>
          <a:solidFill>
            <a:srgbClr val="9EA0A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Open Sans"/>
              <a:buNone/>
            </a:pPr>
            <a:r>
              <a:rPr lang="en-US" sz="2400" b="1" dirty="0">
                <a:solidFill>
                  <a:srgbClr val="FFFFFF"/>
                </a:solidFill>
                <a:ea typeface="Open Sans"/>
                <a:cs typeface="Open Sans"/>
                <a:sym typeface="Open Sans"/>
              </a:rPr>
              <a:t>Web Produced</a:t>
            </a:r>
          </a:p>
        </p:txBody>
      </p:sp>
      <p:sp>
        <p:nvSpPr>
          <p:cNvPr id="690" name="Shape 690"/>
          <p:cNvSpPr txBox="1"/>
          <p:nvPr/>
        </p:nvSpPr>
        <p:spPr>
          <a:xfrm>
            <a:off x="7887450" y="2071150"/>
            <a:ext cx="2324100" cy="685800"/>
          </a:xfrm>
          <a:prstGeom prst="rect">
            <a:avLst/>
          </a:prstGeom>
          <a:solidFill>
            <a:srgbClr val="9EA0A4"/>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Open Sans"/>
              <a:buNone/>
            </a:pPr>
            <a:r>
              <a:rPr lang="en-US" sz="2400" b="1" dirty="0">
                <a:solidFill>
                  <a:srgbClr val="FFFFFF"/>
                </a:solidFill>
                <a:ea typeface="Open Sans"/>
                <a:cs typeface="Open Sans"/>
                <a:sym typeface="Open Sans"/>
              </a:rPr>
              <a:t>Smartphone Video</a:t>
            </a:r>
          </a:p>
        </p:txBody>
      </p:sp>
      <p:pic>
        <p:nvPicPr>
          <p:cNvPr id="691" name="Shape 691"/>
          <p:cNvPicPr preferRelativeResize="0"/>
          <p:nvPr/>
        </p:nvPicPr>
        <p:blipFill>
          <a:blip r:embed="rId3">
            <a:alphaModFix/>
          </a:blip>
          <a:stretch>
            <a:fillRect/>
          </a:stretch>
        </p:blipFill>
        <p:spPr>
          <a:xfrm>
            <a:off x="928725" y="2918450"/>
            <a:ext cx="3131125" cy="2402979"/>
          </a:xfrm>
          <a:prstGeom prst="rect">
            <a:avLst/>
          </a:prstGeom>
          <a:noFill/>
          <a:ln>
            <a:noFill/>
          </a:ln>
        </p:spPr>
      </p:pic>
      <p:pic>
        <p:nvPicPr>
          <p:cNvPr id="692" name="Shape 692"/>
          <p:cNvPicPr preferRelativeResize="0"/>
          <p:nvPr/>
        </p:nvPicPr>
        <p:blipFill>
          <a:blip r:embed="rId4">
            <a:alphaModFix/>
          </a:blip>
          <a:stretch>
            <a:fillRect/>
          </a:stretch>
        </p:blipFill>
        <p:spPr>
          <a:xfrm>
            <a:off x="4309976" y="2928125"/>
            <a:ext cx="3131125" cy="2380825"/>
          </a:xfrm>
          <a:prstGeom prst="rect">
            <a:avLst/>
          </a:prstGeom>
          <a:noFill/>
          <a:ln>
            <a:noFill/>
          </a:ln>
        </p:spPr>
      </p:pic>
      <p:pic>
        <p:nvPicPr>
          <p:cNvPr id="693" name="Shape 693"/>
          <p:cNvPicPr preferRelativeResize="0"/>
          <p:nvPr/>
        </p:nvPicPr>
        <p:blipFill>
          <a:blip r:embed="rId5">
            <a:alphaModFix/>
          </a:blip>
          <a:stretch>
            <a:fillRect/>
          </a:stretch>
        </p:blipFill>
        <p:spPr>
          <a:xfrm>
            <a:off x="7615025" y="2928125"/>
            <a:ext cx="3131124" cy="2399571"/>
          </a:xfrm>
          <a:prstGeom prst="rect">
            <a:avLst/>
          </a:prstGeom>
          <a:noFill/>
          <a:ln>
            <a:noFill/>
          </a:ln>
        </p:spPr>
      </p:pic>
    </p:spTree>
    <p:extLst>
      <p:ext uri="{BB962C8B-B14F-4D97-AF65-F5344CB8AC3E}">
        <p14:creationId xmlns:p14="http://schemas.microsoft.com/office/powerpoint/2010/main" val="14569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a:t>
            </a:r>
            <a:br>
              <a:rPr lang="en-US" dirty="0"/>
            </a:br>
            <a:r>
              <a:rPr lang="en-US" dirty="0"/>
              <a:t>Getting Found</a:t>
            </a:r>
          </a:p>
        </p:txBody>
      </p:sp>
      <p:sp>
        <p:nvSpPr>
          <p:cNvPr id="3" name="TextBox 2"/>
          <p:cNvSpPr txBox="1"/>
          <p:nvPr/>
        </p:nvSpPr>
        <p:spPr>
          <a:xfrm>
            <a:off x="3469489" y="1922443"/>
            <a:ext cx="1531188" cy="3170099"/>
          </a:xfrm>
          <a:prstGeom prst="rect">
            <a:avLst/>
          </a:prstGeom>
          <a:noFill/>
        </p:spPr>
        <p:txBody>
          <a:bodyPr wrap="none" rtlCol="0">
            <a:spAutoFit/>
          </a:bodyPr>
          <a:lstStyle/>
          <a:p>
            <a:r>
              <a:rPr lang="en-US" sz="2000" b="1" dirty="0">
                <a:solidFill>
                  <a:schemeClr val="tx2"/>
                </a:solidFill>
              </a:rPr>
              <a:t>Thumbnails</a:t>
            </a:r>
          </a:p>
          <a:p>
            <a:endParaRPr lang="en-US" sz="2000" b="1" dirty="0">
              <a:solidFill>
                <a:schemeClr val="tx2"/>
              </a:solidFill>
            </a:endParaRPr>
          </a:p>
          <a:p>
            <a:endParaRPr lang="en-US" sz="2000" b="1" dirty="0">
              <a:solidFill>
                <a:schemeClr val="tx2"/>
              </a:solidFill>
            </a:endParaRPr>
          </a:p>
          <a:p>
            <a:endParaRPr lang="en-US" sz="2000" b="1" dirty="0">
              <a:solidFill>
                <a:schemeClr val="tx2"/>
              </a:solidFill>
            </a:endParaRPr>
          </a:p>
          <a:p>
            <a:endParaRPr lang="en-US" sz="2000" b="1" dirty="0">
              <a:solidFill>
                <a:schemeClr val="tx2"/>
              </a:solidFill>
            </a:endParaRPr>
          </a:p>
          <a:p>
            <a:r>
              <a:rPr lang="en-US" sz="2000" b="1" dirty="0">
                <a:solidFill>
                  <a:schemeClr val="tx2"/>
                </a:solidFill>
              </a:rPr>
              <a:t>Meta Data</a:t>
            </a:r>
          </a:p>
          <a:p>
            <a:endParaRPr lang="en-US" sz="2000" b="1" dirty="0">
              <a:solidFill>
                <a:schemeClr val="tx2"/>
              </a:solidFill>
            </a:endParaRPr>
          </a:p>
          <a:p>
            <a:endParaRPr lang="en-US" sz="2000" b="1" dirty="0">
              <a:solidFill>
                <a:schemeClr val="tx2"/>
              </a:solidFill>
            </a:endParaRPr>
          </a:p>
          <a:p>
            <a:endParaRPr lang="en-US" sz="2000" b="1" dirty="0">
              <a:solidFill>
                <a:schemeClr val="tx2"/>
              </a:solidFill>
            </a:endParaRPr>
          </a:p>
          <a:p>
            <a:endParaRPr lang="en-US" sz="2000" b="1" dirty="0">
              <a:solidFill>
                <a:schemeClr val="tx2"/>
              </a:solidFill>
            </a:endParaRPr>
          </a:p>
        </p:txBody>
      </p:sp>
      <p:pic>
        <p:nvPicPr>
          <p:cNvPr id="5" name="Picture 4" descr="Screen Shot 2016-08-31 at 9.00.4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2623" y="1493436"/>
            <a:ext cx="6774476" cy="1294678"/>
          </a:xfrm>
          <a:prstGeom prst="rect">
            <a:avLst/>
          </a:prstGeom>
          <a:ln>
            <a:solidFill>
              <a:schemeClr val="bg2"/>
            </a:solidFill>
          </a:ln>
        </p:spPr>
      </p:pic>
      <p:pic>
        <p:nvPicPr>
          <p:cNvPr id="6" name="Picture 5" descr="Screen Shot 2016-08-31 at 9.03.31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89893" y="3218210"/>
            <a:ext cx="6599589" cy="1372162"/>
          </a:xfrm>
          <a:prstGeom prst="rect">
            <a:avLst/>
          </a:prstGeom>
          <a:ln>
            <a:solidFill>
              <a:srgbClr val="E7E6E6"/>
            </a:solidFill>
          </a:ln>
        </p:spPr>
      </p:pic>
      <p:sp>
        <p:nvSpPr>
          <p:cNvPr id="7" name="Rectangle 6"/>
          <p:cNvSpPr/>
          <p:nvPr/>
        </p:nvSpPr>
        <p:spPr>
          <a:xfrm>
            <a:off x="5109259" y="1541349"/>
            <a:ext cx="2009909" cy="119535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49861" y="3256420"/>
            <a:ext cx="4504970" cy="128197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06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8-31 at 9.19.2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7707" y="914400"/>
            <a:ext cx="5670273" cy="3200400"/>
          </a:xfrm>
          <a:prstGeom prst="rect">
            <a:avLst/>
          </a:prstGeom>
        </p:spPr>
      </p:pic>
      <p:pic>
        <p:nvPicPr>
          <p:cNvPr id="4" name="Picture 3" descr="Screen Shot 2016-08-31 at 9.19.3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90504" y="2784559"/>
            <a:ext cx="5808133" cy="3200400"/>
          </a:xfrm>
          <a:prstGeom prst="rect">
            <a:avLst/>
          </a:prstGeom>
        </p:spPr>
      </p:pic>
      <p:sp>
        <p:nvSpPr>
          <p:cNvPr id="2" name="Title 1"/>
          <p:cNvSpPr>
            <a:spLocks noGrp="1"/>
          </p:cNvSpPr>
          <p:nvPr>
            <p:ph type="title"/>
          </p:nvPr>
        </p:nvSpPr>
        <p:spPr/>
        <p:txBody>
          <a:bodyPr/>
          <a:lstStyle/>
          <a:p>
            <a:r>
              <a:rPr lang="en-US" dirty="0"/>
              <a:t>YouTube:</a:t>
            </a:r>
            <a:br>
              <a:rPr lang="en-US" dirty="0"/>
            </a:br>
            <a:r>
              <a:rPr lang="en-US" dirty="0"/>
              <a:t>Driving Engagement</a:t>
            </a:r>
          </a:p>
        </p:txBody>
      </p:sp>
      <p:sp>
        <p:nvSpPr>
          <p:cNvPr id="6" name="Rectangle 5"/>
          <p:cNvSpPr/>
          <p:nvPr/>
        </p:nvSpPr>
        <p:spPr>
          <a:xfrm>
            <a:off x="8212125" y="914400"/>
            <a:ext cx="995855" cy="54835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577979" y="3308367"/>
            <a:ext cx="1782797" cy="259346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9592" y="5872899"/>
            <a:ext cx="1507330" cy="751622"/>
          </a:xfrm>
          <a:prstGeom prst="rect">
            <a:avLst/>
          </a:prstGeom>
          <a:ln>
            <a:noFill/>
          </a:ln>
        </p:spPr>
      </p:pic>
    </p:spTree>
    <p:extLst>
      <p:ext uri="{BB962C8B-B14F-4D97-AF65-F5344CB8AC3E}">
        <p14:creationId xmlns:p14="http://schemas.microsoft.com/office/powerpoint/2010/main" val="143761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cxnSp>
        <p:nvCxnSpPr>
          <p:cNvPr id="125" name="Shape 125"/>
          <p:cNvCxnSpPr/>
          <p:nvPr/>
        </p:nvCxnSpPr>
        <p:spPr>
          <a:xfrm rot="10800000" flipH="1">
            <a:off x="387170" y="5596868"/>
            <a:ext cx="11042824" cy="10351"/>
          </a:xfrm>
          <a:prstGeom prst="straightConnector1">
            <a:avLst/>
          </a:prstGeom>
          <a:noFill/>
          <a:ln w="127000" cap="flat" cmpd="sng">
            <a:solidFill>
              <a:schemeClr val="accent4"/>
            </a:solidFill>
            <a:prstDash val="solid"/>
            <a:miter/>
            <a:headEnd type="none" w="med" len="med"/>
            <a:tailEnd type="none" w="med" len="med"/>
          </a:ln>
        </p:spPr>
      </p:cxnSp>
      <p:pic>
        <p:nvPicPr>
          <p:cNvPr id="126" name="Shape 1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4818" y="1125369"/>
            <a:ext cx="2468100" cy="4108500"/>
          </a:xfrm>
          <a:prstGeom prst="rect">
            <a:avLst/>
          </a:prstGeom>
          <a:noFill/>
          <a:ln>
            <a:noFill/>
          </a:ln>
        </p:spPr>
      </p:pic>
      <p:pic>
        <p:nvPicPr>
          <p:cNvPr id="127" name="Shape 1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60393" y="1141469"/>
            <a:ext cx="2468100" cy="4108500"/>
          </a:xfrm>
          <a:prstGeom prst="rect">
            <a:avLst/>
          </a:prstGeom>
          <a:noFill/>
          <a:ln>
            <a:noFill/>
          </a:ln>
        </p:spPr>
      </p:pic>
      <p:pic>
        <p:nvPicPr>
          <p:cNvPr id="128" name="Shape 1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97293" y="1125369"/>
            <a:ext cx="2468100" cy="4108500"/>
          </a:xfrm>
          <a:prstGeom prst="rect">
            <a:avLst/>
          </a:prstGeom>
          <a:noFill/>
          <a:ln>
            <a:noFill/>
          </a:ln>
        </p:spPr>
      </p:pic>
      <p:pic>
        <p:nvPicPr>
          <p:cNvPr id="129" name="Shape 1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00625" y="1735250"/>
            <a:ext cx="1980124" cy="2907399"/>
          </a:xfrm>
          <a:prstGeom prst="rect">
            <a:avLst/>
          </a:prstGeom>
          <a:noFill/>
          <a:ln>
            <a:noFill/>
          </a:ln>
        </p:spPr>
      </p:pic>
      <p:pic>
        <p:nvPicPr>
          <p:cNvPr id="130" name="Shape 13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744475" y="1804125"/>
            <a:ext cx="1920400" cy="2838524"/>
          </a:xfrm>
          <a:prstGeom prst="rect">
            <a:avLst/>
          </a:prstGeom>
          <a:noFill/>
          <a:ln>
            <a:noFill/>
          </a:ln>
        </p:spPr>
      </p:pic>
      <p:pic>
        <p:nvPicPr>
          <p:cNvPr id="131" name="Shape 13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931975" y="1735250"/>
            <a:ext cx="2026674" cy="2907399"/>
          </a:xfrm>
          <a:prstGeom prst="rect">
            <a:avLst/>
          </a:prstGeom>
          <a:noFill/>
          <a:ln>
            <a:noFill/>
          </a:ln>
        </p:spPr>
      </p:pic>
    </p:spTree>
    <p:extLst>
      <p:ext uri="{BB962C8B-B14F-4D97-AF65-F5344CB8AC3E}">
        <p14:creationId xmlns:p14="http://schemas.microsoft.com/office/powerpoint/2010/main" val="58868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3" name="Content Placeholder 2"/>
          <p:cNvSpPr>
            <a:spLocks noGrp="1"/>
          </p:cNvSpPr>
          <p:nvPr>
            <p:ph idx="1"/>
          </p:nvPr>
        </p:nvSpPr>
        <p:spPr>
          <a:xfrm>
            <a:off x="3327662" y="1123950"/>
            <a:ext cx="8635738" cy="4977384"/>
          </a:xfrm>
        </p:spPr>
        <p:txBody>
          <a:bodyPr/>
          <a:lstStyle/>
          <a:p>
            <a:r>
              <a:rPr lang="en-US" sz="3200" b="0" dirty="0">
                <a:solidFill>
                  <a:schemeClr val="accent1"/>
                </a:solidFill>
                <a:latin typeface="+mj-lt"/>
              </a:rPr>
              <a:t>Video, especially mobile</a:t>
            </a:r>
            <a:r>
              <a:rPr lang="en-US" sz="3000" dirty="0"/>
              <a:t> continues to make up a high percentage of your customers day</a:t>
            </a:r>
          </a:p>
          <a:p>
            <a:r>
              <a:rPr lang="en-US" sz="3200" b="0" dirty="0">
                <a:solidFill>
                  <a:schemeClr val="accent1"/>
                </a:solidFill>
                <a:latin typeface="+mj-lt"/>
              </a:rPr>
              <a:t>Get in front of undecideds</a:t>
            </a:r>
            <a:r>
              <a:rPr lang="en-US" sz="3000" dirty="0"/>
              <a:t> that may not outwardly </a:t>
            </a:r>
            <a:r>
              <a:rPr lang="en-US" sz="3000" i="1" dirty="0"/>
              <a:t>ask</a:t>
            </a:r>
            <a:r>
              <a:rPr lang="en-US" sz="3000" dirty="0"/>
              <a:t> about your business</a:t>
            </a:r>
          </a:p>
          <a:p>
            <a:r>
              <a:rPr lang="en-US" sz="3200" b="0" dirty="0">
                <a:solidFill>
                  <a:schemeClr val="accent1"/>
                </a:solidFill>
                <a:latin typeface="+mj-lt"/>
              </a:rPr>
              <a:t>Create demand</a:t>
            </a:r>
            <a:r>
              <a:rPr lang="en-US" sz="3000" dirty="0"/>
              <a:t> for parts and service at your dealership</a:t>
            </a:r>
          </a:p>
        </p:txBody>
      </p:sp>
      <p:sp>
        <p:nvSpPr>
          <p:cNvPr id="2" name="Title 1"/>
          <p:cNvSpPr>
            <a:spLocks noGrp="1"/>
          </p:cNvSpPr>
          <p:nvPr>
            <p:ph type="title"/>
          </p:nvPr>
        </p:nvSpPr>
        <p:spPr/>
        <p:txBody>
          <a:bodyPr/>
          <a:lstStyle/>
          <a:p>
            <a:r>
              <a:rPr lang="en-US" dirty="0">
                <a:ea typeface="Open Sans"/>
                <a:cs typeface="Open Sans"/>
                <a:sym typeface="Open Sans"/>
              </a:rPr>
              <a:t>Focus efforts where consumers spend time:</a:t>
            </a:r>
            <a:endParaRPr lang="en-US" dirty="0"/>
          </a:p>
        </p:txBody>
      </p:sp>
    </p:spTree>
    <p:extLst>
      <p:ext uri="{BB962C8B-B14F-4D97-AF65-F5344CB8AC3E}">
        <p14:creationId xmlns:p14="http://schemas.microsoft.com/office/powerpoint/2010/main" val="179596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p:nvPr/>
        </p:nvSpPr>
        <p:spPr>
          <a:xfrm>
            <a:off x="3613900" y="1463087"/>
            <a:ext cx="9165300" cy="1069200"/>
          </a:xfrm>
          <a:prstGeom prst="rect">
            <a:avLst/>
          </a:prstGeom>
          <a:noFill/>
          <a:ln>
            <a:noFill/>
          </a:ln>
        </p:spPr>
        <p:txBody>
          <a:bodyPr lIns="91425" tIns="91425" rIns="91425" bIns="91425" anchor="t" anchorCtr="0">
            <a:noAutofit/>
          </a:bodyPr>
          <a:lstStyle/>
          <a:p>
            <a:pPr lvl="0">
              <a:spcBef>
                <a:spcPts val="0"/>
              </a:spcBef>
              <a:buNone/>
            </a:pPr>
            <a:r>
              <a:rPr lang="en-US" sz="3000" dirty="0">
                <a:solidFill>
                  <a:schemeClr val="accent1"/>
                </a:solidFill>
                <a:latin typeface="+mj-lt"/>
                <a:ea typeface="Open Sans"/>
                <a:cs typeface="Open Sans"/>
                <a:sym typeface="Open Sans"/>
              </a:rPr>
              <a:t>Customer Expectations are Changing</a:t>
            </a:r>
          </a:p>
        </p:txBody>
      </p:sp>
      <p:sp>
        <p:nvSpPr>
          <p:cNvPr id="706" name="Shape 706"/>
          <p:cNvSpPr txBox="1"/>
          <p:nvPr/>
        </p:nvSpPr>
        <p:spPr>
          <a:xfrm>
            <a:off x="3687600" y="2956600"/>
            <a:ext cx="8504400" cy="1069200"/>
          </a:xfrm>
          <a:prstGeom prst="rect">
            <a:avLst/>
          </a:prstGeom>
          <a:noFill/>
          <a:ln>
            <a:noFill/>
          </a:ln>
        </p:spPr>
        <p:txBody>
          <a:bodyPr lIns="91425" tIns="91425" rIns="91425" bIns="91425" anchor="t" anchorCtr="0">
            <a:noAutofit/>
          </a:bodyPr>
          <a:lstStyle/>
          <a:p>
            <a:pPr lvl="0">
              <a:spcBef>
                <a:spcPts val="0"/>
              </a:spcBef>
              <a:buNone/>
            </a:pPr>
            <a:r>
              <a:rPr lang="en-US" sz="3000" dirty="0">
                <a:solidFill>
                  <a:schemeClr val="accent1"/>
                </a:solidFill>
                <a:latin typeface="+mj-lt"/>
                <a:ea typeface="Open Sans"/>
                <a:cs typeface="Open Sans"/>
                <a:sym typeface="Open Sans"/>
              </a:rPr>
              <a:t>Lack of Digital Presence can be like a </a:t>
            </a:r>
          </a:p>
          <a:p>
            <a:pPr lvl="0" rtl="0">
              <a:spcBef>
                <a:spcPts val="0"/>
              </a:spcBef>
              <a:buNone/>
            </a:pPr>
            <a:r>
              <a:rPr lang="en-US" sz="3000" dirty="0">
                <a:solidFill>
                  <a:schemeClr val="accent1"/>
                </a:solidFill>
                <a:latin typeface="+mj-lt"/>
                <a:ea typeface="Open Sans"/>
                <a:cs typeface="Open Sans"/>
                <a:sym typeface="Open Sans"/>
              </a:rPr>
              <a:t>*Closed* sign on your business</a:t>
            </a:r>
          </a:p>
        </p:txBody>
      </p:sp>
      <p:sp>
        <p:nvSpPr>
          <p:cNvPr id="707" name="Shape 707"/>
          <p:cNvSpPr txBox="1"/>
          <p:nvPr/>
        </p:nvSpPr>
        <p:spPr>
          <a:xfrm>
            <a:off x="3691588" y="4743975"/>
            <a:ext cx="9165300" cy="1069200"/>
          </a:xfrm>
          <a:prstGeom prst="rect">
            <a:avLst/>
          </a:prstGeom>
          <a:noFill/>
          <a:ln>
            <a:noFill/>
          </a:ln>
        </p:spPr>
        <p:txBody>
          <a:bodyPr lIns="91425" tIns="91425" rIns="91425" bIns="91425" anchor="t" anchorCtr="0">
            <a:noAutofit/>
          </a:bodyPr>
          <a:lstStyle/>
          <a:p>
            <a:pPr lvl="0">
              <a:spcBef>
                <a:spcPts val="0"/>
              </a:spcBef>
              <a:buNone/>
            </a:pPr>
            <a:r>
              <a:rPr lang="en-US" sz="3000" dirty="0">
                <a:solidFill>
                  <a:schemeClr val="accent1"/>
                </a:solidFill>
                <a:latin typeface="+mj-lt"/>
                <a:ea typeface="Open Sans"/>
                <a:cs typeface="Open Sans"/>
                <a:sym typeface="Open Sans"/>
              </a:rPr>
              <a:t>Digital media can offer targeted ways to </a:t>
            </a:r>
          </a:p>
          <a:p>
            <a:pPr lvl="0" rtl="0">
              <a:spcBef>
                <a:spcPts val="0"/>
              </a:spcBef>
              <a:buNone/>
            </a:pPr>
            <a:r>
              <a:rPr lang="en-US" sz="3000" dirty="0">
                <a:solidFill>
                  <a:schemeClr val="accent1"/>
                </a:solidFill>
                <a:latin typeface="+mj-lt"/>
                <a:ea typeface="Open Sans"/>
                <a:cs typeface="Open Sans"/>
                <a:sym typeface="Open Sans"/>
              </a:rPr>
              <a:t>connect with your customers at scale</a:t>
            </a:r>
          </a:p>
        </p:txBody>
      </p:sp>
      <p:pic>
        <p:nvPicPr>
          <p:cNvPr id="708" name="Shape 7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0575" y="2780050"/>
            <a:ext cx="2686200" cy="1422300"/>
          </a:xfrm>
          <a:prstGeom prst="rect">
            <a:avLst/>
          </a:prstGeom>
          <a:noFill/>
          <a:ln>
            <a:noFill/>
          </a:ln>
        </p:spPr>
      </p:pic>
      <p:pic>
        <p:nvPicPr>
          <p:cNvPr id="709" name="Shape 70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0563" y="1161775"/>
            <a:ext cx="2686175" cy="1289974"/>
          </a:xfrm>
          <a:prstGeom prst="rect">
            <a:avLst/>
          </a:prstGeom>
          <a:noFill/>
          <a:ln>
            <a:noFill/>
          </a:ln>
        </p:spPr>
      </p:pic>
      <p:pic>
        <p:nvPicPr>
          <p:cNvPr id="710" name="Shape 7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0575" y="4568475"/>
            <a:ext cx="2485800" cy="1244700"/>
          </a:xfrm>
          <a:prstGeom prst="rect">
            <a:avLst/>
          </a:prstGeom>
          <a:noFill/>
          <a:ln w="9525" cap="flat" cmpd="sng">
            <a:solidFill>
              <a:srgbClr val="B7B7B7"/>
            </a:solidFill>
            <a:prstDash val="solid"/>
            <a:round/>
            <a:headEnd type="none" w="med" len="med"/>
            <a:tailEnd type="none" w="med" len="med"/>
          </a:ln>
        </p:spPr>
      </p:pic>
      <p:grpSp>
        <p:nvGrpSpPr>
          <p:cNvPr id="711" name="Shape 711"/>
          <p:cNvGrpSpPr/>
          <p:nvPr/>
        </p:nvGrpSpPr>
        <p:grpSpPr>
          <a:xfrm>
            <a:off x="2834814" y="4830744"/>
            <a:ext cx="563386" cy="1099238"/>
            <a:chOff x="5535787" y="1305626"/>
            <a:chExt cx="3383699" cy="4992000"/>
          </a:xfrm>
        </p:grpSpPr>
        <p:pic>
          <p:nvPicPr>
            <p:cNvPr id="712" name="Shape 712" descr="Displaying nexus-5-portrait_black.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35787" y="1305626"/>
              <a:ext cx="3383699" cy="4992000"/>
            </a:xfrm>
            <a:prstGeom prst="rect">
              <a:avLst/>
            </a:prstGeom>
            <a:noFill/>
            <a:ln>
              <a:noFill/>
            </a:ln>
          </p:spPr>
        </p:pic>
        <p:pic>
          <p:nvPicPr>
            <p:cNvPr id="713" name="Shape 71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664750" y="1769400"/>
              <a:ext cx="2705100" cy="3953100"/>
            </a:xfrm>
            <a:prstGeom prst="rect">
              <a:avLst/>
            </a:prstGeom>
            <a:noFill/>
            <a:ln>
              <a:noFill/>
            </a:ln>
          </p:spPr>
        </p:pic>
      </p:grpSp>
    </p:spTree>
    <p:extLst>
      <p:ext uri="{BB962C8B-B14F-4D97-AF65-F5344CB8AC3E}">
        <p14:creationId xmlns:p14="http://schemas.microsoft.com/office/powerpoint/2010/main" val="166401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0" y="1262889"/>
            <a:ext cx="11935800" cy="4364928"/>
          </a:xfrm>
          <a:prstGeom prst="rect">
            <a:avLst/>
          </a:prstGeom>
          <a:solidFill>
            <a:schemeClr val="accent1"/>
          </a:solidFill>
          <a:ln>
            <a:noFill/>
          </a:ln>
        </p:spPr>
        <p:txBody>
          <a:bodyPr lIns="274300" tIns="45700" rIns="137150" bIns="45700" anchor="ctr" anchorCtr="0">
            <a:noAutofit/>
          </a:bodyPr>
          <a:lstStyle/>
          <a:p>
            <a:pPr marL="0" marR="0" lvl="0" indent="0" algn="ctr" rtl="0">
              <a:lnSpc>
                <a:spcPct val="90000"/>
              </a:lnSpc>
              <a:spcBef>
                <a:spcPts val="0"/>
              </a:spcBef>
              <a:buClr>
                <a:srgbClr val="075FAA"/>
              </a:buClr>
              <a:buSzPct val="25000"/>
              <a:buFont typeface="Arial"/>
              <a:buNone/>
            </a:pPr>
            <a:r>
              <a:rPr lang="en-US" sz="7200" dirty="0">
                <a:solidFill>
                  <a:schemeClr val="lt1"/>
                </a:solidFill>
              </a:rPr>
              <a:t>Q&amp;A</a:t>
            </a:r>
          </a:p>
        </p:txBody>
      </p:sp>
    </p:spTree>
    <p:extLst>
      <p:ext uri="{BB962C8B-B14F-4D97-AF65-F5344CB8AC3E}">
        <p14:creationId xmlns:p14="http://schemas.microsoft.com/office/powerpoint/2010/main" val="198077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0" y="1262889"/>
            <a:ext cx="11935800" cy="4364928"/>
          </a:xfrm>
          <a:prstGeom prst="rect">
            <a:avLst/>
          </a:prstGeom>
          <a:solidFill>
            <a:schemeClr val="accent1"/>
          </a:solidFill>
          <a:ln>
            <a:noFill/>
          </a:ln>
        </p:spPr>
        <p:txBody>
          <a:bodyPr lIns="274300" tIns="45700" rIns="137150" bIns="45700" anchor="ctr" anchorCtr="0">
            <a:noAutofit/>
          </a:bodyPr>
          <a:lstStyle/>
          <a:p>
            <a:pPr marL="0" marR="0" lvl="0" indent="0" algn="ctr" rtl="0">
              <a:lnSpc>
                <a:spcPct val="90000"/>
              </a:lnSpc>
              <a:spcBef>
                <a:spcPts val="0"/>
              </a:spcBef>
              <a:buClr>
                <a:srgbClr val="075FAA"/>
              </a:buClr>
              <a:buSzPct val="25000"/>
              <a:buFont typeface="Arial"/>
              <a:buNone/>
            </a:pPr>
            <a:r>
              <a:rPr lang="en-US" sz="7200" dirty="0">
                <a:solidFill>
                  <a:schemeClr val="lt1"/>
                </a:solidFill>
              </a:rPr>
              <a:t>Thank You</a:t>
            </a:r>
          </a:p>
        </p:txBody>
      </p:sp>
    </p:spTree>
    <p:extLst>
      <p:ext uri="{BB962C8B-B14F-4D97-AF65-F5344CB8AC3E}">
        <p14:creationId xmlns:p14="http://schemas.microsoft.com/office/powerpoint/2010/main" val="393600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420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28600" y="914400"/>
            <a:ext cx="3188434" cy="5186934"/>
          </a:xfrm>
          <a:prstGeom prst="rect">
            <a:avLst/>
          </a:prstGeom>
          <a:gradFill>
            <a:gsLst>
              <a:gs pos="0">
                <a:schemeClr val="accent1"/>
              </a:gs>
              <a:gs pos="2000">
                <a:schemeClr val="accent1"/>
              </a:gs>
              <a:gs pos="3000">
                <a:schemeClr val="lt1"/>
              </a:gs>
              <a:gs pos="97000">
                <a:schemeClr val="lt1"/>
              </a:gs>
              <a:gs pos="98000">
                <a:schemeClr val="accent1"/>
              </a:gs>
              <a:gs pos="100000">
                <a:schemeClr val="accent1"/>
              </a:gs>
            </a:gsLst>
            <a:lin ang="0" scaled="0"/>
          </a:gradFill>
          <a:ln>
            <a:noFill/>
          </a:ln>
        </p:spPr>
        <p:txBody>
          <a:bodyPr lIns="137150" tIns="45700" rIns="137150" bIns="2286000" anchor="ctr" anchorCtr="0">
            <a:noAutofit/>
          </a:bodyPr>
          <a:lstStyle/>
          <a:p>
            <a:pPr marL="0" marR="0" lvl="0" indent="0" algn="ctr" rtl="0">
              <a:lnSpc>
                <a:spcPct val="90000"/>
              </a:lnSpc>
              <a:spcBef>
                <a:spcPts val="0"/>
              </a:spcBef>
              <a:buClr>
                <a:schemeClr val="accent1"/>
              </a:buClr>
              <a:buSzPct val="25000"/>
              <a:buFont typeface="Arial"/>
              <a:buNone/>
            </a:pPr>
            <a:r>
              <a:rPr lang="en-US" sz="4400" b="0" i="0" u="none" strike="noStrike" cap="none" dirty="0">
                <a:solidFill>
                  <a:schemeClr val="accent1"/>
                </a:solidFill>
                <a:latin typeface="Arial"/>
                <a:ea typeface="Arial"/>
                <a:cs typeface="Arial"/>
                <a:sym typeface="Arial"/>
              </a:rPr>
              <a:t/>
            </a:r>
            <a:br>
              <a:rPr lang="en-US" sz="4400" b="0" i="0" u="none" strike="noStrike" cap="none" dirty="0">
                <a:solidFill>
                  <a:schemeClr val="accent1"/>
                </a:solidFill>
                <a:latin typeface="Arial"/>
                <a:ea typeface="Arial"/>
                <a:cs typeface="Arial"/>
                <a:sym typeface="Arial"/>
              </a:rPr>
            </a:br>
            <a:r>
              <a:rPr lang="en-US" sz="4400" b="0" i="0" u="none" strike="noStrike" cap="none" dirty="0">
                <a:solidFill>
                  <a:schemeClr val="accent1"/>
                </a:solidFill>
                <a:latin typeface="Arial"/>
                <a:ea typeface="Arial"/>
                <a:cs typeface="Arial"/>
                <a:sym typeface="Arial"/>
              </a:rPr>
              <a:t/>
            </a:r>
            <a:br>
              <a:rPr lang="en-US" sz="4400" b="0" i="0" u="none" strike="noStrike" cap="none" dirty="0">
                <a:solidFill>
                  <a:schemeClr val="accent1"/>
                </a:solidFill>
                <a:latin typeface="Arial"/>
                <a:ea typeface="Arial"/>
                <a:cs typeface="Arial"/>
                <a:sym typeface="Arial"/>
              </a:rPr>
            </a:br>
            <a:r>
              <a:rPr lang="en-US" sz="4400" b="0" i="0" u="none" strike="noStrike" cap="none" dirty="0">
                <a:solidFill>
                  <a:schemeClr val="accent1"/>
                </a:solidFill>
                <a:latin typeface="Arial"/>
                <a:ea typeface="Arial"/>
                <a:cs typeface="Arial"/>
                <a:sym typeface="Arial"/>
              </a:rPr>
              <a:t/>
            </a:r>
            <a:br>
              <a:rPr lang="en-US" sz="4400" b="0" i="0" u="none" strike="noStrike" cap="none" dirty="0">
                <a:solidFill>
                  <a:schemeClr val="accent1"/>
                </a:solidFill>
                <a:latin typeface="Arial"/>
                <a:ea typeface="Arial"/>
                <a:cs typeface="Arial"/>
                <a:sym typeface="Arial"/>
              </a:rPr>
            </a:br>
            <a:r>
              <a:rPr lang="en-US" sz="4400" u="none" strike="noStrike" cap="none" dirty="0">
                <a:solidFill>
                  <a:schemeClr val="accent1"/>
                </a:solidFill>
                <a:ea typeface="Arial"/>
                <a:cs typeface="Arial"/>
                <a:sym typeface="Arial"/>
              </a:rPr>
              <a:t>THEN</a:t>
            </a:r>
            <a:br>
              <a:rPr lang="en-US" sz="4400" u="none" strike="noStrike" cap="none" dirty="0">
                <a:solidFill>
                  <a:schemeClr val="accent1"/>
                </a:solidFill>
                <a:ea typeface="Arial"/>
                <a:cs typeface="Arial"/>
                <a:sym typeface="Arial"/>
              </a:rPr>
            </a:br>
            <a:r>
              <a:rPr lang="en-US" sz="4400" u="none" strike="noStrike" cap="none" dirty="0">
                <a:solidFill>
                  <a:schemeClr val="accent1"/>
                </a:solidFill>
                <a:ea typeface="Arial"/>
                <a:cs typeface="Arial"/>
                <a:sym typeface="Arial"/>
              </a:rPr>
              <a:t/>
            </a:r>
            <a:br>
              <a:rPr lang="en-US" sz="4400" u="none" strike="noStrike" cap="none" dirty="0">
                <a:solidFill>
                  <a:schemeClr val="accent1"/>
                </a:solidFill>
                <a:ea typeface="Arial"/>
                <a:cs typeface="Arial"/>
                <a:sym typeface="Arial"/>
              </a:rPr>
            </a:br>
            <a:r>
              <a:rPr lang="en-US" sz="4400" u="none" strike="noStrike" cap="none" dirty="0">
                <a:solidFill>
                  <a:schemeClr val="accent1"/>
                </a:solidFill>
                <a:ea typeface="Arial"/>
                <a:cs typeface="Arial"/>
                <a:sym typeface="Arial"/>
              </a:rPr>
              <a:t/>
            </a:r>
            <a:br>
              <a:rPr lang="en-US" sz="4400" u="none" strike="noStrike" cap="none" dirty="0">
                <a:solidFill>
                  <a:schemeClr val="accent1"/>
                </a:solidFill>
                <a:ea typeface="Arial"/>
                <a:cs typeface="Arial"/>
                <a:sym typeface="Arial"/>
              </a:rPr>
            </a:br>
            <a:r>
              <a:rPr lang="en-US" sz="4400" u="none" strike="noStrike" cap="none" dirty="0">
                <a:solidFill>
                  <a:schemeClr val="accent1"/>
                </a:solidFill>
                <a:ea typeface="Arial"/>
                <a:cs typeface="Arial"/>
                <a:sym typeface="Arial"/>
              </a:rPr>
              <a:t>NOW</a:t>
            </a:r>
          </a:p>
        </p:txBody>
      </p:sp>
      <p:pic>
        <p:nvPicPr>
          <p:cNvPr id="138" name="Shape 1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44853" y="1642058"/>
            <a:ext cx="1489053" cy="1518635"/>
          </a:xfrm>
          <a:prstGeom prst="rect">
            <a:avLst/>
          </a:prstGeom>
          <a:noFill/>
          <a:ln>
            <a:noFill/>
          </a:ln>
        </p:spPr>
      </p:pic>
      <p:pic>
        <p:nvPicPr>
          <p:cNvPr id="139" name="Shape 1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20226" y="1733441"/>
            <a:ext cx="1526805" cy="1098139"/>
          </a:xfrm>
          <a:prstGeom prst="rect">
            <a:avLst/>
          </a:prstGeom>
          <a:noFill/>
          <a:ln w="9525" cap="flat" cmpd="sng">
            <a:solidFill>
              <a:srgbClr val="D8D8D8"/>
            </a:solidFill>
            <a:prstDash val="solid"/>
            <a:round/>
            <a:headEnd type="none" w="med" len="med"/>
            <a:tailEnd type="none" w="med" len="med"/>
          </a:ln>
        </p:spPr>
      </p:pic>
      <p:pic>
        <p:nvPicPr>
          <p:cNvPr id="140" name="Shape 14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76481" y="1732910"/>
            <a:ext cx="1202354" cy="1241356"/>
          </a:xfrm>
          <a:prstGeom prst="rect">
            <a:avLst/>
          </a:prstGeom>
          <a:noFill/>
          <a:ln>
            <a:noFill/>
          </a:ln>
        </p:spPr>
      </p:pic>
      <p:pic>
        <p:nvPicPr>
          <p:cNvPr id="141" name="Shape 14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002279" y="1593504"/>
            <a:ext cx="1637924" cy="1241356"/>
          </a:xfrm>
          <a:prstGeom prst="rect">
            <a:avLst/>
          </a:prstGeom>
          <a:noFill/>
          <a:ln>
            <a:noFill/>
          </a:ln>
        </p:spPr>
      </p:pic>
      <p:grpSp>
        <p:nvGrpSpPr>
          <p:cNvPr id="142" name="Shape 142"/>
          <p:cNvGrpSpPr/>
          <p:nvPr/>
        </p:nvGrpSpPr>
        <p:grpSpPr>
          <a:xfrm>
            <a:off x="3810703" y="3771239"/>
            <a:ext cx="1692297" cy="1556655"/>
            <a:chOff x="343796" y="3079825"/>
            <a:chExt cx="1975199" cy="1414199"/>
          </a:xfrm>
        </p:grpSpPr>
        <p:pic>
          <p:nvPicPr>
            <p:cNvPr id="143" name="Shape 14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43796" y="3079825"/>
              <a:ext cx="1975199" cy="1414199"/>
            </a:xfrm>
            <a:prstGeom prst="rect">
              <a:avLst/>
            </a:prstGeom>
            <a:noFill/>
            <a:ln>
              <a:noFill/>
            </a:ln>
          </p:spPr>
        </p:pic>
        <p:pic>
          <p:nvPicPr>
            <p:cNvPr id="144" name="Shape 14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86177" y="3124191"/>
              <a:ext cx="1449598" cy="1044598"/>
            </a:xfrm>
            <a:prstGeom prst="rect">
              <a:avLst/>
            </a:prstGeom>
            <a:noFill/>
            <a:ln>
              <a:noFill/>
            </a:ln>
          </p:spPr>
        </p:pic>
      </p:grpSp>
      <p:pic>
        <p:nvPicPr>
          <p:cNvPr id="145" name="Shape 14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775338" y="3870467"/>
            <a:ext cx="2103053" cy="1179127"/>
          </a:xfrm>
          <a:prstGeom prst="rect">
            <a:avLst/>
          </a:prstGeom>
          <a:noFill/>
          <a:ln>
            <a:noFill/>
          </a:ln>
        </p:spPr>
      </p:pic>
      <p:grpSp>
        <p:nvGrpSpPr>
          <p:cNvPr id="146" name="Shape 146"/>
          <p:cNvGrpSpPr/>
          <p:nvPr/>
        </p:nvGrpSpPr>
        <p:grpSpPr>
          <a:xfrm>
            <a:off x="6194729" y="3799535"/>
            <a:ext cx="753797" cy="1482401"/>
            <a:chOff x="3043191" y="3007891"/>
            <a:chExt cx="823199" cy="1459499"/>
          </a:xfrm>
        </p:grpSpPr>
        <p:pic>
          <p:nvPicPr>
            <p:cNvPr id="147" name="Shape 14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043191" y="3007891"/>
              <a:ext cx="823199" cy="1459499"/>
            </a:xfrm>
            <a:prstGeom prst="rect">
              <a:avLst/>
            </a:prstGeom>
            <a:noFill/>
            <a:ln>
              <a:noFill/>
            </a:ln>
          </p:spPr>
        </p:pic>
        <p:pic>
          <p:nvPicPr>
            <p:cNvPr id="148" name="Shape 148"/>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119991" y="3142433"/>
              <a:ext cx="669598" cy="1190400"/>
            </a:xfrm>
            <a:prstGeom prst="rect">
              <a:avLst/>
            </a:prstGeom>
            <a:noFill/>
            <a:ln>
              <a:noFill/>
            </a:ln>
          </p:spPr>
        </p:pic>
      </p:grpSp>
      <p:grpSp>
        <p:nvGrpSpPr>
          <p:cNvPr id="149" name="Shape 149"/>
          <p:cNvGrpSpPr/>
          <p:nvPr/>
        </p:nvGrpSpPr>
        <p:grpSpPr>
          <a:xfrm>
            <a:off x="8301686" y="3876983"/>
            <a:ext cx="811622" cy="1404953"/>
            <a:chOff x="5289173" y="3007891"/>
            <a:chExt cx="823199" cy="1459499"/>
          </a:xfrm>
        </p:grpSpPr>
        <p:pic>
          <p:nvPicPr>
            <p:cNvPr id="150" name="Shape 150"/>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289173" y="3007891"/>
              <a:ext cx="823199" cy="1459499"/>
            </a:xfrm>
            <a:prstGeom prst="rect">
              <a:avLst/>
            </a:prstGeom>
            <a:noFill/>
            <a:ln>
              <a:noFill/>
            </a:ln>
          </p:spPr>
        </p:pic>
        <p:pic>
          <p:nvPicPr>
            <p:cNvPr id="151" name="Shape 151"/>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365975" y="3142433"/>
              <a:ext cx="669599" cy="1190400"/>
            </a:xfrm>
            <a:prstGeom prst="rect">
              <a:avLst/>
            </a:prstGeom>
            <a:noFill/>
            <a:ln>
              <a:noFill/>
            </a:ln>
          </p:spPr>
        </p:pic>
      </p:grpSp>
      <p:grpSp>
        <p:nvGrpSpPr>
          <p:cNvPr id="152" name="Shape 152"/>
          <p:cNvGrpSpPr/>
          <p:nvPr/>
        </p:nvGrpSpPr>
        <p:grpSpPr>
          <a:xfrm>
            <a:off x="4325499" y="3096048"/>
            <a:ext cx="6418320" cy="517955"/>
            <a:chOff x="2714841" y="2321550"/>
            <a:chExt cx="5406451" cy="339600"/>
          </a:xfrm>
        </p:grpSpPr>
        <p:cxnSp>
          <p:nvCxnSpPr>
            <p:cNvPr id="153" name="Shape 153"/>
            <p:cNvCxnSpPr/>
            <p:nvPr/>
          </p:nvCxnSpPr>
          <p:spPr>
            <a:xfrm>
              <a:off x="2714841" y="2321550"/>
              <a:ext cx="0" cy="339600"/>
            </a:xfrm>
            <a:prstGeom prst="straightConnector1">
              <a:avLst/>
            </a:prstGeom>
            <a:noFill/>
            <a:ln w="12700" cap="flat" cmpd="sng">
              <a:solidFill>
                <a:srgbClr val="D8D8D8"/>
              </a:solidFill>
              <a:prstDash val="solid"/>
              <a:round/>
              <a:headEnd type="none" w="med" len="med"/>
              <a:tailEnd type="triangle" w="lg" len="lg"/>
            </a:ln>
          </p:spPr>
        </p:cxnSp>
        <p:cxnSp>
          <p:nvCxnSpPr>
            <p:cNvPr id="154" name="Shape 154"/>
            <p:cNvCxnSpPr/>
            <p:nvPr/>
          </p:nvCxnSpPr>
          <p:spPr>
            <a:xfrm>
              <a:off x="4558367" y="2321550"/>
              <a:ext cx="0" cy="339600"/>
            </a:xfrm>
            <a:prstGeom prst="straightConnector1">
              <a:avLst/>
            </a:prstGeom>
            <a:noFill/>
            <a:ln w="12700" cap="flat" cmpd="sng">
              <a:solidFill>
                <a:srgbClr val="D8D8D8"/>
              </a:solidFill>
              <a:prstDash val="solid"/>
              <a:round/>
              <a:headEnd type="none" w="med" len="med"/>
              <a:tailEnd type="triangle" w="lg" len="lg"/>
            </a:ln>
          </p:spPr>
        </p:cxnSp>
        <p:cxnSp>
          <p:nvCxnSpPr>
            <p:cNvPr id="155" name="Shape 155"/>
            <p:cNvCxnSpPr/>
            <p:nvPr/>
          </p:nvCxnSpPr>
          <p:spPr>
            <a:xfrm>
              <a:off x="6351460" y="2321550"/>
              <a:ext cx="0" cy="339600"/>
            </a:xfrm>
            <a:prstGeom prst="straightConnector1">
              <a:avLst/>
            </a:prstGeom>
            <a:noFill/>
            <a:ln w="12700" cap="flat" cmpd="sng">
              <a:solidFill>
                <a:srgbClr val="D8D8D8"/>
              </a:solidFill>
              <a:prstDash val="solid"/>
              <a:round/>
              <a:headEnd type="none" w="med" len="med"/>
              <a:tailEnd type="triangle" w="lg" len="lg"/>
            </a:ln>
          </p:spPr>
        </p:cxnSp>
        <p:cxnSp>
          <p:nvCxnSpPr>
            <p:cNvPr id="156" name="Shape 156"/>
            <p:cNvCxnSpPr/>
            <p:nvPr/>
          </p:nvCxnSpPr>
          <p:spPr>
            <a:xfrm>
              <a:off x="8121292" y="2321550"/>
              <a:ext cx="0" cy="339600"/>
            </a:xfrm>
            <a:prstGeom prst="straightConnector1">
              <a:avLst/>
            </a:prstGeom>
            <a:noFill/>
            <a:ln w="12700" cap="flat" cmpd="sng">
              <a:solidFill>
                <a:srgbClr val="D8D8D8"/>
              </a:solidFill>
              <a:prstDash val="solid"/>
              <a:round/>
              <a:headEnd type="none" w="med" len="med"/>
              <a:tailEnd type="triangle" w="lg" len="lg"/>
            </a:ln>
          </p:spPr>
        </p:cxnSp>
      </p:grpSp>
    </p:spTree>
    <p:extLst>
      <p:ext uri="{BB962C8B-B14F-4D97-AF65-F5344CB8AC3E}">
        <p14:creationId xmlns:p14="http://schemas.microsoft.com/office/powerpoint/2010/main" val="17762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28600" y="914400"/>
            <a:ext cx="3188434" cy="5186934"/>
          </a:xfrm>
          <a:prstGeom prst="rect">
            <a:avLst/>
          </a:prstGeom>
          <a:gradFill>
            <a:gsLst>
              <a:gs pos="0">
                <a:schemeClr val="accent1"/>
              </a:gs>
              <a:gs pos="2000">
                <a:schemeClr val="accent1"/>
              </a:gs>
              <a:gs pos="3000">
                <a:schemeClr val="lt1"/>
              </a:gs>
              <a:gs pos="97000">
                <a:schemeClr val="lt1"/>
              </a:gs>
              <a:gs pos="98000">
                <a:schemeClr val="accent1"/>
              </a:gs>
              <a:gs pos="100000">
                <a:schemeClr val="accent1"/>
              </a:gs>
            </a:gsLst>
            <a:lin ang="0" scaled="0"/>
          </a:gradFill>
          <a:ln>
            <a:noFill/>
          </a:ln>
        </p:spPr>
        <p:txBody>
          <a:bodyPr lIns="137150" tIns="45700" rIns="137150" bIns="2286000" anchor="ctr" anchorCtr="0">
            <a:noAutofit/>
          </a:bodyPr>
          <a:lstStyle/>
          <a:p>
            <a:pPr marL="0" marR="0" lvl="0" indent="0" algn="l" rtl="0">
              <a:lnSpc>
                <a:spcPct val="90000"/>
              </a:lnSpc>
              <a:spcBef>
                <a:spcPts val="0"/>
              </a:spcBef>
              <a:buClr>
                <a:schemeClr val="accent1"/>
              </a:buClr>
              <a:buSzPct val="25000"/>
              <a:buFont typeface="Arial"/>
              <a:buNone/>
            </a:pPr>
            <a:r>
              <a:rPr lang="en-US" sz="4400" u="none" strike="noStrike" cap="none" dirty="0">
                <a:solidFill>
                  <a:schemeClr val="accent1"/>
                </a:solidFill>
                <a:ea typeface="Arial"/>
                <a:cs typeface="Arial"/>
                <a:sym typeface="Arial"/>
              </a:rPr>
              <a:t/>
            </a:r>
            <a:br>
              <a:rPr lang="en-US" sz="4400" u="none" strike="noStrike" cap="none" dirty="0">
                <a:solidFill>
                  <a:schemeClr val="accent1"/>
                </a:solidFill>
                <a:ea typeface="Arial"/>
                <a:cs typeface="Arial"/>
                <a:sym typeface="Arial"/>
              </a:rPr>
            </a:br>
            <a:r>
              <a:rPr lang="en-US" sz="4400" u="none" strike="noStrike" cap="none" dirty="0">
                <a:solidFill>
                  <a:schemeClr val="accent1"/>
                </a:solidFill>
                <a:ea typeface="Arial"/>
                <a:cs typeface="Arial"/>
                <a:sym typeface="Arial"/>
              </a:rPr>
              <a:t/>
            </a:r>
            <a:br>
              <a:rPr lang="en-US" sz="4400" u="none" strike="noStrike" cap="none" dirty="0">
                <a:solidFill>
                  <a:schemeClr val="accent1"/>
                </a:solidFill>
                <a:ea typeface="Arial"/>
                <a:cs typeface="Arial"/>
                <a:sym typeface="Arial"/>
              </a:rPr>
            </a:br>
            <a:r>
              <a:rPr lang="en-US" sz="4400" u="none" strike="noStrike" cap="none" dirty="0">
                <a:solidFill>
                  <a:schemeClr val="accent1"/>
                </a:solidFill>
                <a:ea typeface="Arial"/>
                <a:cs typeface="Arial"/>
                <a:sym typeface="Arial"/>
              </a:rPr>
              <a:t>Consumer Behavior:</a:t>
            </a:r>
            <a:br>
              <a:rPr lang="en-US" sz="4400" u="none" strike="noStrike" cap="none" dirty="0">
                <a:solidFill>
                  <a:schemeClr val="accent1"/>
                </a:solidFill>
                <a:ea typeface="Arial"/>
                <a:cs typeface="Arial"/>
                <a:sym typeface="Arial"/>
              </a:rPr>
            </a:br>
            <a:r>
              <a:rPr lang="en-US" sz="4400" u="none" strike="noStrike" cap="none" dirty="0">
                <a:solidFill>
                  <a:schemeClr val="accent1"/>
                </a:solidFill>
                <a:ea typeface="Arial"/>
                <a:cs typeface="Arial"/>
                <a:sym typeface="Arial"/>
              </a:rPr>
              <a:t/>
            </a:r>
            <a:br>
              <a:rPr lang="en-US" sz="4400" u="none" strike="noStrike" cap="none" dirty="0">
                <a:solidFill>
                  <a:schemeClr val="accent1"/>
                </a:solidFill>
                <a:ea typeface="Arial"/>
                <a:cs typeface="Arial"/>
                <a:sym typeface="Arial"/>
              </a:rPr>
            </a:br>
            <a:r>
              <a:rPr lang="en-US" sz="4400" u="none" strike="noStrike" cap="none" dirty="0">
                <a:solidFill>
                  <a:schemeClr val="accent1"/>
                </a:solidFill>
                <a:ea typeface="Arial"/>
                <a:cs typeface="Arial"/>
                <a:sym typeface="Arial"/>
              </a:rPr>
              <a:t>3 Guiding Trends</a:t>
            </a:r>
          </a:p>
        </p:txBody>
      </p:sp>
      <p:cxnSp>
        <p:nvCxnSpPr>
          <p:cNvPr id="163" name="Shape 163"/>
          <p:cNvCxnSpPr/>
          <p:nvPr/>
        </p:nvCxnSpPr>
        <p:spPr>
          <a:xfrm>
            <a:off x="3722021" y="5596867"/>
            <a:ext cx="7707972" cy="0"/>
          </a:xfrm>
          <a:prstGeom prst="straightConnector1">
            <a:avLst/>
          </a:prstGeom>
          <a:noFill/>
          <a:ln w="127000" cap="flat" cmpd="sng">
            <a:solidFill>
              <a:schemeClr val="accent4"/>
            </a:solidFill>
            <a:prstDash val="solid"/>
            <a:miter/>
            <a:headEnd type="none" w="med" len="med"/>
            <a:tailEnd type="none" w="med" len="med"/>
          </a:ln>
        </p:spPr>
      </p:cxnSp>
      <p:pic>
        <p:nvPicPr>
          <p:cNvPr id="164" name="Shape 164"/>
          <p:cNvPicPr preferRelativeResize="0"/>
          <p:nvPr/>
        </p:nvPicPr>
        <p:blipFill rotWithShape="1">
          <a:blip r:embed="rId3">
            <a:alphaModFix/>
          </a:blip>
          <a:srcRect/>
          <a:stretch/>
        </p:blipFill>
        <p:spPr>
          <a:xfrm>
            <a:off x="3715650" y="1874235"/>
            <a:ext cx="2432616" cy="3684068"/>
          </a:xfrm>
          <a:prstGeom prst="rect">
            <a:avLst/>
          </a:prstGeom>
          <a:noFill/>
          <a:ln>
            <a:noFill/>
          </a:ln>
        </p:spPr>
      </p:pic>
      <p:pic>
        <p:nvPicPr>
          <p:cNvPr id="165" name="Shape 165"/>
          <p:cNvPicPr preferRelativeResize="0"/>
          <p:nvPr/>
        </p:nvPicPr>
        <p:blipFill rotWithShape="1">
          <a:blip r:embed="rId4" cstate="email">
            <a:alphaModFix/>
            <a:extLst>
              <a:ext uri="{28A0092B-C50C-407E-A947-70E740481C1C}">
                <a14:useLocalDpi xmlns:a14="http://schemas.microsoft.com/office/drawing/2010/main"/>
              </a:ext>
            </a:extLst>
          </a:blip>
          <a:srcRect l="9607" r="4147"/>
          <a:stretch/>
        </p:blipFill>
        <p:spPr>
          <a:xfrm>
            <a:off x="6303137" y="1874234"/>
            <a:ext cx="2415943" cy="3655535"/>
          </a:xfrm>
          <a:prstGeom prst="rect">
            <a:avLst/>
          </a:prstGeom>
          <a:noFill/>
          <a:ln>
            <a:noFill/>
          </a:ln>
        </p:spPr>
      </p:pic>
      <p:pic>
        <p:nvPicPr>
          <p:cNvPr id="166" name="Shape 166"/>
          <p:cNvPicPr preferRelativeResize="0"/>
          <p:nvPr/>
        </p:nvPicPr>
        <p:blipFill rotWithShape="1">
          <a:blip r:embed="rId5">
            <a:alphaModFix/>
          </a:blip>
          <a:srcRect/>
          <a:stretch/>
        </p:blipFill>
        <p:spPr>
          <a:xfrm>
            <a:off x="8918567" y="1862369"/>
            <a:ext cx="2486024" cy="3686174"/>
          </a:xfrm>
          <a:prstGeom prst="rect">
            <a:avLst/>
          </a:prstGeom>
          <a:noFill/>
          <a:ln>
            <a:noFill/>
          </a:ln>
        </p:spPr>
      </p:pic>
    </p:spTree>
    <p:extLst>
      <p:ext uri="{BB962C8B-B14F-4D97-AF65-F5344CB8AC3E}">
        <p14:creationId xmlns:p14="http://schemas.microsoft.com/office/powerpoint/2010/main" val="105165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6825" y="1379141"/>
            <a:ext cx="8327616" cy="4367483"/>
          </a:xfrm>
          <a:prstGeom prst="rect">
            <a:avLst/>
          </a:prstGeom>
          <a:noFill/>
          <a:ln>
            <a:noFill/>
          </a:ln>
        </p:spPr>
      </p:pic>
      <p:cxnSp>
        <p:nvCxnSpPr>
          <p:cNvPr id="173" name="Shape 173"/>
          <p:cNvCxnSpPr/>
          <p:nvPr/>
        </p:nvCxnSpPr>
        <p:spPr>
          <a:xfrm rot="10800000" flipH="1">
            <a:off x="1941038" y="5793093"/>
            <a:ext cx="8357698" cy="5139"/>
          </a:xfrm>
          <a:prstGeom prst="straightConnector1">
            <a:avLst/>
          </a:prstGeom>
          <a:noFill/>
          <a:ln w="127000" cap="flat" cmpd="sng">
            <a:solidFill>
              <a:schemeClr val="accent4"/>
            </a:solidFill>
            <a:prstDash val="solid"/>
            <a:miter/>
            <a:headEnd type="none" w="med" len="med"/>
            <a:tailEnd type="none" w="med" len="med"/>
          </a:ln>
        </p:spPr>
      </p:cxnSp>
    </p:spTree>
    <p:extLst>
      <p:ext uri="{BB962C8B-B14F-4D97-AF65-F5344CB8AC3E}">
        <p14:creationId xmlns:p14="http://schemas.microsoft.com/office/powerpoint/2010/main" val="170666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rame">
  <a:themeElements>
    <a:clrScheme name="WRN2016">
      <a:dk1>
        <a:sysClr val="windowText" lastClr="000000"/>
      </a:dk1>
      <a:lt1>
        <a:sysClr val="window" lastClr="FFFFFF"/>
      </a:lt1>
      <a:dk2>
        <a:srgbClr val="44546A"/>
      </a:dk2>
      <a:lt2>
        <a:srgbClr val="E7E6E6"/>
      </a:lt2>
      <a:accent1>
        <a:srgbClr val="0060AE"/>
      </a:accent1>
      <a:accent2>
        <a:srgbClr val="3861A8"/>
      </a:accent2>
      <a:accent3>
        <a:srgbClr val="218B96"/>
      </a:accent3>
      <a:accent4>
        <a:srgbClr val="8BAE43"/>
      </a:accent4>
      <a:accent5>
        <a:srgbClr val="DB822D"/>
      </a:accent5>
      <a:accent6>
        <a:srgbClr val="E6AB39"/>
      </a:accent6>
      <a:hlink>
        <a:srgbClr val="FFC000"/>
      </a:hlink>
      <a:folHlink>
        <a:srgbClr val="954F72"/>
      </a:folHlink>
    </a:clrScheme>
    <a:fontScheme name="Custom 1">
      <a:majorFont>
        <a:latin typeface="GM Sans Regular"/>
        <a:ea typeface=""/>
        <a:cs typeface=""/>
      </a:majorFont>
      <a:minorFont>
        <a:latin typeface="GM Sans Light"/>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5335</TotalTime>
  <Words>2371</Words>
  <Application>Microsoft Office PowerPoint</Application>
  <PresentationFormat>Custom</PresentationFormat>
  <Paragraphs>415</Paragraphs>
  <Slides>64</Slides>
  <Notes>64</Notes>
  <HiddenSlides>2</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Frame</vt:lpstr>
      <vt:lpstr>RHENEA CULP</vt:lpstr>
      <vt:lpstr>PowerPoint Presentation</vt:lpstr>
      <vt:lpstr>KRISTIN PAYNE</vt:lpstr>
      <vt:lpstr>Google:  Connecting with  Today’s Digital Consumer</vt:lpstr>
      <vt:lpstr>PowerPoint Presentation</vt:lpstr>
      <vt:lpstr>PowerPoint Presentation</vt:lpstr>
      <vt:lpstr>   THEN   NOW</vt:lpstr>
      <vt:lpstr>  Consumer Behavior:  3 Guiding Trends</vt:lpstr>
      <vt:lpstr>PowerPoint Presentation</vt:lpstr>
      <vt:lpstr>PowerPoint Presentation</vt:lpstr>
      <vt:lpstr>PowerPoint Presentation</vt:lpstr>
      <vt:lpstr> Old Mantra:   Get Customers into the Dealership</vt:lpstr>
      <vt:lpstr> New Mantra:   Bring Your Dealership to the Customer</vt:lpstr>
      <vt:lpstr>PowerPoint Presentation</vt:lpstr>
      <vt:lpstr>PowerPoint Presentation</vt:lpstr>
      <vt:lpstr>PowerPoint Presentation</vt:lpstr>
      <vt:lpstr>  Brand Loyalty by 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Drivers are increasingly using digital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Tactic #1  Organic + Paid </vt:lpstr>
      <vt:lpstr>Search  Tactic #1  Organic Tips</vt:lpstr>
      <vt:lpstr>Search  Tactic #2:  Branded Keywords </vt:lpstr>
      <vt:lpstr>Search  Tactic #3:  Sitelinks &amp; Extentions </vt:lpstr>
      <vt:lpstr>Be there to answer their questions!</vt:lpstr>
      <vt:lpstr>PowerPoint Presentation</vt:lpstr>
      <vt:lpstr>PowerPoint Presentation</vt:lpstr>
      <vt:lpstr> Growing Importance:  Video  (especially mobile!) </vt:lpstr>
      <vt:lpstr>PowerPoint Presentation</vt:lpstr>
      <vt:lpstr>PowerPoint Presentation</vt:lpstr>
      <vt:lpstr>PowerPoint Presentation</vt:lpstr>
      <vt:lpstr>PowerPoint Presentation</vt:lpstr>
      <vt:lpstr> The Right Customers:  Your Customer Data</vt:lpstr>
      <vt:lpstr> Pay per View</vt:lpstr>
      <vt:lpstr>PowerPoint Presentation</vt:lpstr>
      <vt:lpstr>YouTube: Getting Found</vt:lpstr>
      <vt:lpstr>YouTube: Driving Engagement</vt:lpstr>
      <vt:lpstr>Focus efforts where consumers spend time:</vt:lpstr>
      <vt:lpstr>PowerPoint Presentation</vt:lpstr>
      <vt:lpstr>Q&amp;A</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Speaker/Session Name</dc:title>
  <dc:creator>Jill Gardner</dc:creator>
  <cp:lastModifiedBy>Ferris-Smith, Adam</cp:lastModifiedBy>
  <cp:revision>108</cp:revision>
  <dcterms:created xsi:type="dcterms:W3CDTF">2015-08-24T13:36:55Z</dcterms:created>
  <dcterms:modified xsi:type="dcterms:W3CDTF">2016-10-07T20:41:45Z</dcterms:modified>
</cp:coreProperties>
</file>