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notesSlides/notesSlide17.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18.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notesSlides/notesSlide23.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notesSlides/notesSlide24.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1.xml" ContentType="application/vnd.openxmlformats-officedocument.drawingml.chart+xml"/>
  <Override PartName="/ppt/notesSlides/notesSlide28.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notesSlides/notesSlide29.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30.xml" ContentType="application/vnd.openxmlformats-officedocument.drawingml.chart+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669" r:id="rId2"/>
  </p:sldMasterIdLst>
  <p:notesMasterIdLst>
    <p:notesMasterId r:id="rId62"/>
  </p:notesMasterIdLst>
  <p:sldIdLst>
    <p:sldId id="603" r:id="rId3"/>
    <p:sldId id="626" r:id="rId4"/>
    <p:sldId id="627" r:id="rId5"/>
    <p:sldId id="331" r:id="rId6"/>
    <p:sldId id="444" r:id="rId7"/>
    <p:sldId id="332" r:id="rId8"/>
    <p:sldId id="333" r:id="rId9"/>
    <p:sldId id="334" r:id="rId10"/>
    <p:sldId id="335" r:id="rId11"/>
    <p:sldId id="336" r:id="rId12"/>
    <p:sldId id="337" r:id="rId13"/>
    <p:sldId id="338" r:id="rId14"/>
    <p:sldId id="339" r:id="rId15"/>
    <p:sldId id="340" r:id="rId16"/>
    <p:sldId id="341" r:id="rId17"/>
    <p:sldId id="342" r:id="rId18"/>
    <p:sldId id="343" r:id="rId19"/>
    <p:sldId id="344" r:id="rId20"/>
    <p:sldId id="345" r:id="rId21"/>
    <p:sldId id="346" r:id="rId22"/>
    <p:sldId id="347" r:id="rId23"/>
    <p:sldId id="348" r:id="rId24"/>
    <p:sldId id="349" r:id="rId25"/>
    <p:sldId id="350" r:id="rId26"/>
    <p:sldId id="351" r:id="rId27"/>
    <p:sldId id="352" r:id="rId28"/>
    <p:sldId id="353" r:id="rId29"/>
    <p:sldId id="354" r:id="rId30"/>
    <p:sldId id="355" r:id="rId31"/>
    <p:sldId id="356" r:id="rId32"/>
    <p:sldId id="357" r:id="rId33"/>
    <p:sldId id="358" r:id="rId34"/>
    <p:sldId id="359" r:id="rId35"/>
    <p:sldId id="360" r:id="rId36"/>
    <p:sldId id="361" r:id="rId37"/>
    <p:sldId id="362" r:id="rId38"/>
    <p:sldId id="363" r:id="rId39"/>
    <p:sldId id="364" r:id="rId40"/>
    <p:sldId id="365" r:id="rId41"/>
    <p:sldId id="366" r:id="rId42"/>
    <p:sldId id="367" r:id="rId43"/>
    <p:sldId id="368" r:id="rId44"/>
    <p:sldId id="369" r:id="rId45"/>
    <p:sldId id="370" r:id="rId46"/>
    <p:sldId id="371" r:id="rId47"/>
    <p:sldId id="372" r:id="rId48"/>
    <p:sldId id="373" r:id="rId49"/>
    <p:sldId id="374" r:id="rId50"/>
    <p:sldId id="375" r:id="rId51"/>
    <p:sldId id="376" r:id="rId52"/>
    <p:sldId id="377" r:id="rId53"/>
    <p:sldId id="378" r:id="rId54"/>
    <p:sldId id="379" r:id="rId55"/>
    <p:sldId id="380" r:id="rId56"/>
    <p:sldId id="381" r:id="rId57"/>
    <p:sldId id="382" r:id="rId58"/>
    <p:sldId id="383" r:id="rId59"/>
    <p:sldId id="384" r:id="rId60"/>
    <p:sldId id="385"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xmlns="">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Richmond"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1E3"/>
    <a:srgbClr val="FFFFFF"/>
    <a:srgbClr val="404040"/>
    <a:srgbClr val="F58320"/>
    <a:srgbClr val="F68121"/>
    <a:srgbClr val="0060AE"/>
    <a:srgbClr val="075FAA"/>
    <a:srgbClr val="9ECB3C"/>
    <a:srgbClr val="00B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9" autoAdjust="0"/>
    <p:restoredTop sz="93957" autoAdjust="0"/>
  </p:normalViewPr>
  <p:slideViewPr>
    <p:cSldViewPr snapToGrid="0" showGuides="1">
      <p:cViewPr varScale="1">
        <p:scale>
          <a:sx n="69" d="100"/>
          <a:sy n="69" d="100"/>
        </p:scale>
        <p:origin x="-768" y="-102"/>
      </p:cViewPr>
      <p:guideLst>
        <p:guide orient="horz" pos="2136"/>
        <p:guide pos="3840"/>
      </p:guideLst>
    </p:cSldViewPr>
  </p:slideViewPr>
  <p:outlineViewPr>
    <p:cViewPr>
      <p:scale>
        <a:sx n="33" d="100"/>
        <a:sy n="33" d="100"/>
      </p:scale>
      <p:origin x="0" y="-9030"/>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50" d="100"/>
          <a:sy n="50" d="100"/>
        </p:scale>
        <p:origin x="1986" y="3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680878276319102E-2"/>
          <c:y val="4.94579621365464E-2"/>
          <c:w val="0.89320632201535899"/>
          <c:h val="0.846482693650072"/>
        </c:manualLayout>
      </c:layout>
      <c:barChart>
        <c:barDir val="col"/>
        <c:grouping val="clustered"/>
        <c:varyColors val="0"/>
        <c:ser>
          <c:idx val="0"/>
          <c:order val="0"/>
          <c:tx>
            <c:strRef>
              <c:f>Sheet1!$B$1</c:f>
              <c:strCache>
                <c:ptCount val="1"/>
                <c:pt idx="0">
                  <c:v>Column1</c:v>
                </c:pt>
              </c:strCache>
            </c:strRef>
          </c:tx>
          <c:spPr>
            <a:solidFill>
              <a:srgbClr val="B0B0B0"/>
            </a:solidFill>
          </c:spPr>
          <c:invertIfNegative val="0"/>
          <c:dPt>
            <c:idx val="0"/>
            <c:invertIfNegative val="0"/>
            <c:bubble3D val="0"/>
            <c:spPr>
              <a:solidFill>
                <a:srgbClr val="005776"/>
              </a:solidFill>
            </c:spPr>
            <c:extLst xmlns:c16r2="http://schemas.microsoft.com/office/drawing/2015/06/chart">
              <c:ext xmlns:c16="http://schemas.microsoft.com/office/drawing/2014/chart" uri="{C3380CC4-5D6E-409C-BE32-E72D297353CC}">
                <c16:uniqueId val="{00000001-3DA8-44D9-ADFA-9B5967EB556A}"/>
              </c:ext>
            </c:extLst>
          </c:dPt>
          <c:dPt>
            <c:idx val="1"/>
            <c:invertIfNegative val="0"/>
            <c:bubble3D val="0"/>
            <c:spPr>
              <a:solidFill>
                <a:srgbClr val="005776"/>
              </a:solidFill>
            </c:spPr>
            <c:extLst xmlns:c16r2="http://schemas.microsoft.com/office/drawing/2015/06/chart">
              <c:ext xmlns:c16="http://schemas.microsoft.com/office/drawing/2014/chart" uri="{C3380CC4-5D6E-409C-BE32-E72D297353CC}">
                <c16:uniqueId val="{00000003-3DA8-44D9-ADFA-9B5967EB556A}"/>
              </c:ext>
            </c:extLst>
          </c:dPt>
          <c:dPt>
            <c:idx val="2"/>
            <c:invertIfNegative val="0"/>
            <c:bubble3D val="0"/>
            <c:spPr>
              <a:solidFill>
                <a:schemeClr val="accent1"/>
              </a:solidFill>
            </c:spPr>
            <c:extLst xmlns:c16r2="http://schemas.microsoft.com/office/drawing/2015/06/chart">
              <c:ext xmlns:c16="http://schemas.microsoft.com/office/drawing/2014/chart" uri="{C3380CC4-5D6E-409C-BE32-E72D297353CC}">
                <c16:uniqueId val="{00000005-3DA8-44D9-ADFA-9B5967EB556A}"/>
              </c:ext>
            </c:extLst>
          </c:dPt>
          <c:dPt>
            <c:idx val="3"/>
            <c:invertIfNegative val="0"/>
            <c:bubble3D val="0"/>
            <c:spPr>
              <a:solidFill>
                <a:schemeClr val="accent1"/>
              </a:solidFill>
            </c:spPr>
            <c:extLst xmlns:c16r2="http://schemas.microsoft.com/office/drawing/2015/06/chart">
              <c:ext xmlns:c16="http://schemas.microsoft.com/office/drawing/2014/chart" uri="{C3380CC4-5D6E-409C-BE32-E72D297353CC}">
                <c16:uniqueId val="{00000007-3DA8-44D9-ADFA-9B5967EB556A}"/>
              </c:ext>
            </c:extLst>
          </c:dPt>
          <c:dPt>
            <c:idx val="4"/>
            <c:invertIfNegative val="0"/>
            <c:bubble3D val="0"/>
            <c:spPr>
              <a:solidFill>
                <a:schemeClr val="accent1"/>
              </a:solidFill>
            </c:spPr>
            <c:extLst xmlns:c16r2="http://schemas.microsoft.com/office/drawing/2015/06/chart">
              <c:ext xmlns:c16="http://schemas.microsoft.com/office/drawing/2014/chart" uri="{C3380CC4-5D6E-409C-BE32-E72D297353CC}">
                <c16:uniqueId val="{00000009-3DA8-44D9-ADFA-9B5967EB556A}"/>
              </c:ext>
            </c:extLst>
          </c:dPt>
          <c:dPt>
            <c:idx val="5"/>
            <c:invertIfNegative val="0"/>
            <c:bubble3D val="0"/>
            <c:spPr>
              <a:solidFill>
                <a:schemeClr val="tx2"/>
              </a:solidFill>
            </c:spPr>
            <c:extLst xmlns:c16r2="http://schemas.microsoft.com/office/drawing/2015/06/chart">
              <c:ext xmlns:c16="http://schemas.microsoft.com/office/drawing/2014/chart" uri="{C3380CC4-5D6E-409C-BE32-E72D297353CC}">
                <c16:uniqueId val="{0000000B-3DA8-44D9-ADFA-9B5967EB556A}"/>
              </c:ext>
            </c:extLst>
          </c:dPt>
          <c:dPt>
            <c:idx val="6"/>
            <c:invertIfNegative val="0"/>
            <c:bubble3D val="0"/>
            <c:spPr>
              <a:solidFill>
                <a:schemeClr val="tx2"/>
              </a:solidFill>
            </c:spPr>
            <c:extLst xmlns:c16r2="http://schemas.microsoft.com/office/drawing/2015/06/chart">
              <c:ext xmlns:c16="http://schemas.microsoft.com/office/drawing/2014/chart" uri="{C3380CC4-5D6E-409C-BE32-E72D297353CC}">
                <c16:uniqueId val="{0000000D-3DA8-44D9-ADFA-9B5967EB556A}"/>
              </c:ext>
            </c:extLst>
          </c:dPt>
          <c:dPt>
            <c:idx val="7"/>
            <c:invertIfNegative val="0"/>
            <c:bubble3D val="0"/>
            <c:spPr>
              <a:solidFill>
                <a:schemeClr val="tx2"/>
              </a:solidFill>
            </c:spPr>
            <c:extLst xmlns:c16r2="http://schemas.microsoft.com/office/drawing/2015/06/chart">
              <c:ext xmlns:c16="http://schemas.microsoft.com/office/drawing/2014/chart" uri="{C3380CC4-5D6E-409C-BE32-E72D297353CC}">
                <c16:uniqueId val="{0000000F-3DA8-44D9-ADFA-9B5967EB556A}"/>
              </c:ext>
            </c:extLst>
          </c:dPt>
          <c:dPt>
            <c:idx val="8"/>
            <c:invertIfNegative val="0"/>
            <c:bubble3D val="0"/>
            <c:spPr>
              <a:solidFill>
                <a:schemeClr val="tx2"/>
              </a:solidFill>
            </c:spPr>
            <c:extLst xmlns:c16r2="http://schemas.microsoft.com/office/drawing/2015/06/chart">
              <c:ext xmlns:c16="http://schemas.microsoft.com/office/drawing/2014/chart" uri="{C3380CC4-5D6E-409C-BE32-E72D297353CC}">
                <c16:uniqueId val="{00000011-3DA8-44D9-ADFA-9B5967EB556A}"/>
              </c:ext>
            </c:extLst>
          </c:dPt>
          <c:dPt>
            <c:idx val="9"/>
            <c:invertIfNegative val="0"/>
            <c:bubble3D val="0"/>
            <c:spPr>
              <a:solidFill>
                <a:schemeClr val="tx2"/>
              </a:solidFill>
            </c:spPr>
            <c:extLst xmlns:c16r2="http://schemas.microsoft.com/office/drawing/2015/06/chart">
              <c:ext xmlns:c16="http://schemas.microsoft.com/office/drawing/2014/chart" uri="{C3380CC4-5D6E-409C-BE32-E72D297353CC}">
                <c16:uniqueId val="{00000013-3DA8-44D9-ADFA-9B5967EB556A}"/>
              </c:ext>
            </c:extLst>
          </c:dPt>
          <c:dPt>
            <c:idx val="10"/>
            <c:invertIfNegative val="0"/>
            <c:bubble3D val="0"/>
            <c:spPr>
              <a:solidFill>
                <a:schemeClr val="tx2"/>
              </a:solidFill>
            </c:spPr>
            <c:extLst xmlns:c16r2="http://schemas.microsoft.com/office/drawing/2015/06/chart">
              <c:ext xmlns:c16="http://schemas.microsoft.com/office/drawing/2014/chart" uri="{C3380CC4-5D6E-409C-BE32-E72D297353CC}">
                <c16:uniqueId val="{00000015-3DA8-44D9-ADFA-9B5967EB556A}"/>
              </c:ext>
            </c:extLst>
          </c:dPt>
          <c:dLbls>
            <c:spPr>
              <a:noFill/>
              <a:ln>
                <a:noFill/>
              </a:ln>
              <a:effectLst/>
            </c:spPr>
            <c:txPr>
              <a:bodyPr/>
              <a:lstStyle/>
              <a:p>
                <a:pPr>
                  <a:defRPr sz="1400" b="1">
                    <a:solidFill>
                      <a:schemeClr val="bg1"/>
                    </a:solidFill>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Sheet1!$A$2:$A$12</c:f>
              <c:strCache>
                <c:ptCount val="11"/>
                <c:pt idx="0">
                  <c:v>2010</c:v>
                </c:pt>
                <c:pt idx="1">
                  <c:v>2011</c:v>
                </c:pt>
                <c:pt idx="2">
                  <c:v>2012</c:v>
                </c:pt>
                <c:pt idx="3">
                  <c:v>2013</c:v>
                </c:pt>
                <c:pt idx="4">
                  <c:v>2014</c:v>
                </c:pt>
                <c:pt idx="5">
                  <c:v>2015F</c:v>
                </c:pt>
                <c:pt idx="6">
                  <c:v>2016F</c:v>
                </c:pt>
                <c:pt idx="7">
                  <c:v>2017F</c:v>
                </c:pt>
                <c:pt idx="8">
                  <c:v>2018F</c:v>
                </c:pt>
                <c:pt idx="9">
                  <c:v>2019F</c:v>
                </c:pt>
                <c:pt idx="10">
                  <c:v>2020F</c:v>
                </c:pt>
              </c:strCache>
            </c:strRef>
          </c:cat>
          <c:val>
            <c:numRef>
              <c:f>Sheet1!$B$2:$B$12</c:f>
              <c:numCache>
                <c:formatCode>#,##0.00</c:formatCode>
                <c:ptCount val="11"/>
                <c:pt idx="0">
                  <c:v>9.18</c:v>
                </c:pt>
                <c:pt idx="1">
                  <c:v>10.32</c:v>
                </c:pt>
                <c:pt idx="2">
                  <c:v>11.73</c:v>
                </c:pt>
                <c:pt idx="3">
                  <c:v>12.84</c:v>
                </c:pt>
                <c:pt idx="4">
                  <c:v>13.56</c:v>
                </c:pt>
                <c:pt idx="5">
                  <c:v>14.19</c:v>
                </c:pt>
                <c:pt idx="6">
                  <c:v>14.39</c:v>
                </c:pt>
                <c:pt idx="7">
                  <c:v>14.49</c:v>
                </c:pt>
                <c:pt idx="8">
                  <c:v>14.54</c:v>
                </c:pt>
                <c:pt idx="9">
                  <c:v>14.55</c:v>
                </c:pt>
                <c:pt idx="10">
                  <c:v>14.62</c:v>
                </c:pt>
              </c:numCache>
            </c:numRef>
          </c:val>
          <c:extLst xmlns:c16r2="http://schemas.microsoft.com/office/drawing/2015/06/chart">
            <c:ext xmlns:c16="http://schemas.microsoft.com/office/drawing/2014/chart" uri="{C3380CC4-5D6E-409C-BE32-E72D297353CC}">
              <c16:uniqueId val="{00000016-3DA8-44D9-ADFA-9B5967EB556A}"/>
            </c:ext>
          </c:extLst>
        </c:ser>
        <c:dLbls>
          <c:showLegendKey val="0"/>
          <c:showVal val="0"/>
          <c:showCatName val="0"/>
          <c:showSerName val="0"/>
          <c:showPercent val="0"/>
          <c:showBubbleSize val="0"/>
        </c:dLbls>
        <c:gapWidth val="30"/>
        <c:axId val="93622272"/>
        <c:axId val="93623808"/>
      </c:barChart>
      <c:catAx>
        <c:axId val="93622272"/>
        <c:scaling>
          <c:orientation val="minMax"/>
        </c:scaling>
        <c:delete val="0"/>
        <c:axPos val="b"/>
        <c:numFmt formatCode="General" sourceLinked="0"/>
        <c:majorTickMark val="none"/>
        <c:minorTickMark val="none"/>
        <c:tickLblPos val="nextTo"/>
        <c:txPr>
          <a:bodyPr/>
          <a:lstStyle/>
          <a:p>
            <a:pPr>
              <a:defRPr sz="1200"/>
            </a:pPr>
            <a:endParaRPr lang="en-US"/>
          </a:p>
        </c:txPr>
        <c:crossAx val="93623808"/>
        <c:crosses val="autoZero"/>
        <c:auto val="1"/>
        <c:lblAlgn val="ctr"/>
        <c:lblOffset val="100"/>
        <c:noMultiLvlLbl val="0"/>
      </c:catAx>
      <c:valAx>
        <c:axId val="93623808"/>
        <c:scaling>
          <c:orientation val="minMax"/>
        </c:scaling>
        <c:delete val="0"/>
        <c:axPos val="l"/>
        <c:title>
          <c:tx>
            <c:rich>
              <a:bodyPr rot="-5400000" vert="horz"/>
              <a:lstStyle/>
              <a:p>
                <a:pPr>
                  <a:defRPr sz="1200" b="0">
                    <a:solidFill>
                      <a:schemeClr val="tx2"/>
                    </a:solidFill>
                  </a:defRPr>
                </a:pPr>
                <a:r>
                  <a:rPr lang="en-US" sz="1200" b="0" dirty="0">
                    <a:solidFill>
                      <a:schemeClr val="tx2"/>
                    </a:solidFill>
                  </a:rPr>
                  <a:t>Light vehicle sales (millions of units)</a:t>
                </a:r>
              </a:p>
            </c:rich>
          </c:tx>
          <c:layout>
            <c:manualLayout>
              <c:xMode val="edge"/>
              <c:yMode val="edge"/>
              <c:x val="4.2421288954911001E-3"/>
              <c:y val="0.105848567174717"/>
            </c:manualLayout>
          </c:layout>
          <c:overlay val="0"/>
        </c:title>
        <c:numFmt formatCode="#,##0.00" sourceLinked="0"/>
        <c:majorTickMark val="out"/>
        <c:minorTickMark val="none"/>
        <c:tickLblPos val="nextTo"/>
        <c:txPr>
          <a:bodyPr/>
          <a:lstStyle/>
          <a:p>
            <a:pPr>
              <a:defRPr sz="1200">
                <a:solidFill>
                  <a:schemeClr val="tx2"/>
                </a:solidFill>
              </a:defRPr>
            </a:pPr>
            <a:endParaRPr lang="en-US"/>
          </a:p>
        </c:txPr>
        <c:crossAx val="93622272"/>
        <c:crosses val="autoZero"/>
        <c:crossBetween val="between"/>
      </c:valAx>
      <c:spPr>
        <a:noFill/>
        <a:ln w="25400">
          <a:noFill/>
        </a:ln>
      </c:spPr>
    </c:plotArea>
    <c:plotVisOnly val="1"/>
    <c:dispBlanksAs val="gap"/>
    <c:showDLblsOverMax val="0"/>
  </c:chart>
  <c:txPr>
    <a:bodyPr/>
    <a:lstStyle/>
    <a:p>
      <a:pPr>
        <a:defRPr sz="1800">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60456925553499"/>
          <c:y val="1.7066675494840498E-2"/>
          <c:w val="0.79504050313771102"/>
          <c:h val="0.89975755136372004"/>
        </c:manualLayout>
      </c:layout>
      <c:barChart>
        <c:barDir val="bar"/>
        <c:grouping val="clustered"/>
        <c:varyColors val="0"/>
        <c:ser>
          <c:idx val="0"/>
          <c:order val="0"/>
          <c:tx>
            <c:strRef>
              <c:f>Sheet1!$B$1</c:f>
              <c:strCache>
                <c:ptCount val="1"/>
                <c:pt idx="0">
                  <c:v>Series 1</c:v>
                </c:pt>
              </c:strCache>
            </c:strRef>
          </c:tx>
          <c:spPr>
            <a:solidFill>
              <a:schemeClr val="accent2"/>
            </a:solidFill>
          </c:spPr>
          <c:invertIfNegative val="0"/>
          <c:dPt>
            <c:idx val="0"/>
            <c:invertIfNegative val="0"/>
            <c:bubble3D val="0"/>
            <c:extLst xmlns:c16r2="http://schemas.microsoft.com/office/drawing/2015/06/chart">
              <c:ext xmlns:c16="http://schemas.microsoft.com/office/drawing/2014/chart" uri="{C3380CC4-5D6E-409C-BE32-E72D297353CC}">
                <c16:uniqueId val="{00000000-9E75-4342-9826-00BEA63EAF31}"/>
              </c:ext>
            </c:extLst>
          </c:dPt>
          <c:dPt>
            <c:idx val="1"/>
            <c:invertIfNegative val="0"/>
            <c:bubble3D val="0"/>
            <c:extLst xmlns:c16r2="http://schemas.microsoft.com/office/drawing/2015/06/chart">
              <c:ext xmlns:c16="http://schemas.microsoft.com/office/drawing/2014/chart" uri="{C3380CC4-5D6E-409C-BE32-E72D297353CC}">
                <c16:uniqueId val="{00000001-9E75-4342-9826-00BEA63EAF31}"/>
              </c:ext>
            </c:extLst>
          </c:dPt>
          <c:dPt>
            <c:idx val="2"/>
            <c:invertIfNegative val="0"/>
            <c:bubble3D val="0"/>
            <c:extLst xmlns:c16r2="http://schemas.microsoft.com/office/drawing/2015/06/chart">
              <c:ext xmlns:c16="http://schemas.microsoft.com/office/drawing/2014/chart" uri="{C3380CC4-5D6E-409C-BE32-E72D297353CC}">
                <c16:uniqueId val="{00000002-9E75-4342-9826-00BEA63EAF31}"/>
              </c:ext>
            </c:extLst>
          </c:dPt>
          <c:dPt>
            <c:idx val="3"/>
            <c:invertIfNegative val="0"/>
            <c:bubble3D val="0"/>
            <c:spPr>
              <a:solidFill>
                <a:schemeClr val="accent6"/>
              </a:solidFill>
            </c:spPr>
            <c:extLst xmlns:c16r2="http://schemas.microsoft.com/office/drawing/2015/06/chart">
              <c:ext xmlns:c16="http://schemas.microsoft.com/office/drawing/2014/chart" uri="{C3380CC4-5D6E-409C-BE32-E72D297353CC}">
                <c16:uniqueId val="{00000004-9E75-4342-9826-00BEA63EAF31}"/>
              </c:ext>
            </c:extLst>
          </c:dPt>
          <c:dPt>
            <c:idx val="4"/>
            <c:invertIfNegative val="0"/>
            <c:bubble3D val="0"/>
            <c:extLst xmlns:c16r2="http://schemas.microsoft.com/office/drawing/2015/06/chart">
              <c:ext xmlns:c16="http://schemas.microsoft.com/office/drawing/2014/chart" uri="{C3380CC4-5D6E-409C-BE32-E72D297353CC}">
                <c16:uniqueId val="{00000005-9E75-4342-9826-00BEA63EAF31}"/>
              </c:ext>
            </c:extLst>
          </c:dPt>
          <c:dPt>
            <c:idx val="5"/>
            <c:invertIfNegative val="0"/>
            <c:bubble3D val="0"/>
            <c:extLst xmlns:c16r2="http://schemas.microsoft.com/office/drawing/2015/06/chart">
              <c:ext xmlns:c16="http://schemas.microsoft.com/office/drawing/2014/chart" uri="{C3380CC4-5D6E-409C-BE32-E72D297353CC}">
                <c16:uniqueId val="{00000006-9E75-4342-9826-00BEA63EAF31}"/>
              </c:ext>
            </c:extLst>
          </c:dPt>
          <c:dPt>
            <c:idx val="6"/>
            <c:invertIfNegative val="0"/>
            <c:bubble3D val="0"/>
            <c:extLst xmlns:c16r2="http://schemas.microsoft.com/office/drawing/2015/06/chart">
              <c:ext xmlns:c16="http://schemas.microsoft.com/office/drawing/2014/chart" uri="{C3380CC4-5D6E-409C-BE32-E72D297353CC}">
                <c16:uniqueId val="{00000007-9E75-4342-9826-00BEA63EAF31}"/>
              </c:ext>
            </c:extLst>
          </c:dPt>
          <c:dPt>
            <c:idx val="7"/>
            <c:invertIfNegative val="0"/>
            <c:bubble3D val="0"/>
            <c:extLst xmlns:c16r2="http://schemas.microsoft.com/office/drawing/2015/06/chart">
              <c:ext xmlns:c16="http://schemas.microsoft.com/office/drawing/2014/chart" uri="{C3380CC4-5D6E-409C-BE32-E72D297353CC}">
                <c16:uniqueId val="{00000008-9E75-4342-9826-00BEA63EAF31}"/>
              </c:ext>
            </c:extLst>
          </c:dPt>
          <c:dPt>
            <c:idx val="8"/>
            <c:invertIfNegative val="0"/>
            <c:bubble3D val="0"/>
            <c:extLst xmlns:c16r2="http://schemas.microsoft.com/office/drawing/2015/06/chart">
              <c:ext xmlns:c16="http://schemas.microsoft.com/office/drawing/2014/chart" uri="{C3380CC4-5D6E-409C-BE32-E72D297353CC}">
                <c16:uniqueId val="{00000009-9E75-4342-9826-00BEA63EAF31}"/>
              </c:ext>
            </c:extLst>
          </c:dPt>
          <c:dPt>
            <c:idx val="9"/>
            <c:invertIfNegative val="0"/>
            <c:bubble3D val="0"/>
            <c:spPr>
              <a:solidFill>
                <a:schemeClr val="accent6"/>
              </a:solidFill>
            </c:spPr>
            <c:extLst xmlns:c16r2="http://schemas.microsoft.com/office/drawing/2015/06/chart">
              <c:ext xmlns:c16="http://schemas.microsoft.com/office/drawing/2014/chart" uri="{C3380CC4-5D6E-409C-BE32-E72D297353CC}">
                <c16:uniqueId val="{0000000B-9E75-4342-9826-00BEA63EAF31}"/>
              </c:ext>
            </c:extLst>
          </c:dPt>
          <c:dPt>
            <c:idx val="10"/>
            <c:invertIfNegative val="0"/>
            <c:bubble3D val="0"/>
            <c:extLst xmlns:c16r2="http://schemas.microsoft.com/office/drawing/2015/06/chart">
              <c:ext xmlns:c16="http://schemas.microsoft.com/office/drawing/2014/chart" uri="{C3380CC4-5D6E-409C-BE32-E72D297353CC}">
                <c16:uniqueId val="{0000000C-9E75-4342-9826-00BEA63EAF31}"/>
              </c:ext>
            </c:extLst>
          </c:dPt>
          <c:dPt>
            <c:idx val="11"/>
            <c:invertIfNegative val="0"/>
            <c:bubble3D val="0"/>
            <c:extLst xmlns:c16r2="http://schemas.microsoft.com/office/drawing/2015/06/chart">
              <c:ext xmlns:c16="http://schemas.microsoft.com/office/drawing/2014/chart" uri="{C3380CC4-5D6E-409C-BE32-E72D297353CC}">
                <c16:uniqueId val="{0000000D-9E75-4342-9826-00BEA63EAF31}"/>
              </c:ext>
            </c:extLst>
          </c:dPt>
          <c:dPt>
            <c:idx val="12"/>
            <c:invertIfNegative val="0"/>
            <c:bubble3D val="0"/>
            <c:extLst xmlns:c16r2="http://schemas.microsoft.com/office/drawing/2015/06/chart">
              <c:ext xmlns:c16="http://schemas.microsoft.com/office/drawing/2014/chart" uri="{C3380CC4-5D6E-409C-BE32-E72D297353CC}">
                <c16:uniqueId val="{0000000E-9E75-4342-9826-00BEA63EAF31}"/>
              </c:ext>
            </c:extLst>
          </c:dPt>
          <c:dPt>
            <c:idx val="13"/>
            <c:invertIfNegative val="0"/>
            <c:bubble3D val="0"/>
            <c:extLst xmlns:c16r2="http://schemas.microsoft.com/office/drawing/2015/06/chart">
              <c:ext xmlns:c16="http://schemas.microsoft.com/office/drawing/2014/chart" uri="{C3380CC4-5D6E-409C-BE32-E72D297353CC}">
                <c16:uniqueId val="{0000000F-9E75-4342-9826-00BEA63EAF31}"/>
              </c:ext>
            </c:extLst>
          </c:dPt>
          <c:dPt>
            <c:idx val="14"/>
            <c:invertIfNegative val="0"/>
            <c:bubble3D val="0"/>
            <c:spPr>
              <a:solidFill>
                <a:schemeClr val="accent6"/>
              </a:solidFill>
            </c:spPr>
            <c:extLst xmlns:c16r2="http://schemas.microsoft.com/office/drawing/2015/06/chart">
              <c:ext xmlns:c16="http://schemas.microsoft.com/office/drawing/2014/chart" uri="{C3380CC4-5D6E-409C-BE32-E72D297353CC}">
                <c16:uniqueId val="{00000011-9E75-4342-9826-00BEA63EAF31}"/>
              </c:ext>
            </c:extLst>
          </c:dPt>
          <c:dPt>
            <c:idx val="15"/>
            <c:invertIfNegative val="0"/>
            <c:bubble3D val="0"/>
            <c:extLst xmlns:c16r2="http://schemas.microsoft.com/office/drawing/2015/06/chart">
              <c:ext xmlns:c16="http://schemas.microsoft.com/office/drawing/2014/chart" uri="{C3380CC4-5D6E-409C-BE32-E72D297353CC}">
                <c16:uniqueId val="{00000012-9E75-4342-9826-00BEA63EAF31}"/>
              </c:ext>
            </c:extLst>
          </c:dPt>
          <c:dPt>
            <c:idx val="19"/>
            <c:invertIfNegative val="0"/>
            <c:bubble3D val="0"/>
            <c:spPr>
              <a:solidFill>
                <a:schemeClr val="accent2"/>
              </a:solidFill>
            </c:spPr>
            <c:extLst xmlns:c16r2="http://schemas.microsoft.com/office/drawing/2015/06/chart">
              <c:ext xmlns:c16="http://schemas.microsoft.com/office/drawing/2014/chart" uri="{C3380CC4-5D6E-409C-BE32-E72D297353CC}">
                <c16:uniqueId val="{00000014-9E75-4342-9826-00BEA63EAF31}"/>
              </c:ext>
            </c:extLst>
          </c:dPt>
          <c:dPt>
            <c:idx val="21"/>
            <c:invertIfNegative val="0"/>
            <c:bubble3D val="0"/>
            <c:spPr>
              <a:solidFill>
                <a:schemeClr val="accent2"/>
              </a:solidFill>
            </c:spPr>
            <c:extLst xmlns:c16r2="http://schemas.microsoft.com/office/drawing/2015/06/chart">
              <c:ext xmlns:c16="http://schemas.microsoft.com/office/drawing/2014/chart" uri="{C3380CC4-5D6E-409C-BE32-E72D297353CC}">
                <c16:uniqueId val="{00000016-9E75-4342-9826-00BEA63EAF31}"/>
              </c:ext>
            </c:extLst>
          </c:dPt>
          <c:dPt>
            <c:idx val="31"/>
            <c:invertIfNegative val="0"/>
            <c:bubble3D val="0"/>
            <c:spPr>
              <a:solidFill>
                <a:schemeClr val="accent2"/>
              </a:solidFill>
            </c:spPr>
            <c:extLst xmlns:c16r2="http://schemas.microsoft.com/office/drawing/2015/06/chart">
              <c:ext xmlns:c16="http://schemas.microsoft.com/office/drawing/2014/chart" uri="{C3380CC4-5D6E-409C-BE32-E72D297353CC}">
                <c16:uniqueId val="{00000018-9E75-4342-9826-00BEA63EAF31}"/>
              </c:ext>
            </c:extLst>
          </c:dPt>
          <c:cat>
            <c:numRef>
              <c:f>Sheet1!$A$2:$A$18</c:f>
              <c:numCache>
                <c:formatCode>General</c:formatCode>
                <c:ptCount val="17"/>
              </c:numCache>
            </c:numRef>
          </c:cat>
          <c:val>
            <c:numRef>
              <c:f>Sheet1!$B$2:$B$18</c:f>
              <c:numCache>
                <c:formatCode>General</c:formatCode>
                <c:ptCount val="17"/>
                <c:pt idx="0">
                  <c:v>0.27999999999999903</c:v>
                </c:pt>
                <c:pt idx="1">
                  <c:v>0.18</c:v>
                </c:pt>
                <c:pt idx="2">
                  <c:v>2.9999999999999399E-2</c:v>
                </c:pt>
                <c:pt idx="3">
                  <c:v>-0.19999999999999901</c:v>
                </c:pt>
                <c:pt idx="4">
                  <c:v>6.0000000000000497E-2</c:v>
                </c:pt>
                <c:pt idx="5">
                  <c:v>0.109999999999999</c:v>
                </c:pt>
                <c:pt idx="6">
                  <c:v>0.18</c:v>
                </c:pt>
                <c:pt idx="7">
                  <c:v>0.220000000000001</c:v>
                </c:pt>
                <c:pt idx="8">
                  <c:v>0.13999999999999899</c:v>
                </c:pt>
                <c:pt idx="9">
                  <c:v>-0.100000000000001</c:v>
                </c:pt>
                <c:pt idx="10">
                  <c:v>0.13999999999999899</c:v>
                </c:pt>
                <c:pt idx="11">
                  <c:v>9.99999999999997E-2</c:v>
                </c:pt>
                <c:pt idx="12">
                  <c:v>8.99999999999999E-2</c:v>
                </c:pt>
                <c:pt idx="13">
                  <c:v>9.99999999999997E-2</c:v>
                </c:pt>
                <c:pt idx="14">
                  <c:v>-0.16</c:v>
                </c:pt>
                <c:pt idx="15">
                  <c:v>0.12999999999999901</c:v>
                </c:pt>
                <c:pt idx="16">
                  <c:v>0.34</c:v>
                </c:pt>
              </c:numCache>
            </c:numRef>
          </c:val>
          <c:extLst xmlns:c16r2="http://schemas.microsoft.com/office/drawing/2015/06/chart">
            <c:ext xmlns:c16="http://schemas.microsoft.com/office/drawing/2014/chart" uri="{C3380CC4-5D6E-409C-BE32-E72D297353CC}">
              <c16:uniqueId val="{00000019-9E75-4342-9826-00BEA63EAF31}"/>
            </c:ext>
          </c:extLst>
        </c:ser>
        <c:dLbls>
          <c:showLegendKey val="0"/>
          <c:showVal val="0"/>
          <c:showCatName val="0"/>
          <c:showSerName val="0"/>
          <c:showPercent val="0"/>
          <c:showBubbleSize val="0"/>
        </c:dLbls>
        <c:gapWidth val="43"/>
        <c:axId val="126165376"/>
        <c:axId val="126166912"/>
      </c:barChart>
      <c:catAx>
        <c:axId val="126165376"/>
        <c:scaling>
          <c:orientation val="minMax"/>
        </c:scaling>
        <c:delete val="0"/>
        <c:axPos val="l"/>
        <c:numFmt formatCode="General" sourceLinked="1"/>
        <c:majorTickMark val="out"/>
        <c:minorTickMark val="none"/>
        <c:tickLblPos val="nextTo"/>
        <c:crossAx val="126166912"/>
        <c:crosses val="autoZero"/>
        <c:auto val="1"/>
        <c:lblAlgn val="ctr"/>
        <c:lblOffset val="100"/>
        <c:noMultiLvlLbl val="0"/>
      </c:catAx>
      <c:valAx>
        <c:axId val="126166912"/>
        <c:scaling>
          <c:orientation val="minMax"/>
          <c:max val="0.3"/>
          <c:min val="-0.3"/>
        </c:scaling>
        <c:delete val="0"/>
        <c:axPos val="b"/>
        <c:numFmt formatCode="#,##0.00" sourceLinked="0"/>
        <c:majorTickMark val="out"/>
        <c:minorTickMark val="none"/>
        <c:tickLblPos val="nextTo"/>
        <c:txPr>
          <a:bodyPr/>
          <a:lstStyle/>
          <a:p>
            <a:pPr>
              <a:defRPr sz="1050">
                <a:solidFill>
                  <a:srgbClr val="646464"/>
                </a:solidFill>
              </a:defRPr>
            </a:pPr>
            <a:endParaRPr lang="en-US"/>
          </a:p>
        </c:txPr>
        <c:crossAx val="126165376"/>
        <c:crosses val="autoZero"/>
        <c:crossBetween val="between"/>
        <c:majorUnit val="0.2"/>
        <c:minorUnit val="0.2"/>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60456925553499"/>
          <c:y val="1.7066675494840498E-2"/>
          <c:w val="0.79504050313771102"/>
          <c:h val="0.89975755136372004"/>
        </c:manualLayout>
      </c:layout>
      <c:barChart>
        <c:barDir val="bar"/>
        <c:grouping val="clustered"/>
        <c:varyColors val="0"/>
        <c:ser>
          <c:idx val="0"/>
          <c:order val="0"/>
          <c:tx>
            <c:strRef>
              <c:f>Sheet1!$B$1</c:f>
              <c:strCache>
                <c:ptCount val="1"/>
                <c:pt idx="0">
                  <c:v>Series 1</c:v>
                </c:pt>
              </c:strCache>
            </c:strRef>
          </c:tx>
          <c:spPr>
            <a:solidFill>
              <a:schemeClr val="accent2"/>
            </a:solidFill>
          </c:spPr>
          <c:invertIfNegative val="0"/>
          <c:dPt>
            <c:idx val="0"/>
            <c:invertIfNegative val="0"/>
            <c:bubble3D val="0"/>
            <c:extLst xmlns:c16r2="http://schemas.microsoft.com/office/drawing/2015/06/chart">
              <c:ext xmlns:c16="http://schemas.microsoft.com/office/drawing/2014/chart" uri="{C3380CC4-5D6E-409C-BE32-E72D297353CC}">
                <c16:uniqueId val="{00000000-04CE-45AC-B302-2338D7E1CB9D}"/>
              </c:ext>
            </c:extLst>
          </c:dPt>
          <c:dPt>
            <c:idx val="1"/>
            <c:invertIfNegative val="0"/>
            <c:bubble3D val="0"/>
            <c:extLst xmlns:c16r2="http://schemas.microsoft.com/office/drawing/2015/06/chart">
              <c:ext xmlns:c16="http://schemas.microsoft.com/office/drawing/2014/chart" uri="{C3380CC4-5D6E-409C-BE32-E72D297353CC}">
                <c16:uniqueId val="{00000001-04CE-45AC-B302-2338D7E1CB9D}"/>
              </c:ext>
            </c:extLst>
          </c:dPt>
          <c:dPt>
            <c:idx val="2"/>
            <c:invertIfNegative val="0"/>
            <c:bubble3D val="0"/>
            <c:spPr>
              <a:solidFill>
                <a:schemeClr val="accent6"/>
              </a:solidFill>
            </c:spPr>
            <c:extLst xmlns:c16r2="http://schemas.microsoft.com/office/drawing/2015/06/chart">
              <c:ext xmlns:c16="http://schemas.microsoft.com/office/drawing/2014/chart" uri="{C3380CC4-5D6E-409C-BE32-E72D297353CC}">
                <c16:uniqueId val="{00000003-04CE-45AC-B302-2338D7E1CB9D}"/>
              </c:ext>
            </c:extLst>
          </c:dPt>
          <c:dPt>
            <c:idx val="3"/>
            <c:invertIfNegative val="0"/>
            <c:bubble3D val="0"/>
            <c:spPr>
              <a:solidFill>
                <a:schemeClr val="accent6"/>
              </a:solidFill>
            </c:spPr>
            <c:extLst xmlns:c16r2="http://schemas.microsoft.com/office/drawing/2015/06/chart">
              <c:ext xmlns:c16="http://schemas.microsoft.com/office/drawing/2014/chart" uri="{C3380CC4-5D6E-409C-BE32-E72D297353CC}">
                <c16:uniqueId val="{00000005-04CE-45AC-B302-2338D7E1CB9D}"/>
              </c:ext>
            </c:extLst>
          </c:dPt>
          <c:dPt>
            <c:idx val="4"/>
            <c:invertIfNegative val="0"/>
            <c:bubble3D val="0"/>
            <c:spPr>
              <a:solidFill>
                <a:schemeClr val="accent6"/>
              </a:solidFill>
            </c:spPr>
            <c:extLst xmlns:c16r2="http://schemas.microsoft.com/office/drawing/2015/06/chart">
              <c:ext xmlns:c16="http://schemas.microsoft.com/office/drawing/2014/chart" uri="{C3380CC4-5D6E-409C-BE32-E72D297353CC}">
                <c16:uniqueId val="{00000007-04CE-45AC-B302-2338D7E1CB9D}"/>
              </c:ext>
            </c:extLst>
          </c:dPt>
          <c:dPt>
            <c:idx val="5"/>
            <c:invertIfNegative val="0"/>
            <c:bubble3D val="0"/>
            <c:extLst xmlns:c16r2="http://schemas.microsoft.com/office/drawing/2015/06/chart">
              <c:ext xmlns:c16="http://schemas.microsoft.com/office/drawing/2014/chart" uri="{C3380CC4-5D6E-409C-BE32-E72D297353CC}">
                <c16:uniqueId val="{00000008-04CE-45AC-B302-2338D7E1CB9D}"/>
              </c:ext>
            </c:extLst>
          </c:dPt>
          <c:dPt>
            <c:idx val="6"/>
            <c:invertIfNegative val="0"/>
            <c:bubble3D val="0"/>
            <c:extLst xmlns:c16r2="http://schemas.microsoft.com/office/drawing/2015/06/chart">
              <c:ext xmlns:c16="http://schemas.microsoft.com/office/drawing/2014/chart" uri="{C3380CC4-5D6E-409C-BE32-E72D297353CC}">
                <c16:uniqueId val="{00000009-04CE-45AC-B302-2338D7E1CB9D}"/>
              </c:ext>
            </c:extLst>
          </c:dPt>
          <c:dPt>
            <c:idx val="7"/>
            <c:invertIfNegative val="0"/>
            <c:bubble3D val="0"/>
            <c:extLst xmlns:c16r2="http://schemas.microsoft.com/office/drawing/2015/06/chart">
              <c:ext xmlns:c16="http://schemas.microsoft.com/office/drawing/2014/chart" uri="{C3380CC4-5D6E-409C-BE32-E72D297353CC}">
                <c16:uniqueId val="{0000000A-04CE-45AC-B302-2338D7E1CB9D}"/>
              </c:ext>
            </c:extLst>
          </c:dPt>
          <c:dPt>
            <c:idx val="8"/>
            <c:invertIfNegative val="0"/>
            <c:bubble3D val="0"/>
            <c:spPr>
              <a:solidFill>
                <a:schemeClr val="accent6"/>
              </a:solidFill>
            </c:spPr>
            <c:extLst xmlns:c16r2="http://schemas.microsoft.com/office/drawing/2015/06/chart">
              <c:ext xmlns:c16="http://schemas.microsoft.com/office/drawing/2014/chart" uri="{C3380CC4-5D6E-409C-BE32-E72D297353CC}">
                <c16:uniqueId val="{0000000C-04CE-45AC-B302-2338D7E1CB9D}"/>
              </c:ext>
            </c:extLst>
          </c:dPt>
          <c:dPt>
            <c:idx val="9"/>
            <c:invertIfNegative val="0"/>
            <c:bubble3D val="0"/>
            <c:spPr>
              <a:solidFill>
                <a:schemeClr val="accent6"/>
              </a:solidFill>
            </c:spPr>
            <c:extLst xmlns:c16r2="http://schemas.microsoft.com/office/drawing/2015/06/chart">
              <c:ext xmlns:c16="http://schemas.microsoft.com/office/drawing/2014/chart" uri="{C3380CC4-5D6E-409C-BE32-E72D297353CC}">
                <c16:uniqueId val="{0000000E-04CE-45AC-B302-2338D7E1CB9D}"/>
              </c:ext>
            </c:extLst>
          </c:dPt>
          <c:dPt>
            <c:idx val="10"/>
            <c:invertIfNegative val="0"/>
            <c:bubble3D val="0"/>
            <c:extLst xmlns:c16r2="http://schemas.microsoft.com/office/drawing/2015/06/chart">
              <c:ext xmlns:c16="http://schemas.microsoft.com/office/drawing/2014/chart" uri="{C3380CC4-5D6E-409C-BE32-E72D297353CC}">
                <c16:uniqueId val="{0000000F-04CE-45AC-B302-2338D7E1CB9D}"/>
              </c:ext>
            </c:extLst>
          </c:dPt>
          <c:dPt>
            <c:idx val="11"/>
            <c:invertIfNegative val="0"/>
            <c:bubble3D val="0"/>
            <c:spPr>
              <a:solidFill>
                <a:schemeClr val="accent6"/>
              </a:solidFill>
            </c:spPr>
            <c:extLst xmlns:c16r2="http://schemas.microsoft.com/office/drawing/2015/06/chart">
              <c:ext xmlns:c16="http://schemas.microsoft.com/office/drawing/2014/chart" uri="{C3380CC4-5D6E-409C-BE32-E72D297353CC}">
                <c16:uniqueId val="{00000011-04CE-45AC-B302-2338D7E1CB9D}"/>
              </c:ext>
            </c:extLst>
          </c:dPt>
          <c:dPt>
            <c:idx val="12"/>
            <c:invertIfNegative val="0"/>
            <c:bubble3D val="0"/>
            <c:extLst xmlns:c16r2="http://schemas.microsoft.com/office/drawing/2015/06/chart">
              <c:ext xmlns:c16="http://schemas.microsoft.com/office/drawing/2014/chart" uri="{C3380CC4-5D6E-409C-BE32-E72D297353CC}">
                <c16:uniqueId val="{00000012-04CE-45AC-B302-2338D7E1CB9D}"/>
              </c:ext>
            </c:extLst>
          </c:dPt>
          <c:dPt>
            <c:idx val="13"/>
            <c:invertIfNegative val="0"/>
            <c:bubble3D val="0"/>
            <c:extLst xmlns:c16r2="http://schemas.microsoft.com/office/drawing/2015/06/chart">
              <c:ext xmlns:c16="http://schemas.microsoft.com/office/drawing/2014/chart" uri="{C3380CC4-5D6E-409C-BE32-E72D297353CC}">
                <c16:uniqueId val="{00000013-04CE-45AC-B302-2338D7E1CB9D}"/>
              </c:ext>
            </c:extLst>
          </c:dPt>
          <c:dPt>
            <c:idx val="14"/>
            <c:invertIfNegative val="0"/>
            <c:bubble3D val="0"/>
            <c:spPr>
              <a:solidFill>
                <a:schemeClr val="accent6"/>
              </a:solidFill>
            </c:spPr>
            <c:extLst xmlns:c16r2="http://schemas.microsoft.com/office/drawing/2015/06/chart">
              <c:ext xmlns:c16="http://schemas.microsoft.com/office/drawing/2014/chart" uri="{C3380CC4-5D6E-409C-BE32-E72D297353CC}">
                <c16:uniqueId val="{00000015-04CE-45AC-B302-2338D7E1CB9D}"/>
              </c:ext>
            </c:extLst>
          </c:dPt>
          <c:dPt>
            <c:idx val="15"/>
            <c:invertIfNegative val="0"/>
            <c:bubble3D val="0"/>
            <c:extLst xmlns:c16r2="http://schemas.microsoft.com/office/drawing/2015/06/chart">
              <c:ext xmlns:c16="http://schemas.microsoft.com/office/drawing/2014/chart" uri="{C3380CC4-5D6E-409C-BE32-E72D297353CC}">
                <c16:uniqueId val="{00000016-04CE-45AC-B302-2338D7E1CB9D}"/>
              </c:ext>
            </c:extLst>
          </c:dPt>
          <c:dPt>
            <c:idx val="19"/>
            <c:invertIfNegative val="0"/>
            <c:bubble3D val="0"/>
            <c:spPr>
              <a:solidFill>
                <a:schemeClr val="accent2"/>
              </a:solidFill>
            </c:spPr>
            <c:extLst xmlns:c16r2="http://schemas.microsoft.com/office/drawing/2015/06/chart">
              <c:ext xmlns:c16="http://schemas.microsoft.com/office/drawing/2014/chart" uri="{C3380CC4-5D6E-409C-BE32-E72D297353CC}">
                <c16:uniqueId val="{00000018-04CE-45AC-B302-2338D7E1CB9D}"/>
              </c:ext>
            </c:extLst>
          </c:dPt>
          <c:dPt>
            <c:idx val="21"/>
            <c:invertIfNegative val="0"/>
            <c:bubble3D val="0"/>
            <c:spPr>
              <a:solidFill>
                <a:schemeClr val="accent2"/>
              </a:solidFill>
            </c:spPr>
            <c:extLst xmlns:c16r2="http://schemas.microsoft.com/office/drawing/2015/06/chart">
              <c:ext xmlns:c16="http://schemas.microsoft.com/office/drawing/2014/chart" uri="{C3380CC4-5D6E-409C-BE32-E72D297353CC}">
                <c16:uniqueId val="{0000001A-04CE-45AC-B302-2338D7E1CB9D}"/>
              </c:ext>
            </c:extLst>
          </c:dPt>
          <c:dPt>
            <c:idx val="31"/>
            <c:invertIfNegative val="0"/>
            <c:bubble3D val="0"/>
            <c:spPr>
              <a:solidFill>
                <a:schemeClr val="accent2"/>
              </a:solidFill>
            </c:spPr>
            <c:extLst xmlns:c16r2="http://schemas.microsoft.com/office/drawing/2015/06/chart">
              <c:ext xmlns:c16="http://schemas.microsoft.com/office/drawing/2014/chart" uri="{C3380CC4-5D6E-409C-BE32-E72D297353CC}">
                <c16:uniqueId val="{0000001C-04CE-45AC-B302-2338D7E1CB9D}"/>
              </c:ext>
            </c:extLst>
          </c:dPt>
          <c:cat>
            <c:numRef>
              <c:f>Sheet1!$A$2:$A$18</c:f>
              <c:numCache>
                <c:formatCode>General</c:formatCode>
                <c:ptCount val="17"/>
              </c:numCache>
            </c:numRef>
          </c:cat>
          <c:val>
            <c:numRef>
              <c:f>Sheet1!$B$2:$B$18</c:f>
              <c:numCache>
                <c:formatCode>General</c:formatCode>
                <c:ptCount val="17"/>
                <c:pt idx="0">
                  <c:v>0.13999999999999899</c:v>
                </c:pt>
                <c:pt idx="1">
                  <c:v>0.130000000000001</c:v>
                </c:pt>
                <c:pt idx="2">
                  <c:v>-1.9999999999999601E-2</c:v>
                </c:pt>
                <c:pt idx="3">
                  <c:v>-7.0000000000000298E-2</c:v>
                </c:pt>
                <c:pt idx="4">
                  <c:v>-3.0000000000001099E-2</c:v>
                </c:pt>
                <c:pt idx="5">
                  <c:v>9.9999999999997903E-3</c:v>
                </c:pt>
                <c:pt idx="6">
                  <c:v>0.100000000000001</c:v>
                </c:pt>
                <c:pt idx="7">
                  <c:v>7.0000000000000298E-2</c:v>
                </c:pt>
                <c:pt idx="8">
                  <c:v>-9.9999999999997903E-3</c:v>
                </c:pt>
                <c:pt idx="9">
                  <c:v>-7.0000000000000298E-2</c:v>
                </c:pt>
                <c:pt idx="10">
                  <c:v>5.0000000000000697E-2</c:v>
                </c:pt>
                <c:pt idx="11">
                  <c:v>-5.9999999999999602E-2</c:v>
                </c:pt>
                <c:pt idx="12">
                  <c:v>4.0000000000000903E-2</c:v>
                </c:pt>
                <c:pt idx="13">
                  <c:v>9.9999999999997903E-3</c:v>
                </c:pt>
                <c:pt idx="14">
                  <c:v>-6.9999999999999396E-2</c:v>
                </c:pt>
                <c:pt idx="15">
                  <c:v>3.00000000000002E-2</c:v>
                </c:pt>
                <c:pt idx="16">
                  <c:v>0</c:v>
                </c:pt>
              </c:numCache>
            </c:numRef>
          </c:val>
          <c:extLst xmlns:c16r2="http://schemas.microsoft.com/office/drawing/2015/06/chart">
            <c:ext xmlns:c16="http://schemas.microsoft.com/office/drawing/2014/chart" uri="{C3380CC4-5D6E-409C-BE32-E72D297353CC}">
              <c16:uniqueId val="{0000001D-04CE-45AC-B302-2338D7E1CB9D}"/>
            </c:ext>
          </c:extLst>
        </c:ser>
        <c:dLbls>
          <c:showLegendKey val="0"/>
          <c:showVal val="0"/>
          <c:showCatName val="0"/>
          <c:showSerName val="0"/>
          <c:showPercent val="0"/>
          <c:showBubbleSize val="0"/>
        </c:dLbls>
        <c:gapWidth val="43"/>
        <c:axId val="126203008"/>
        <c:axId val="126204544"/>
      </c:barChart>
      <c:catAx>
        <c:axId val="126203008"/>
        <c:scaling>
          <c:orientation val="minMax"/>
        </c:scaling>
        <c:delete val="0"/>
        <c:axPos val="l"/>
        <c:numFmt formatCode="General" sourceLinked="1"/>
        <c:majorTickMark val="out"/>
        <c:minorTickMark val="none"/>
        <c:tickLblPos val="nextTo"/>
        <c:crossAx val="126204544"/>
        <c:crosses val="autoZero"/>
        <c:auto val="1"/>
        <c:lblAlgn val="ctr"/>
        <c:lblOffset val="100"/>
        <c:noMultiLvlLbl val="0"/>
      </c:catAx>
      <c:valAx>
        <c:axId val="126204544"/>
        <c:scaling>
          <c:orientation val="minMax"/>
          <c:max val="0.3"/>
          <c:min val="-0.3"/>
        </c:scaling>
        <c:delete val="0"/>
        <c:axPos val="b"/>
        <c:numFmt formatCode="#,##0.00" sourceLinked="0"/>
        <c:majorTickMark val="out"/>
        <c:minorTickMark val="none"/>
        <c:tickLblPos val="nextTo"/>
        <c:txPr>
          <a:bodyPr/>
          <a:lstStyle/>
          <a:p>
            <a:pPr>
              <a:defRPr sz="1050">
                <a:solidFill>
                  <a:srgbClr val="646464"/>
                </a:solidFill>
              </a:defRPr>
            </a:pPr>
            <a:endParaRPr lang="en-US"/>
          </a:p>
        </c:txPr>
        <c:crossAx val="126203008"/>
        <c:crosses val="autoZero"/>
        <c:crossBetween val="between"/>
        <c:majorUnit val="0.2"/>
        <c:minorUnit val="0.2"/>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59071522309699"/>
          <c:y val="7.8807666208214805E-2"/>
          <c:w val="0.79615928477690301"/>
          <c:h val="0.85357297931438803"/>
        </c:manualLayout>
      </c:layout>
      <c:barChart>
        <c:barDir val="bar"/>
        <c:grouping val="clustered"/>
        <c:varyColors val="0"/>
        <c:ser>
          <c:idx val="0"/>
          <c:order val="0"/>
          <c:tx>
            <c:strRef>
              <c:f>Sheet1!$B$1</c:f>
              <c:strCache>
                <c:ptCount val="1"/>
                <c:pt idx="0">
                  <c:v>Series 1</c:v>
                </c:pt>
              </c:strCache>
            </c:strRef>
          </c:tx>
          <c:spPr>
            <a:solidFill>
              <a:schemeClr val="accent6"/>
            </a:solidFill>
          </c:spPr>
          <c:invertIfNegative val="0"/>
          <c:dPt>
            <c:idx val="0"/>
            <c:invertIfNegative val="0"/>
            <c:bubble3D val="0"/>
            <c:extLst xmlns:c16r2="http://schemas.microsoft.com/office/drawing/2015/06/chart">
              <c:ext xmlns:c16="http://schemas.microsoft.com/office/drawing/2014/chart" uri="{C3380CC4-5D6E-409C-BE32-E72D297353CC}">
                <c16:uniqueId val="{00000000-ADE8-49CC-843F-481A56B9059A}"/>
              </c:ext>
            </c:extLst>
          </c:dPt>
          <c:dPt>
            <c:idx val="1"/>
            <c:invertIfNegative val="0"/>
            <c:bubble3D val="0"/>
            <c:extLst xmlns:c16r2="http://schemas.microsoft.com/office/drawing/2015/06/chart">
              <c:ext xmlns:c16="http://schemas.microsoft.com/office/drawing/2014/chart" uri="{C3380CC4-5D6E-409C-BE32-E72D297353CC}">
                <c16:uniqueId val="{00000001-ADE8-49CC-843F-481A56B9059A}"/>
              </c:ext>
            </c:extLst>
          </c:dPt>
          <c:dPt>
            <c:idx val="2"/>
            <c:invertIfNegative val="0"/>
            <c:bubble3D val="0"/>
            <c:extLst xmlns:c16r2="http://schemas.microsoft.com/office/drawing/2015/06/chart">
              <c:ext xmlns:c16="http://schemas.microsoft.com/office/drawing/2014/chart" uri="{C3380CC4-5D6E-409C-BE32-E72D297353CC}">
                <c16:uniqueId val="{00000002-ADE8-49CC-843F-481A56B9059A}"/>
              </c:ext>
            </c:extLst>
          </c:dPt>
          <c:dPt>
            <c:idx val="3"/>
            <c:invertIfNegative val="0"/>
            <c:bubble3D val="0"/>
            <c:extLst xmlns:c16r2="http://schemas.microsoft.com/office/drawing/2015/06/chart">
              <c:ext xmlns:c16="http://schemas.microsoft.com/office/drawing/2014/chart" uri="{C3380CC4-5D6E-409C-BE32-E72D297353CC}">
                <c16:uniqueId val="{00000003-ADE8-49CC-843F-481A56B9059A}"/>
              </c:ext>
            </c:extLst>
          </c:dPt>
          <c:dPt>
            <c:idx val="4"/>
            <c:invertIfNegative val="0"/>
            <c:bubble3D val="0"/>
            <c:extLst xmlns:c16r2="http://schemas.microsoft.com/office/drawing/2015/06/chart">
              <c:ext xmlns:c16="http://schemas.microsoft.com/office/drawing/2014/chart" uri="{C3380CC4-5D6E-409C-BE32-E72D297353CC}">
                <c16:uniqueId val="{00000004-ADE8-49CC-843F-481A56B9059A}"/>
              </c:ext>
            </c:extLst>
          </c:dPt>
          <c:dPt>
            <c:idx val="5"/>
            <c:invertIfNegative val="0"/>
            <c:bubble3D val="0"/>
            <c:extLst xmlns:c16r2="http://schemas.microsoft.com/office/drawing/2015/06/chart">
              <c:ext xmlns:c16="http://schemas.microsoft.com/office/drawing/2014/chart" uri="{C3380CC4-5D6E-409C-BE32-E72D297353CC}">
                <c16:uniqueId val="{00000005-ADE8-49CC-843F-481A56B9059A}"/>
              </c:ext>
            </c:extLst>
          </c:dPt>
          <c:dPt>
            <c:idx val="6"/>
            <c:invertIfNegative val="0"/>
            <c:bubble3D val="0"/>
            <c:extLst xmlns:c16r2="http://schemas.microsoft.com/office/drawing/2015/06/chart">
              <c:ext xmlns:c16="http://schemas.microsoft.com/office/drawing/2014/chart" uri="{C3380CC4-5D6E-409C-BE32-E72D297353CC}">
                <c16:uniqueId val="{00000006-ADE8-49CC-843F-481A56B9059A}"/>
              </c:ext>
            </c:extLst>
          </c:dPt>
          <c:dPt>
            <c:idx val="7"/>
            <c:invertIfNegative val="0"/>
            <c:bubble3D val="0"/>
            <c:extLst xmlns:c16r2="http://schemas.microsoft.com/office/drawing/2015/06/chart">
              <c:ext xmlns:c16="http://schemas.microsoft.com/office/drawing/2014/chart" uri="{C3380CC4-5D6E-409C-BE32-E72D297353CC}">
                <c16:uniqueId val="{00000007-ADE8-49CC-843F-481A56B9059A}"/>
              </c:ext>
            </c:extLst>
          </c:dPt>
          <c:dPt>
            <c:idx val="8"/>
            <c:invertIfNegative val="0"/>
            <c:bubble3D val="0"/>
            <c:extLst xmlns:c16r2="http://schemas.microsoft.com/office/drawing/2015/06/chart">
              <c:ext xmlns:c16="http://schemas.microsoft.com/office/drawing/2014/chart" uri="{C3380CC4-5D6E-409C-BE32-E72D297353CC}">
                <c16:uniqueId val="{00000008-ADE8-49CC-843F-481A56B9059A}"/>
              </c:ext>
            </c:extLst>
          </c:dPt>
          <c:dPt>
            <c:idx val="9"/>
            <c:invertIfNegative val="0"/>
            <c:bubble3D val="0"/>
            <c:extLst xmlns:c16r2="http://schemas.microsoft.com/office/drawing/2015/06/chart">
              <c:ext xmlns:c16="http://schemas.microsoft.com/office/drawing/2014/chart" uri="{C3380CC4-5D6E-409C-BE32-E72D297353CC}">
                <c16:uniqueId val="{00000009-ADE8-49CC-843F-481A56B9059A}"/>
              </c:ext>
            </c:extLst>
          </c:dPt>
          <c:dPt>
            <c:idx val="10"/>
            <c:invertIfNegative val="0"/>
            <c:bubble3D val="0"/>
            <c:extLst xmlns:c16r2="http://schemas.microsoft.com/office/drawing/2015/06/chart">
              <c:ext xmlns:c16="http://schemas.microsoft.com/office/drawing/2014/chart" uri="{C3380CC4-5D6E-409C-BE32-E72D297353CC}">
                <c16:uniqueId val="{0000000A-ADE8-49CC-843F-481A56B9059A}"/>
              </c:ext>
            </c:extLst>
          </c:dPt>
          <c:dPt>
            <c:idx val="11"/>
            <c:invertIfNegative val="0"/>
            <c:bubble3D val="0"/>
            <c:extLst xmlns:c16r2="http://schemas.microsoft.com/office/drawing/2015/06/chart">
              <c:ext xmlns:c16="http://schemas.microsoft.com/office/drawing/2014/chart" uri="{C3380CC4-5D6E-409C-BE32-E72D297353CC}">
                <c16:uniqueId val="{0000000B-ADE8-49CC-843F-481A56B9059A}"/>
              </c:ext>
            </c:extLst>
          </c:dPt>
          <c:dPt>
            <c:idx val="12"/>
            <c:invertIfNegative val="0"/>
            <c:bubble3D val="0"/>
            <c:spPr>
              <a:solidFill>
                <a:schemeClr val="accent5"/>
              </a:solidFill>
            </c:spPr>
            <c:extLst xmlns:c16r2="http://schemas.microsoft.com/office/drawing/2015/06/chart">
              <c:ext xmlns:c16="http://schemas.microsoft.com/office/drawing/2014/chart" uri="{C3380CC4-5D6E-409C-BE32-E72D297353CC}">
                <c16:uniqueId val="{0000000D-ADE8-49CC-843F-481A56B9059A}"/>
              </c:ext>
            </c:extLst>
          </c:dPt>
          <c:dPt>
            <c:idx val="13"/>
            <c:invertIfNegative val="0"/>
            <c:bubble3D val="0"/>
            <c:extLst xmlns:c16r2="http://schemas.microsoft.com/office/drawing/2015/06/chart">
              <c:ext xmlns:c16="http://schemas.microsoft.com/office/drawing/2014/chart" uri="{C3380CC4-5D6E-409C-BE32-E72D297353CC}">
                <c16:uniqueId val="{0000000E-ADE8-49CC-843F-481A56B9059A}"/>
              </c:ext>
            </c:extLst>
          </c:dPt>
          <c:dPt>
            <c:idx val="14"/>
            <c:invertIfNegative val="0"/>
            <c:bubble3D val="0"/>
            <c:extLst xmlns:c16r2="http://schemas.microsoft.com/office/drawing/2015/06/chart">
              <c:ext xmlns:c16="http://schemas.microsoft.com/office/drawing/2014/chart" uri="{C3380CC4-5D6E-409C-BE32-E72D297353CC}">
                <c16:uniqueId val="{0000000F-ADE8-49CC-843F-481A56B9059A}"/>
              </c:ext>
            </c:extLst>
          </c:dPt>
          <c:dPt>
            <c:idx val="15"/>
            <c:invertIfNegative val="0"/>
            <c:bubble3D val="0"/>
            <c:extLst xmlns:c16r2="http://schemas.microsoft.com/office/drawing/2015/06/chart">
              <c:ext xmlns:c16="http://schemas.microsoft.com/office/drawing/2014/chart" uri="{C3380CC4-5D6E-409C-BE32-E72D297353CC}">
                <c16:uniqueId val="{00000010-ADE8-49CC-843F-481A56B9059A}"/>
              </c:ext>
            </c:extLst>
          </c:dPt>
          <c:dPt>
            <c:idx val="16"/>
            <c:invertIfNegative val="0"/>
            <c:bubble3D val="0"/>
            <c:spPr>
              <a:solidFill>
                <a:schemeClr val="accent5"/>
              </a:solidFill>
            </c:spPr>
            <c:extLst xmlns:c16r2="http://schemas.microsoft.com/office/drawing/2015/06/chart">
              <c:ext xmlns:c16="http://schemas.microsoft.com/office/drawing/2014/chart" uri="{C3380CC4-5D6E-409C-BE32-E72D297353CC}">
                <c16:uniqueId val="{00000012-ADE8-49CC-843F-481A56B9059A}"/>
              </c:ext>
            </c:extLst>
          </c:dPt>
          <c:dPt>
            <c:idx val="19"/>
            <c:invertIfNegative val="0"/>
            <c:bubble3D val="0"/>
            <c:extLst xmlns:c16r2="http://schemas.microsoft.com/office/drawing/2015/06/chart">
              <c:ext xmlns:c16="http://schemas.microsoft.com/office/drawing/2014/chart" uri="{C3380CC4-5D6E-409C-BE32-E72D297353CC}">
                <c16:uniqueId val="{00000013-ADE8-49CC-843F-481A56B9059A}"/>
              </c:ext>
            </c:extLst>
          </c:dPt>
          <c:dPt>
            <c:idx val="20"/>
            <c:invertIfNegative val="0"/>
            <c:bubble3D val="0"/>
            <c:spPr>
              <a:solidFill>
                <a:schemeClr val="accent2"/>
              </a:solidFill>
            </c:spPr>
            <c:extLst xmlns:c16r2="http://schemas.microsoft.com/office/drawing/2015/06/chart">
              <c:ext xmlns:c16="http://schemas.microsoft.com/office/drawing/2014/chart" uri="{C3380CC4-5D6E-409C-BE32-E72D297353CC}">
                <c16:uniqueId val="{00000015-ADE8-49CC-843F-481A56B9059A}"/>
              </c:ext>
            </c:extLst>
          </c:dPt>
          <c:dPt>
            <c:idx val="21"/>
            <c:invertIfNegative val="0"/>
            <c:bubble3D val="0"/>
            <c:spPr>
              <a:solidFill>
                <a:schemeClr val="accent5"/>
              </a:solidFill>
            </c:spPr>
            <c:extLst xmlns:c16r2="http://schemas.microsoft.com/office/drawing/2015/06/chart">
              <c:ext xmlns:c16="http://schemas.microsoft.com/office/drawing/2014/chart" uri="{C3380CC4-5D6E-409C-BE32-E72D297353CC}">
                <c16:uniqueId val="{00000017-ADE8-49CC-843F-481A56B9059A}"/>
              </c:ext>
            </c:extLst>
          </c:dPt>
          <c:dPt>
            <c:idx val="22"/>
            <c:invertIfNegative val="0"/>
            <c:bubble3D val="0"/>
            <c:spPr>
              <a:solidFill>
                <a:schemeClr val="accent2"/>
              </a:solidFill>
            </c:spPr>
            <c:extLst xmlns:c16r2="http://schemas.microsoft.com/office/drawing/2015/06/chart">
              <c:ext xmlns:c16="http://schemas.microsoft.com/office/drawing/2014/chart" uri="{C3380CC4-5D6E-409C-BE32-E72D297353CC}">
                <c16:uniqueId val="{00000019-ADE8-49CC-843F-481A56B9059A}"/>
              </c:ext>
            </c:extLst>
          </c:dPt>
          <c:dPt>
            <c:idx val="23"/>
            <c:invertIfNegative val="0"/>
            <c:bubble3D val="0"/>
            <c:spPr>
              <a:solidFill>
                <a:schemeClr val="accent2"/>
              </a:solidFill>
            </c:spPr>
            <c:extLst xmlns:c16r2="http://schemas.microsoft.com/office/drawing/2015/06/chart">
              <c:ext xmlns:c16="http://schemas.microsoft.com/office/drawing/2014/chart" uri="{C3380CC4-5D6E-409C-BE32-E72D297353CC}">
                <c16:uniqueId val="{0000001B-ADE8-49CC-843F-481A56B9059A}"/>
              </c:ext>
            </c:extLst>
          </c:dPt>
          <c:dPt>
            <c:idx val="24"/>
            <c:invertIfNegative val="0"/>
            <c:bubble3D val="0"/>
            <c:spPr>
              <a:solidFill>
                <a:schemeClr val="accent2"/>
              </a:solidFill>
            </c:spPr>
            <c:extLst xmlns:c16r2="http://schemas.microsoft.com/office/drawing/2015/06/chart">
              <c:ext xmlns:c16="http://schemas.microsoft.com/office/drawing/2014/chart" uri="{C3380CC4-5D6E-409C-BE32-E72D297353CC}">
                <c16:uniqueId val="{0000001D-ADE8-49CC-843F-481A56B9059A}"/>
              </c:ext>
            </c:extLst>
          </c:dPt>
          <c:dPt>
            <c:idx val="25"/>
            <c:invertIfNegative val="0"/>
            <c:bubble3D val="0"/>
            <c:spPr>
              <a:solidFill>
                <a:schemeClr val="accent5"/>
              </a:solidFill>
            </c:spPr>
            <c:extLst xmlns:c16r2="http://schemas.microsoft.com/office/drawing/2015/06/chart">
              <c:ext xmlns:c16="http://schemas.microsoft.com/office/drawing/2014/chart" uri="{C3380CC4-5D6E-409C-BE32-E72D297353CC}">
                <c16:uniqueId val="{0000001F-ADE8-49CC-843F-481A56B9059A}"/>
              </c:ext>
            </c:extLst>
          </c:dPt>
          <c:dPt>
            <c:idx val="26"/>
            <c:invertIfNegative val="0"/>
            <c:bubble3D val="0"/>
            <c:spPr>
              <a:solidFill>
                <a:schemeClr val="accent2"/>
              </a:solidFill>
            </c:spPr>
            <c:extLst xmlns:c16r2="http://schemas.microsoft.com/office/drawing/2015/06/chart">
              <c:ext xmlns:c16="http://schemas.microsoft.com/office/drawing/2014/chart" uri="{C3380CC4-5D6E-409C-BE32-E72D297353CC}">
                <c16:uniqueId val="{00000021-ADE8-49CC-843F-481A56B9059A}"/>
              </c:ext>
            </c:extLst>
          </c:dPt>
          <c:dPt>
            <c:idx val="31"/>
            <c:invertIfNegative val="0"/>
            <c:bubble3D val="0"/>
            <c:extLst xmlns:c16r2="http://schemas.microsoft.com/office/drawing/2015/06/chart">
              <c:ext xmlns:c16="http://schemas.microsoft.com/office/drawing/2014/chart" uri="{C3380CC4-5D6E-409C-BE32-E72D297353CC}">
                <c16:uniqueId val="{00000022-ADE8-49CC-843F-481A56B9059A}"/>
              </c:ext>
            </c:extLst>
          </c:dPt>
          <c:cat>
            <c:strRef>
              <c:f>Sheet1!$A$2:$A$28</c:f>
              <c:strCache>
                <c:ptCount val="27"/>
                <c:pt idx="0">
                  <c:v>Hyundai</c:v>
                </c:pt>
                <c:pt idx="1">
                  <c:v>Kia</c:v>
                </c:pt>
                <c:pt idx="2">
                  <c:v>Volkswagen</c:v>
                </c:pt>
                <c:pt idx="3">
                  <c:v>Mazda</c:v>
                </c:pt>
                <c:pt idx="4">
                  <c:v>Honda</c:v>
                </c:pt>
                <c:pt idx="5">
                  <c:v>Lincoln</c:v>
                </c:pt>
                <c:pt idx="6">
                  <c:v>Mercedes-Benz</c:v>
                </c:pt>
                <c:pt idx="7">
                  <c:v>Nissan</c:v>
                </c:pt>
                <c:pt idx="8">
                  <c:v>Volvo</c:v>
                </c:pt>
                <c:pt idx="9">
                  <c:v>Jeep</c:v>
                </c:pt>
                <c:pt idx="10">
                  <c:v>Dodge</c:v>
                </c:pt>
                <c:pt idx="11">
                  <c:v>Lexus</c:v>
                </c:pt>
                <c:pt idx="12">
                  <c:v>Chevrolet</c:v>
                </c:pt>
                <c:pt idx="13">
                  <c:v>BMW</c:v>
                </c:pt>
                <c:pt idx="14">
                  <c:v>Chrysler</c:v>
                </c:pt>
                <c:pt idx="15">
                  <c:v>Audi</c:v>
                </c:pt>
                <c:pt idx="16">
                  <c:v>Buick</c:v>
                </c:pt>
                <c:pt idx="17">
                  <c:v>Ford</c:v>
                </c:pt>
                <c:pt idx="18">
                  <c:v>Subaru</c:v>
                </c:pt>
                <c:pt idx="19">
                  <c:v>Toyota</c:v>
                </c:pt>
                <c:pt idx="20">
                  <c:v>Infiniti</c:v>
                </c:pt>
                <c:pt idx="21">
                  <c:v>GMC</c:v>
                </c:pt>
                <c:pt idx="22">
                  <c:v>Acura</c:v>
                </c:pt>
                <c:pt idx="23">
                  <c:v>Land Rover</c:v>
                </c:pt>
                <c:pt idx="24">
                  <c:v>MINI</c:v>
                </c:pt>
                <c:pt idx="25">
                  <c:v>Cadillac</c:v>
                </c:pt>
                <c:pt idx="26">
                  <c:v>Porsche</c:v>
                </c:pt>
              </c:strCache>
            </c:strRef>
          </c:cat>
          <c:val>
            <c:numRef>
              <c:f>Sheet1!$B$2:$B$28</c:f>
              <c:numCache>
                <c:formatCode>General</c:formatCode>
                <c:ptCount val="27"/>
                <c:pt idx="0">
                  <c:v>-79</c:v>
                </c:pt>
                <c:pt idx="1">
                  <c:v>-47</c:v>
                </c:pt>
                <c:pt idx="2">
                  <c:v>-46</c:v>
                </c:pt>
                <c:pt idx="3">
                  <c:v>-41</c:v>
                </c:pt>
                <c:pt idx="4">
                  <c:v>-31</c:v>
                </c:pt>
                <c:pt idx="5">
                  <c:v>-19</c:v>
                </c:pt>
                <c:pt idx="6">
                  <c:v>-16</c:v>
                </c:pt>
                <c:pt idx="7">
                  <c:v>-16</c:v>
                </c:pt>
                <c:pt idx="8">
                  <c:v>-15</c:v>
                </c:pt>
                <c:pt idx="9">
                  <c:v>-12</c:v>
                </c:pt>
                <c:pt idx="10">
                  <c:v>-11</c:v>
                </c:pt>
                <c:pt idx="11">
                  <c:v>-11</c:v>
                </c:pt>
                <c:pt idx="12">
                  <c:v>-9</c:v>
                </c:pt>
                <c:pt idx="13">
                  <c:v>-7</c:v>
                </c:pt>
                <c:pt idx="14">
                  <c:v>-7</c:v>
                </c:pt>
                <c:pt idx="15">
                  <c:v>-6</c:v>
                </c:pt>
                <c:pt idx="16">
                  <c:v>-6</c:v>
                </c:pt>
                <c:pt idx="17">
                  <c:v>-5</c:v>
                </c:pt>
                <c:pt idx="18">
                  <c:v>-2</c:v>
                </c:pt>
                <c:pt idx="19">
                  <c:v>-2</c:v>
                </c:pt>
                <c:pt idx="20">
                  <c:v>4</c:v>
                </c:pt>
                <c:pt idx="21">
                  <c:v>7</c:v>
                </c:pt>
                <c:pt idx="22">
                  <c:v>18</c:v>
                </c:pt>
                <c:pt idx="23">
                  <c:v>22</c:v>
                </c:pt>
                <c:pt idx="24">
                  <c:v>22</c:v>
                </c:pt>
                <c:pt idx="25">
                  <c:v>36</c:v>
                </c:pt>
                <c:pt idx="26">
                  <c:v>50</c:v>
                </c:pt>
              </c:numCache>
            </c:numRef>
          </c:val>
          <c:extLst xmlns:c16r2="http://schemas.microsoft.com/office/drawing/2015/06/chart">
            <c:ext xmlns:c16="http://schemas.microsoft.com/office/drawing/2014/chart" uri="{C3380CC4-5D6E-409C-BE32-E72D297353CC}">
              <c16:uniqueId val="{00000023-ADE8-49CC-843F-481A56B9059A}"/>
            </c:ext>
          </c:extLst>
        </c:ser>
        <c:dLbls>
          <c:showLegendKey val="0"/>
          <c:showVal val="0"/>
          <c:showCatName val="0"/>
          <c:showSerName val="0"/>
          <c:showPercent val="0"/>
          <c:showBubbleSize val="0"/>
        </c:dLbls>
        <c:gapWidth val="43"/>
        <c:axId val="116521984"/>
        <c:axId val="128254720"/>
      </c:barChart>
      <c:catAx>
        <c:axId val="116521984"/>
        <c:scaling>
          <c:orientation val="minMax"/>
        </c:scaling>
        <c:delete val="0"/>
        <c:axPos val="l"/>
        <c:numFmt formatCode="General" sourceLinked="0"/>
        <c:majorTickMark val="out"/>
        <c:minorTickMark val="none"/>
        <c:tickLblPos val="low"/>
        <c:txPr>
          <a:bodyPr/>
          <a:lstStyle/>
          <a:p>
            <a:pPr>
              <a:defRPr sz="900" b="0">
                <a:latin typeface="+mn-lt"/>
              </a:defRPr>
            </a:pPr>
            <a:endParaRPr lang="en-US"/>
          </a:p>
        </c:txPr>
        <c:crossAx val="128254720"/>
        <c:crosses val="autoZero"/>
        <c:auto val="1"/>
        <c:lblAlgn val="ctr"/>
        <c:lblOffset val="100"/>
        <c:tickLblSkip val="1"/>
        <c:noMultiLvlLbl val="0"/>
      </c:catAx>
      <c:valAx>
        <c:axId val="128254720"/>
        <c:scaling>
          <c:orientation val="minMax"/>
          <c:max val="55"/>
          <c:min val="-85"/>
        </c:scaling>
        <c:delete val="0"/>
        <c:axPos val="b"/>
        <c:numFmt formatCode="General" sourceLinked="1"/>
        <c:majorTickMark val="out"/>
        <c:minorTickMark val="none"/>
        <c:tickLblPos val="nextTo"/>
        <c:txPr>
          <a:bodyPr/>
          <a:lstStyle/>
          <a:p>
            <a:pPr>
              <a:defRPr sz="1050">
                <a:solidFill>
                  <a:schemeClr val="tx2"/>
                </a:solidFill>
              </a:defRPr>
            </a:pPr>
            <a:endParaRPr lang="en-US"/>
          </a:p>
        </c:txPr>
        <c:crossAx val="116521984"/>
        <c:crosses val="autoZero"/>
        <c:crossBetween val="between"/>
        <c:majorUnit val="10"/>
        <c:minorUnit val="10"/>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60456925553499"/>
          <c:y val="1.7066675494840498E-2"/>
          <c:w val="0.79504050313771102"/>
          <c:h val="0.89975755136372004"/>
        </c:manualLayout>
      </c:layout>
      <c:barChart>
        <c:barDir val="bar"/>
        <c:grouping val="clustered"/>
        <c:varyColors val="0"/>
        <c:ser>
          <c:idx val="0"/>
          <c:order val="0"/>
          <c:tx>
            <c:strRef>
              <c:f>Sheet1!$B$1</c:f>
              <c:strCache>
                <c:ptCount val="1"/>
                <c:pt idx="0">
                  <c:v>Series 1</c:v>
                </c:pt>
              </c:strCache>
            </c:strRef>
          </c:tx>
          <c:spPr>
            <a:solidFill>
              <a:schemeClr val="accent6"/>
            </a:solidFill>
          </c:spPr>
          <c:invertIfNegative val="0"/>
          <c:dPt>
            <c:idx val="0"/>
            <c:invertIfNegative val="0"/>
            <c:bubble3D val="0"/>
            <c:spPr>
              <a:solidFill>
                <a:schemeClr val="accent2"/>
              </a:solidFill>
            </c:spPr>
            <c:extLst xmlns:c16r2="http://schemas.microsoft.com/office/drawing/2015/06/chart">
              <c:ext xmlns:c16="http://schemas.microsoft.com/office/drawing/2014/chart" uri="{C3380CC4-5D6E-409C-BE32-E72D297353CC}">
                <c16:uniqueId val="{00000001-7A97-4BFD-AFED-BF46FA734013}"/>
              </c:ext>
            </c:extLst>
          </c:dPt>
          <c:dPt>
            <c:idx val="1"/>
            <c:invertIfNegative val="0"/>
            <c:bubble3D val="0"/>
            <c:extLst xmlns:c16r2="http://schemas.microsoft.com/office/drawing/2015/06/chart">
              <c:ext xmlns:c16="http://schemas.microsoft.com/office/drawing/2014/chart" uri="{C3380CC4-5D6E-409C-BE32-E72D297353CC}">
                <c16:uniqueId val="{00000002-7A97-4BFD-AFED-BF46FA734013}"/>
              </c:ext>
            </c:extLst>
          </c:dPt>
          <c:dPt>
            <c:idx val="2"/>
            <c:invertIfNegative val="0"/>
            <c:bubble3D val="0"/>
            <c:extLst xmlns:c16r2="http://schemas.microsoft.com/office/drawing/2015/06/chart">
              <c:ext xmlns:c16="http://schemas.microsoft.com/office/drawing/2014/chart" uri="{C3380CC4-5D6E-409C-BE32-E72D297353CC}">
                <c16:uniqueId val="{00000003-7A97-4BFD-AFED-BF46FA734013}"/>
              </c:ext>
            </c:extLst>
          </c:dPt>
          <c:dPt>
            <c:idx val="3"/>
            <c:invertIfNegative val="0"/>
            <c:bubble3D val="0"/>
            <c:extLst xmlns:c16r2="http://schemas.microsoft.com/office/drawing/2015/06/chart">
              <c:ext xmlns:c16="http://schemas.microsoft.com/office/drawing/2014/chart" uri="{C3380CC4-5D6E-409C-BE32-E72D297353CC}">
                <c16:uniqueId val="{00000004-7A97-4BFD-AFED-BF46FA734013}"/>
              </c:ext>
            </c:extLst>
          </c:dPt>
          <c:dPt>
            <c:idx val="4"/>
            <c:invertIfNegative val="0"/>
            <c:bubble3D val="0"/>
            <c:extLst xmlns:c16r2="http://schemas.microsoft.com/office/drawing/2015/06/chart">
              <c:ext xmlns:c16="http://schemas.microsoft.com/office/drawing/2014/chart" uri="{C3380CC4-5D6E-409C-BE32-E72D297353CC}">
                <c16:uniqueId val="{00000005-7A97-4BFD-AFED-BF46FA734013}"/>
              </c:ext>
            </c:extLst>
          </c:dPt>
          <c:dPt>
            <c:idx val="5"/>
            <c:invertIfNegative val="0"/>
            <c:bubble3D val="0"/>
            <c:extLst xmlns:c16r2="http://schemas.microsoft.com/office/drawing/2015/06/chart">
              <c:ext xmlns:c16="http://schemas.microsoft.com/office/drawing/2014/chart" uri="{C3380CC4-5D6E-409C-BE32-E72D297353CC}">
                <c16:uniqueId val="{00000006-7A97-4BFD-AFED-BF46FA734013}"/>
              </c:ext>
            </c:extLst>
          </c:dPt>
          <c:dPt>
            <c:idx val="6"/>
            <c:invertIfNegative val="0"/>
            <c:bubble3D val="0"/>
            <c:extLst xmlns:c16r2="http://schemas.microsoft.com/office/drawing/2015/06/chart">
              <c:ext xmlns:c16="http://schemas.microsoft.com/office/drawing/2014/chart" uri="{C3380CC4-5D6E-409C-BE32-E72D297353CC}">
                <c16:uniqueId val="{00000007-7A97-4BFD-AFED-BF46FA734013}"/>
              </c:ext>
            </c:extLst>
          </c:dPt>
          <c:dPt>
            <c:idx val="7"/>
            <c:invertIfNegative val="0"/>
            <c:bubble3D val="0"/>
            <c:extLst xmlns:c16r2="http://schemas.microsoft.com/office/drawing/2015/06/chart">
              <c:ext xmlns:c16="http://schemas.microsoft.com/office/drawing/2014/chart" uri="{C3380CC4-5D6E-409C-BE32-E72D297353CC}">
                <c16:uniqueId val="{00000008-7A97-4BFD-AFED-BF46FA734013}"/>
              </c:ext>
            </c:extLst>
          </c:dPt>
          <c:dPt>
            <c:idx val="8"/>
            <c:invertIfNegative val="0"/>
            <c:bubble3D val="0"/>
            <c:extLst xmlns:c16r2="http://schemas.microsoft.com/office/drawing/2015/06/chart">
              <c:ext xmlns:c16="http://schemas.microsoft.com/office/drawing/2014/chart" uri="{C3380CC4-5D6E-409C-BE32-E72D297353CC}">
                <c16:uniqueId val="{00000009-7A97-4BFD-AFED-BF46FA734013}"/>
              </c:ext>
            </c:extLst>
          </c:dPt>
          <c:dPt>
            <c:idx val="9"/>
            <c:invertIfNegative val="0"/>
            <c:bubble3D val="0"/>
            <c:extLst xmlns:c16r2="http://schemas.microsoft.com/office/drawing/2015/06/chart">
              <c:ext xmlns:c16="http://schemas.microsoft.com/office/drawing/2014/chart" uri="{C3380CC4-5D6E-409C-BE32-E72D297353CC}">
                <c16:uniqueId val="{0000000A-7A97-4BFD-AFED-BF46FA734013}"/>
              </c:ext>
            </c:extLst>
          </c:dPt>
          <c:dPt>
            <c:idx val="10"/>
            <c:invertIfNegative val="0"/>
            <c:bubble3D val="0"/>
            <c:extLst xmlns:c16r2="http://schemas.microsoft.com/office/drawing/2015/06/chart">
              <c:ext xmlns:c16="http://schemas.microsoft.com/office/drawing/2014/chart" uri="{C3380CC4-5D6E-409C-BE32-E72D297353CC}">
                <c16:uniqueId val="{0000000B-7A97-4BFD-AFED-BF46FA734013}"/>
              </c:ext>
            </c:extLst>
          </c:dPt>
          <c:dPt>
            <c:idx val="11"/>
            <c:invertIfNegative val="0"/>
            <c:bubble3D val="0"/>
            <c:extLst xmlns:c16r2="http://schemas.microsoft.com/office/drawing/2015/06/chart">
              <c:ext xmlns:c16="http://schemas.microsoft.com/office/drawing/2014/chart" uri="{C3380CC4-5D6E-409C-BE32-E72D297353CC}">
                <c16:uniqueId val="{0000000C-7A97-4BFD-AFED-BF46FA734013}"/>
              </c:ext>
            </c:extLst>
          </c:dPt>
          <c:dPt>
            <c:idx val="12"/>
            <c:invertIfNegative val="0"/>
            <c:bubble3D val="0"/>
            <c:extLst xmlns:c16r2="http://schemas.microsoft.com/office/drawing/2015/06/chart">
              <c:ext xmlns:c16="http://schemas.microsoft.com/office/drawing/2014/chart" uri="{C3380CC4-5D6E-409C-BE32-E72D297353CC}">
                <c16:uniqueId val="{0000000D-7A97-4BFD-AFED-BF46FA734013}"/>
              </c:ext>
            </c:extLst>
          </c:dPt>
          <c:dPt>
            <c:idx val="13"/>
            <c:invertIfNegative val="0"/>
            <c:bubble3D val="0"/>
            <c:extLst xmlns:c16r2="http://schemas.microsoft.com/office/drawing/2015/06/chart">
              <c:ext xmlns:c16="http://schemas.microsoft.com/office/drawing/2014/chart" uri="{C3380CC4-5D6E-409C-BE32-E72D297353CC}">
                <c16:uniqueId val="{0000000E-7A97-4BFD-AFED-BF46FA734013}"/>
              </c:ext>
            </c:extLst>
          </c:dPt>
          <c:dPt>
            <c:idx val="14"/>
            <c:invertIfNegative val="0"/>
            <c:bubble3D val="0"/>
            <c:extLst xmlns:c16r2="http://schemas.microsoft.com/office/drawing/2015/06/chart">
              <c:ext xmlns:c16="http://schemas.microsoft.com/office/drawing/2014/chart" uri="{C3380CC4-5D6E-409C-BE32-E72D297353CC}">
                <c16:uniqueId val="{0000000F-7A97-4BFD-AFED-BF46FA734013}"/>
              </c:ext>
            </c:extLst>
          </c:dPt>
          <c:dPt>
            <c:idx val="15"/>
            <c:invertIfNegative val="0"/>
            <c:bubble3D val="0"/>
            <c:extLst xmlns:c16r2="http://schemas.microsoft.com/office/drawing/2015/06/chart">
              <c:ext xmlns:c16="http://schemas.microsoft.com/office/drawing/2014/chart" uri="{C3380CC4-5D6E-409C-BE32-E72D297353CC}">
                <c16:uniqueId val="{00000010-7A97-4BFD-AFED-BF46FA734013}"/>
              </c:ext>
            </c:extLst>
          </c:dPt>
          <c:dPt>
            <c:idx val="19"/>
            <c:invertIfNegative val="0"/>
            <c:bubble3D val="0"/>
            <c:extLst xmlns:c16r2="http://schemas.microsoft.com/office/drawing/2015/06/chart">
              <c:ext xmlns:c16="http://schemas.microsoft.com/office/drawing/2014/chart" uri="{C3380CC4-5D6E-409C-BE32-E72D297353CC}">
                <c16:uniqueId val="{00000011-7A97-4BFD-AFED-BF46FA734013}"/>
              </c:ext>
            </c:extLst>
          </c:dPt>
          <c:dPt>
            <c:idx val="21"/>
            <c:invertIfNegative val="0"/>
            <c:bubble3D val="0"/>
            <c:extLst xmlns:c16r2="http://schemas.microsoft.com/office/drawing/2015/06/chart">
              <c:ext xmlns:c16="http://schemas.microsoft.com/office/drawing/2014/chart" uri="{C3380CC4-5D6E-409C-BE32-E72D297353CC}">
                <c16:uniqueId val="{00000012-7A97-4BFD-AFED-BF46FA734013}"/>
              </c:ext>
            </c:extLst>
          </c:dPt>
          <c:dPt>
            <c:idx val="31"/>
            <c:invertIfNegative val="0"/>
            <c:bubble3D val="0"/>
            <c:extLst xmlns:c16r2="http://schemas.microsoft.com/office/drawing/2015/06/chart">
              <c:ext xmlns:c16="http://schemas.microsoft.com/office/drawing/2014/chart" uri="{C3380CC4-5D6E-409C-BE32-E72D297353CC}">
                <c16:uniqueId val="{00000013-7A97-4BFD-AFED-BF46FA734013}"/>
              </c:ext>
            </c:extLst>
          </c:dPt>
          <c:cat>
            <c:numRef>
              <c:f>Sheet1!$A$2:$A$6</c:f>
              <c:numCache>
                <c:formatCode>General</c:formatCode>
                <c:ptCount val="5"/>
              </c:numCache>
            </c:numRef>
          </c:cat>
          <c:val>
            <c:numRef>
              <c:f>Sheet1!$B$2:$B$6</c:f>
              <c:numCache>
                <c:formatCode>General</c:formatCode>
                <c:ptCount val="5"/>
                <c:pt idx="0">
                  <c:v>9.9999999999997903E-3</c:v>
                </c:pt>
                <c:pt idx="1">
                  <c:v>0</c:v>
                </c:pt>
                <c:pt idx="2">
                  <c:v>-0.14000000000000101</c:v>
                </c:pt>
                <c:pt idx="3">
                  <c:v>-0.24</c:v>
                </c:pt>
                <c:pt idx="4">
                  <c:v>-0.31</c:v>
                </c:pt>
              </c:numCache>
            </c:numRef>
          </c:val>
          <c:extLst xmlns:c16r2="http://schemas.microsoft.com/office/drawing/2015/06/chart">
            <c:ext xmlns:c16="http://schemas.microsoft.com/office/drawing/2014/chart" uri="{C3380CC4-5D6E-409C-BE32-E72D297353CC}">
              <c16:uniqueId val="{00000014-7A97-4BFD-AFED-BF46FA734013}"/>
            </c:ext>
          </c:extLst>
        </c:ser>
        <c:dLbls>
          <c:showLegendKey val="0"/>
          <c:showVal val="0"/>
          <c:showCatName val="0"/>
          <c:showSerName val="0"/>
          <c:showPercent val="0"/>
          <c:showBubbleSize val="0"/>
        </c:dLbls>
        <c:gapWidth val="43"/>
        <c:axId val="128351232"/>
        <c:axId val="128357120"/>
      </c:barChart>
      <c:catAx>
        <c:axId val="128351232"/>
        <c:scaling>
          <c:orientation val="minMax"/>
        </c:scaling>
        <c:delete val="0"/>
        <c:axPos val="l"/>
        <c:numFmt formatCode="General" sourceLinked="1"/>
        <c:majorTickMark val="out"/>
        <c:minorTickMark val="none"/>
        <c:tickLblPos val="nextTo"/>
        <c:crossAx val="128357120"/>
        <c:crosses val="autoZero"/>
        <c:auto val="1"/>
        <c:lblAlgn val="ctr"/>
        <c:lblOffset val="100"/>
        <c:noMultiLvlLbl val="0"/>
      </c:catAx>
      <c:valAx>
        <c:axId val="128357120"/>
        <c:scaling>
          <c:orientation val="minMax"/>
          <c:max val="0.3"/>
          <c:min val="-0.3"/>
        </c:scaling>
        <c:delete val="0"/>
        <c:axPos val="b"/>
        <c:numFmt formatCode="#,##0.00" sourceLinked="0"/>
        <c:majorTickMark val="out"/>
        <c:minorTickMark val="none"/>
        <c:tickLblPos val="nextTo"/>
        <c:txPr>
          <a:bodyPr/>
          <a:lstStyle/>
          <a:p>
            <a:pPr>
              <a:defRPr sz="1050">
                <a:solidFill>
                  <a:srgbClr val="646464"/>
                </a:solidFill>
              </a:defRPr>
            </a:pPr>
            <a:endParaRPr lang="en-US"/>
          </a:p>
        </c:txPr>
        <c:crossAx val="128351232"/>
        <c:crosses val="autoZero"/>
        <c:crossBetween val="between"/>
        <c:majorUnit val="0.2"/>
        <c:minorUnit val="0.2"/>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60456925553499"/>
          <c:y val="1.7066675494840498E-2"/>
          <c:w val="0.79504050313771102"/>
          <c:h val="0.89975755136372004"/>
        </c:manualLayout>
      </c:layout>
      <c:barChart>
        <c:barDir val="bar"/>
        <c:grouping val="clustered"/>
        <c:varyColors val="0"/>
        <c:ser>
          <c:idx val="0"/>
          <c:order val="0"/>
          <c:tx>
            <c:strRef>
              <c:f>Sheet1!$B$1</c:f>
              <c:strCache>
                <c:ptCount val="1"/>
                <c:pt idx="0">
                  <c:v>Series 1</c:v>
                </c:pt>
              </c:strCache>
            </c:strRef>
          </c:tx>
          <c:spPr>
            <a:solidFill>
              <a:schemeClr val="accent2"/>
            </a:solidFill>
          </c:spPr>
          <c:invertIfNegative val="0"/>
          <c:dPt>
            <c:idx val="0"/>
            <c:invertIfNegative val="0"/>
            <c:bubble3D val="0"/>
            <c:extLst xmlns:c16r2="http://schemas.microsoft.com/office/drawing/2015/06/chart">
              <c:ext xmlns:c16="http://schemas.microsoft.com/office/drawing/2014/chart" uri="{C3380CC4-5D6E-409C-BE32-E72D297353CC}">
                <c16:uniqueId val="{00000000-CD9C-4B94-B5DA-227D6B2E8FD3}"/>
              </c:ext>
            </c:extLst>
          </c:dPt>
          <c:dPt>
            <c:idx val="1"/>
            <c:invertIfNegative val="0"/>
            <c:bubble3D val="0"/>
            <c:extLst xmlns:c16r2="http://schemas.microsoft.com/office/drawing/2015/06/chart">
              <c:ext xmlns:c16="http://schemas.microsoft.com/office/drawing/2014/chart" uri="{C3380CC4-5D6E-409C-BE32-E72D297353CC}">
                <c16:uniqueId val="{00000001-CD9C-4B94-B5DA-227D6B2E8FD3}"/>
              </c:ext>
            </c:extLst>
          </c:dPt>
          <c:dPt>
            <c:idx val="2"/>
            <c:invertIfNegative val="0"/>
            <c:bubble3D val="0"/>
            <c:extLst xmlns:c16r2="http://schemas.microsoft.com/office/drawing/2015/06/chart">
              <c:ext xmlns:c16="http://schemas.microsoft.com/office/drawing/2014/chart" uri="{C3380CC4-5D6E-409C-BE32-E72D297353CC}">
                <c16:uniqueId val="{00000002-CD9C-4B94-B5DA-227D6B2E8FD3}"/>
              </c:ext>
            </c:extLst>
          </c:dPt>
          <c:dPt>
            <c:idx val="3"/>
            <c:invertIfNegative val="0"/>
            <c:bubble3D val="0"/>
            <c:extLst xmlns:c16r2="http://schemas.microsoft.com/office/drawing/2015/06/chart">
              <c:ext xmlns:c16="http://schemas.microsoft.com/office/drawing/2014/chart" uri="{C3380CC4-5D6E-409C-BE32-E72D297353CC}">
                <c16:uniqueId val="{00000003-CD9C-4B94-B5DA-227D6B2E8FD3}"/>
              </c:ext>
            </c:extLst>
          </c:dPt>
          <c:dPt>
            <c:idx val="4"/>
            <c:invertIfNegative val="0"/>
            <c:bubble3D val="0"/>
            <c:extLst xmlns:c16r2="http://schemas.microsoft.com/office/drawing/2015/06/chart">
              <c:ext xmlns:c16="http://schemas.microsoft.com/office/drawing/2014/chart" uri="{C3380CC4-5D6E-409C-BE32-E72D297353CC}">
                <c16:uniqueId val="{00000004-CD9C-4B94-B5DA-227D6B2E8FD3}"/>
              </c:ext>
            </c:extLst>
          </c:dPt>
          <c:dPt>
            <c:idx val="5"/>
            <c:invertIfNegative val="0"/>
            <c:bubble3D val="0"/>
            <c:extLst xmlns:c16r2="http://schemas.microsoft.com/office/drawing/2015/06/chart">
              <c:ext xmlns:c16="http://schemas.microsoft.com/office/drawing/2014/chart" uri="{C3380CC4-5D6E-409C-BE32-E72D297353CC}">
                <c16:uniqueId val="{00000005-CD9C-4B94-B5DA-227D6B2E8FD3}"/>
              </c:ext>
            </c:extLst>
          </c:dPt>
          <c:dPt>
            <c:idx val="6"/>
            <c:invertIfNegative val="0"/>
            <c:bubble3D val="0"/>
            <c:spPr>
              <a:solidFill>
                <a:schemeClr val="accent2"/>
              </a:solidFill>
            </c:spPr>
            <c:extLst xmlns:c16r2="http://schemas.microsoft.com/office/drawing/2015/06/chart">
              <c:ext xmlns:c16="http://schemas.microsoft.com/office/drawing/2014/chart" uri="{C3380CC4-5D6E-409C-BE32-E72D297353CC}">
                <c16:uniqueId val="{00000007-CD9C-4B94-B5DA-227D6B2E8FD3}"/>
              </c:ext>
            </c:extLst>
          </c:dPt>
          <c:dPt>
            <c:idx val="7"/>
            <c:invertIfNegative val="0"/>
            <c:bubble3D val="0"/>
            <c:extLst xmlns:c16r2="http://schemas.microsoft.com/office/drawing/2015/06/chart">
              <c:ext xmlns:c16="http://schemas.microsoft.com/office/drawing/2014/chart" uri="{C3380CC4-5D6E-409C-BE32-E72D297353CC}">
                <c16:uniqueId val="{00000008-CD9C-4B94-B5DA-227D6B2E8FD3}"/>
              </c:ext>
            </c:extLst>
          </c:dPt>
          <c:dPt>
            <c:idx val="8"/>
            <c:invertIfNegative val="0"/>
            <c:bubble3D val="0"/>
            <c:extLst xmlns:c16r2="http://schemas.microsoft.com/office/drawing/2015/06/chart">
              <c:ext xmlns:c16="http://schemas.microsoft.com/office/drawing/2014/chart" uri="{C3380CC4-5D6E-409C-BE32-E72D297353CC}">
                <c16:uniqueId val="{00000009-CD9C-4B94-B5DA-227D6B2E8FD3}"/>
              </c:ext>
            </c:extLst>
          </c:dPt>
          <c:dPt>
            <c:idx val="9"/>
            <c:invertIfNegative val="0"/>
            <c:bubble3D val="0"/>
            <c:extLst xmlns:c16r2="http://schemas.microsoft.com/office/drawing/2015/06/chart">
              <c:ext xmlns:c16="http://schemas.microsoft.com/office/drawing/2014/chart" uri="{C3380CC4-5D6E-409C-BE32-E72D297353CC}">
                <c16:uniqueId val="{0000000A-CD9C-4B94-B5DA-227D6B2E8FD3}"/>
              </c:ext>
            </c:extLst>
          </c:dPt>
          <c:dPt>
            <c:idx val="10"/>
            <c:invertIfNegative val="0"/>
            <c:bubble3D val="0"/>
            <c:extLst xmlns:c16r2="http://schemas.microsoft.com/office/drawing/2015/06/chart">
              <c:ext xmlns:c16="http://schemas.microsoft.com/office/drawing/2014/chart" uri="{C3380CC4-5D6E-409C-BE32-E72D297353CC}">
                <c16:uniqueId val="{0000000B-CD9C-4B94-B5DA-227D6B2E8FD3}"/>
              </c:ext>
            </c:extLst>
          </c:dPt>
          <c:dPt>
            <c:idx val="11"/>
            <c:invertIfNegative val="0"/>
            <c:bubble3D val="0"/>
            <c:extLst xmlns:c16r2="http://schemas.microsoft.com/office/drawing/2015/06/chart">
              <c:ext xmlns:c16="http://schemas.microsoft.com/office/drawing/2014/chart" uri="{C3380CC4-5D6E-409C-BE32-E72D297353CC}">
                <c16:uniqueId val="{0000000C-CD9C-4B94-B5DA-227D6B2E8FD3}"/>
              </c:ext>
            </c:extLst>
          </c:dPt>
          <c:dPt>
            <c:idx val="12"/>
            <c:invertIfNegative val="0"/>
            <c:bubble3D val="0"/>
            <c:spPr>
              <a:solidFill>
                <a:schemeClr val="accent2"/>
              </a:solidFill>
            </c:spPr>
            <c:extLst xmlns:c16r2="http://schemas.microsoft.com/office/drawing/2015/06/chart">
              <c:ext xmlns:c16="http://schemas.microsoft.com/office/drawing/2014/chart" uri="{C3380CC4-5D6E-409C-BE32-E72D297353CC}">
                <c16:uniqueId val="{0000000E-CD9C-4B94-B5DA-227D6B2E8FD3}"/>
              </c:ext>
            </c:extLst>
          </c:dPt>
          <c:dPt>
            <c:idx val="13"/>
            <c:invertIfNegative val="0"/>
            <c:bubble3D val="0"/>
            <c:extLst xmlns:c16r2="http://schemas.microsoft.com/office/drawing/2015/06/chart">
              <c:ext xmlns:c16="http://schemas.microsoft.com/office/drawing/2014/chart" uri="{C3380CC4-5D6E-409C-BE32-E72D297353CC}">
                <c16:uniqueId val="{0000000F-CD9C-4B94-B5DA-227D6B2E8FD3}"/>
              </c:ext>
            </c:extLst>
          </c:dPt>
          <c:dPt>
            <c:idx val="14"/>
            <c:invertIfNegative val="0"/>
            <c:bubble3D val="0"/>
            <c:extLst xmlns:c16r2="http://schemas.microsoft.com/office/drawing/2015/06/chart">
              <c:ext xmlns:c16="http://schemas.microsoft.com/office/drawing/2014/chart" uri="{C3380CC4-5D6E-409C-BE32-E72D297353CC}">
                <c16:uniqueId val="{00000010-CD9C-4B94-B5DA-227D6B2E8FD3}"/>
              </c:ext>
            </c:extLst>
          </c:dPt>
          <c:dPt>
            <c:idx val="15"/>
            <c:invertIfNegative val="0"/>
            <c:bubble3D val="0"/>
            <c:extLst xmlns:c16r2="http://schemas.microsoft.com/office/drawing/2015/06/chart">
              <c:ext xmlns:c16="http://schemas.microsoft.com/office/drawing/2014/chart" uri="{C3380CC4-5D6E-409C-BE32-E72D297353CC}">
                <c16:uniqueId val="{00000011-CD9C-4B94-B5DA-227D6B2E8FD3}"/>
              </c:ext>
            </c:extLst>
          </c:dPt>
          <c:dPt>
            <c:idx val="19"/>
            <c:invertIfNegative val="0"/>
            <c:bubble3D val="0"/>
            <c:spPr>
              <a:solidFill>
                <a:schemeClr val="accent2"/>
              </a:solidFill>
            </c:spPr>
            <c:extLst xmlns:c16r2="http://schemas.microsoft.com/office/drawing/2015/06/chart">
              <c:ext xmlns:c16="http://schemas.microsoft.com/office/drawing/2014/chart" uri="{C3380CC4-5D6E-409C-BE32-E72D297353CC}">
                <c16:uniqueId val="{00000013-CD9C-4B94-B5DA-227D6B2E8FD3}"/>
              </c:ext>
            </c:extLst>
          </c:dPt>
          <c:dPt>
            <c:idx val="21"/>
            <c:invertIfNegative val="0"/>
            <c:bubble3D val="0"/>
            <c:spPr>
              <a:solidFill>
                <a:schemeClr val="accent2"/>
              </a:solidFill>
            </c:spPr>
            <c:extLst xmlns:c16r2="http://schemas.microsoft.com/office/drawing/2015/06/chart">
              <c:ext xmlns:c16="http://schemas.microsoft.com/office/drawing/2014/chart" uri="{C3380CC4-5D6E-409C-BE32-E72D297353CC}">
                <c16:uniqueId val="{00000015-CD9C-4B94-B5DA-227D6B2E8FD3}"/>
              </c:ext>
            </c:extLst>
          </c:dPt>
          <c:dPt>
            <c:idx val="31"/>
            <c:invertIfNegative val="0"/>
            <c:bubble3D val="0"/>
            <c:spPr>
              <a:solidFill>
                <a:schemeClr val="accent2"/>
              </a:solidFill>
            </c:spPr>
            <c:extLst xmlns:c16r2="http://schemas.microsoft.com/office/drawing/2015/06/chart">
              <c:ext xmlns:c16="http://schemas.microsoft.com/office/drawing/2014/chart" uri="{C3380CC4-5D6E-409C-BE32-E72D297353CC}">
                <c16:uniqueId val="{00000017-CD9C-4B94-B5DA-227D6B2E8FD3}"/>
              </c:ext>
            </c:extLst>
          </c:dPt>
          <c:cat>
            <c:numRef>
              <c:f>Sheet1!$A$2:$A$6</c:f>
              <c:numCache>
                <c:formatCode>General</c:formatCode>
                <c:ptCount val="5"/>
              </c:numCache>
            </c:numRef>
          </c:cat>
          <c:val>
            <c:numRef>
              <c:f>Sheet1!$B$2:$B$6</c:f>
              <c:numCache>
                <c:formatCode>General</c:formatCode>
                <c:ptCount val="5"/>
                <c:pt idx="0">
                  <c:v>0.42</c:v>
                </c:pt>
                <c:pt idx="1">
                  <c:v>0.24</c:v>
                </c:pt>
                <c:pt idx="2">
                  <c:v>0.53</c:v>
                </c:pt>
                <c:pt idx="3">
                  <c:v>0.18000000000000099</c:v>
                </c:pt>
                <c:pt idx="4">
                  <c:v>0.60999999999999899</c:v>
                </c:pt>
              </c:numCache>
            </c:numRef>
          </c:val>
          <c:extLst xmlns:c16r2="http://schemas.microsoft.com/office/drawing/2015/06/chart">
            <c:ext xmlns:c16="http://schemas.microsoft.com/office/drawing/2014/chart" uri="{C3380CC4-5D6E-409C-BE32-E72D297353CC}">
              <c16:uniqueId val="{00000018-CD9C-4B94-B5DA-227D6B2E8FD3}"/>
            </c:ext>
          </c:extLst>
        </c:ser>
        <c:dLbls>
          <c:showLegendKey val="0"/>
          <c:showVal val="0"/>
          <c:showCatName val="0"/>
          <c:showSerName val="0"/>
          <c:showPercent val="0"/>
          <c:showBubbleSize val="0"/>
        </c:dLbls>
        <c:gapWidth val="43"/>
        <c:axId val="131028864"/>
        <c:axId val="131030400"/>
      </c:barChart>
      <c:catAx>
        <c:axId val="131028864"/>
        <c:scaling>
          <c:orientation val="minMax"/>
        </c:scaling>
        <c:delete val="0"/>
        <c:axPos val="l"/>
        <c:numFmt formatCode="General" sourceLinked="1"/>
        <c:majorTickMark val="out"/>
        <c:minorTickMark val="none"/>
        <c:tickLblPos val="nextTo"/>
        <c:crossAx val="131030400"/>
        <c:crosses val="autoZero"/>
        <c:auto val="1"/>
        <c:lblAlgn val="ctr"/>
        <c:lblOffset val="100"/>
        <c:noMultiLvlLbl val="0"/>
      </c:catAx>
      <c:valAx>
        <c:axId val="131030400"/>
        <c:scaling>
          <c:orientation val="minMax"/>
          <c:max val="0.3"/>
          <c:min val="-0.3"/>
        </c:scaling>
        <c:delete val="0"/>
        <c:axPos val="b"/>
        <c:numFmt formatCode="#,##0.00" sourceLinked="0"/>
        <c:majorTickMark val="out"/>
        <c:minorTickMark val="none"/>
        <c:tickLblPos val="nextTo"/>
        <c:txPr>
          <a:bodyPr/>
          <a:lstStyle/>
          <a:p>
            <a:pPr>
              <a:defRPr sz="1050">
                <a:solidFill>
                  <a:srgbClr val="646464"/>
                </a:solidFill>
              </a:defRPr>
            </a:pPr>
            <a:endParaRPr lang="en-US"/>
          </a:p>
        </c:txPr>
        <c:crossAx val="131028864"/>
        <c:crosses val="autoZero"/>
        <c:crossBetween val="between"/>
        <c:majorUnit val="0.2"/>
        <c:minorUnit val="0.2"/>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60456925553499"/>
          <c:y val="1.7066675494840498E-2"/>
          <c:w val="0.79504050313771102"/>
          <c:h val="0.89975755136372004"/>
        </c:manualLayout>
      </c:layout>
      <c:barChart>
        <c:barDir val="bar"/>
        <c:grouping val="clustered"/>
        <c:varyColors val="0"/>
        <c:ser>
          <c:idx val="0"/>
          <c:order val="0"/>
          <c:tx>
            <c:strRef>
              <c:f>Sheet1!$B$1</c:f>
              <c:strCache>
                <c:ptCount val="1"/>
                <c:pt idx="0">
                  <c:v>Series 1</c:v>
                </c:pt>
              </c:strCache>
            </c:strRef>
          </c:tx>
          <c:spPr>
            <a:solidFill>
              <a:schemeClr val="accent6"/>
            </a:solidFill>
          </c:spPr>
          <c:invertIfNegative val="0"/>
          <c:dPt>
            <c:idx val="0"/>
            <c:invertIfNegative val="0"/>
            <c:bubble3D val="0"/>
            <c:extLst xmlns:c16r2="http://schemas.microsoft.com/office/drawing/2015/06/chart">
              <c:ext xmlns:c16="http://schemas.microsoft.com/office/drawing/2014/chart" uri="{C3380CC4-5D6E-409C-BE32-E72D297353CC}">
                <c16:uniqueId val="{00000000-3697-4B05-8828-8B0B039AB1B5}"/>
              </c:ext>
            </c:extLst>
          </c:dPt>
          <c:dPt>
            <c:idx val="1"/>
            <c:invertIfNegative val="0"/>
            <c:bubble3D val="0"/>
            <c:extLst xmlns:c16r2="http://schemas.microsoft.com/office/drawing/2015/06/chart">
              <c:ext xmlns:c16="http://schemas.microsoft.com/office/drawing/2014/chart" uri="{C3380CC4-5D6E-409C-BE32-E72D297353CC}">
                <c16:uniqueId val="{00000001-3697-4B05-8828-8B0B039AB1B5}"/>
              </c:ext>
            </c:extLst>
          </c:dPt>
          <c:dPt>
            <c:idx val="2"/>
            <c:invertIfNegative val="0"/>
            <c:bubble3D val="0"/>
            <c:spPr>
              <a:solidFill>
                <a:schemeClr val="accent2"/>
              </a:solidFill>
            </c:spPr>
            <c:extLst xmlns:c16r2="http://schemas.microsoft.com/office/drawing/2015/06/chart">
              <c:ext xmlns:c16="http://schemas.microsoft.com/office/drawing/2014/chart" uri="{C3380CC4-5D6E-409C-BE32-E72D297353CC}">
                <c16:uniqueId val="{00000003-3697-4B05-8828-8B0B039AB1B5}"/>
              </c:ext>
            </c:extLst>
          </c:dPt>
          <c:dPt>
            <c:idx val="3"/>
            <c:invertIfNegative val="0"/>
            <c:bubble3D val="0"/>
            <c:extLst xmlns:c16r2="http://schemas.microsoft.com/office/drawing/2015/06/chart">
              <c:ext xmlns:c16="http://schemas.microsoft.com/office/drawing/2014/chart" uri="{C3380CC4-5D6E-409C-BE32-E72D297353CC}">
                <c16:uniqueId val="{00000004-3697-4B05-8828-8B0B039AB1B5}"/>
              </c:ext>
            </c:extLst>
          </c:dPt>
          <c:dPt>
            <c:idx val="4"/>
            <c:invertIfNegative val="0"/>
            <c:bubble3D val="0"/>
            <c:extLst xmlns:c16r2="http://schemas.microsoft.com/office/drawing/2015/06/chart">
              <c:ext xmlns:c16="http://schemas.microsoft.com/office/drawing/2014/chart" uri="{C3380CC4-5D6E-409C-BE32-E72D297353CC}">
                <c16:uniqueId val="{00000005-3697-4B05-8828-8B0B039AB1B5}"/>
              </c:ext>
            </c:extLst>
          </c:dPt>
          <c:dPt>
            <c:idx val="5"/>
            <c:invertIfNegative val="0"/>
            <c:bubble3D val="0"/>
            <c:extLst xmlns:c16r2="http://schemas.microsoft.com/office/drawing/2015/06/chart">
              <c:ext xmlns:c16="http://schemas.microsoft.com/office/drawing/2014/chart" uri="{C3380CC4-5D6E-409C-BE32-E72D297353CC}">
                <c16:uniqueId val="{00000006-3697-4B05-8828-8B0B039AB1B5}"/>
              </c:ext>
            </c:extLst>
          </c:dPt>
          <c:dPt>
            <c:idx val="6"/>
            <c:invertIfNegative val="0"/>
            <c:bubble3D val="0"/>
            <c:extLst xmlns:c16r2="http://schemas.microsoft.com/office/drawing/2015/06/chart">
              <c:ext xmlns:c16="http://schemas.microsoft.com/office/drawing/2014/chart" uri="{C3380CC4-5D6E-409C-BE32-E72D297353CC}">
                <c16:uniqueId val="{00000007-3697-4B05-8828-8B0B039AB1B5}"/>
              </c:ext>
            </c:extLst>
          </c:dPt>
          <c:dPt>
            <c:idx val="7"/>
            <c:invertIfNegative val="0"/>
            <c:bubble3D val="0"/>
            <c:extLst xmlns:c16r2="http://schemas.microsoft.com/office/drawing/2015/06/chart">
              <c:ext xmlns:c16="http://schemas.microsoft.com/office/drawing/2014/chart" uri="{C3380CC4-5D6E-409C-BE32-E72D297353CC}">
                <c16:uniqueId val="{00000008-3697-4B05-8828-8B0B039AB1B5}"/>
              </c:ext>
            </c:extLst>
          </c:dPt>
          <c:dPt>
            <c:idx val="8"/>
            <c:invertIfNegative val="0"/>
            <c:bubble3D val="0"/>
            <c:extLst xmlns:c16r2="http://schemas.microsoft.com/office/drawing/2015/06/chart">
              <c:ext xmlns:c16="http://schemas.microsoft.com/office/drawing/2014/chart" uri="{C3380CC4-5D6E-409C-BE32-E72D297353CC}">
                <c16:uniqueId val="{00000009-3697-4B05-8828-8B0B039AB1B5}"/>
              </c:ext>
            </c:extLst>
          </c:dPt>
          <c:dPt>
            <c:idx val="9"/>
            <c:invertIfNegative val="0"/>
            <c:bubble3D val="0"/>
            <c:spPr>
              <a:solidFill>
                <a:schemeClr val="accent6"/>
              </a:solidFill>
            </c:spPr>
            <c:extLst xmlns:c16r2="http://schemas.microsoft.com/office/drawing/2015/06/chart">
              <c:ext xmlns:c16="http://schemas.microsoft.com/office/drawing/2014/chart" uri="{C3380CC4-5D6E-409C-BE32-E72D297353CC}">
                <c16:uniqueId val="{0000000B-3697-4B05-8828-8B0B039AB1B5}"/>
              </c:ext>
            </c:extLst>
          </c:dPt>
          <c:dPt>
            <c:idx val="10"/>
            <c:invertIfNegative val="0"/>
            <c:bubble3D val="0"/>
            <c:extLst xmlns:c16r2="http://schemas.microsoft.com/office/drawing/2015/06/chart">
              <c:ext xmlns:c16="http://schemas.microsoft.com/office/drawing/2014/chart" uri="{C3380CC4-5D6E-409C-BE32-E72D297353CC}">
                <c16:uniqueId val="{0000000C-3697-4B05-8828-8B0B039AB1B5}"/>
              </c:ext>
            </c:extLst>
          </c:dPt>
          <c:dPt>
            <c:idx val="11"/>
            <c:invertIfNegative val="0"/>
            <c:bubble3D val="0"/>
            <c:extLst xmlns:c16r2="http://schemas.microsoft.com/office/drawing/2015/06/chart">
              <c:ext xmlns:c16="http://schemas.microsoft.com/office/drawing/2014/chart" uri="{C3380CC4-5D6E-409C-BE32-E72D297353CC}">
                <c16:uniqueId val="{0000000D-3697-4B05-8828-8B0B039AB1B5}"/>
              </c:ext>
            </c:extLst>
          </c:dPt>
          <c:dPt>
            <c:idx val="12"/>
            <c:invertIfNegative val="0"/>
            <c:bubble3D val="0"/>
            <c:extLst xmlns:c16r2="http://schemas.microsoft.com/office/drawing/2015/06/chart">
              <c:ext xmlns:c16="http://schemas.microsoft.com/office/drawing/2014/chart" uri="{C3380CC4-5D6E-409C-BE32-E72D297353CC}">
                <c16:uniqueId val="{0000000E-3697-4B05-8828-8B0B039AB1B5}"/>
              </c:ext>
            </c:extLst>
          </c:dPt>
          <c:dPt>
            <c:idx val="13"/>
            <c:invertIfNegative val="0"/>
            <c:bubble3D val="0"/>
            <c:extLst xmlns:c16r2="http://schemas.microsoft.com/office/drawing/2015/06/chart">
              <c:ext xmlns:c16="http://schemas.microsoft.com/office/drawing/2014/chart" uri="{C3380CC4-5D6E-409C-BE32-E72D297353CC}">
                <c16:uniqueId val="{0000000F-3697-4B05-8828-8B0B039AB1B5}"/>
              </c:ext>
            </c:extLst>
          </c:dPt>
          <c:dPt>
            <c:idx val="14"/>
            <c:invertIfNegative val="0"/>
            <c:bubble3D val="0"/>
            <c:spPr>
              <a:solidFill>
                <a:schemeClr val="accent6"/>
              </a:solidFill>
            </c:spPr>
            <c:extLst xmlns:c16r2="http://schemas.microsoft.com/office/drawing/2015/06/chart">
              <c:ext xmlns:c16="http://schemas.microsoft.com/office/drawing/2014/chart" uri="{C3380CC4-5D6E-409C-BE32-E72D297353CC}">
                <c16:uniqueId val="{00000011-3697-4B05-8828-8B0B039AB1B5}"/>
              </c:ext>
            </c:extLst>
          </c:dPt>
          <c:dPt>
            <c:idx val="15"/>
            <c:invertIfNegative val="0"/>
            <c:bubble3D val="0"/>
            <c:extLst xmlns:c16r2="http://schemas.microsoft.com/office/drawing/2015/06/chart">
              <c:ext xmlns:c16="http://schemas.microsoft.com/office/drawing/2014/chart" uri="{C3380CC4-5D6E-409C-BE32-E72D297353CC}">
                <c16:uniqueId val="{00000012-3697-4B05-8828-8B0B039AB1B5}"/>
              </c:ext>
            </c:extLst>
          </c:dPt>
          <c:dPt>
            <c:idx val="19"/>
            <c:invertIfNegative val="0"/>
            <c:bubble3D val="0"/>
            <c:spPr>
              <a:solidFill>
                <a:schemeClr val="accent6"/>
              </a:solidFill>
            </c:spPr>
            <c:extLst xmlns:c16r2="http://schemas.microsoft.com/office/drawing/2015/06/chart">
              <c:ext xmlns:c16="http://schemas.microsoft.com/office/drawing/2014/chart" uri="{C3380CC4-5D6E-409C-BE32-E72D297353CC}">
                <c16:uniqueId val="{00000014-3697-4B05-8828-8B0B039AB1B5}"/>
              </c:ext>
            </c:extLst>
          </c:dPt>
          <c:dPt>
            <c:idx val="21"/>
            <c:invertIfNegative val="0"/>
            <c:bubble3D val="0"/>
            <c:spPr>
              <a:solidFill>
                <a:schemeClr val="accent6"/>
              </a:solidFill>
            </c:spPr>
            <c:extLst xmlns:c16r2="http://schemas.microsoft.com/office/drawing/2015/06/chart">
              <c:ext xmlns:c16="http://schemas.microsoft.com/office/drawing/2014/chart" uri="{C3380CC4-5D6E-409C-BE32-E72D297353CC}">
                <c16:uniqueId val="{00000016-3697-4B05-8828-8B0B039AB1B5}"/>
              </c:ext>
            </c:extLst>
          </c:dPt>
          <c:dPt>
            <c:idx val="31"/>
            <c:invertIfNegative val="0"/>
            <c:bubble3D val="0"/>
            <c:spPr>
              <a:solidFill>
                <a:schemeClr val="accent6"/>
              </a:solidFill>
            </c:spPr>
            <c:extLst xmlns:c16r2="http://schemas.microsoft.com/office/drawing/2015/06/chart">
              <c:ext xmlns:c16="http://schemas.microsoft.com/office/drawing/2014/chart" uri="{C3380CC4-5D6E-409C-BE32-E72D297353CC}">
                <c16:uniqueId val="{00000018-3697-4B05-8828-8B0B039AB1B5}"/>
              </c:ext>
            </c:extLst>
          </c:dPt>
          <c:cat>
            <c:numRef>
              <c:f>Sheet1!$A$2:$A$6</c:f>
              <c:numCache>
                <c:formatCode>General</c:formatCode>
                <c:ptCount val="5"/>
              </c:numCache>
            </c:numRef>
          </c:cat>
          <c:val>
            <c:numRef>
              <c:f>Sheet1!$B$2:$B$6</c:f>
              <c:numCache>
                <c:formatCode>General</c:formatCode>
                <c:ptCount val="5"/>
                <c:pt idx="0">
                  <c:v>-8.0000000000000099E-2</c:v>
                </c:pt>
                <c:pt idx="1">
                  <c:v>-0.27999999999999903</c:v>
                </c:pt>
                <c:pt idx="2">
                  <c:v>5.9999999999999602E-2</c:v>
                </c:pt>
                <c:pt idx="3">
                  <c:v>-0.38</c:v>
                </c:pt>
                <c:pt idx="4">
                  <c:v>-7.0000000000000298E-2</c:v>
                </c:pt>
              </c:numCache>
            </c:numRef>
          </c:val>
          <c:extLst xmlns:c16r2="http://schemas.microsoft.com/office/drawing/2015/06/chart">
            <c:ext xmlns:c16="http://schemas.microsoft.com/office/drawing/2014/chart" uri="{C3380CC4-5D6E-409C-BE32-E72D297353CC}">
              <c16:uniqueId val="{00000019-3697-4B05-8828-8B0B039AB1B5}"/>
            </c:ext>
          </c:extLst>
        </c:ser>
        <c:dLbls>
          <c:showLegendKey val="0"/>
          <c:showVal val="0"/>
          <c:showCatName val="0"/>
          <c:showSerName val="0"/>
          <c:showPercent val="0"/>
          <c:showBubbleSize val="0"/>
        </c:dLbls>
        <c:gapWidth val="43"/>
        <c:axId val="131179648"/>
        <c:axId val="131181184"/>
      </c:barChart>
      <c:catAx>
        <c:axId val="131179648"/>
        <c:scaling>
          <c:orientation val="minMax"/>
        </c:scaling>
        <c:delete val="0"/>
        <c:axPos val="l"/>
        <c:numFmt formatCode="General" sourceLinked="1"/>
        <c:majorTickMark val="out"/>
        <c:minorTickMark val="none"/>
        <c:tickLblPos val="nextTo"/>
        <c:crossAx val="131181184"/>
        <c:crosses val="autoZero"/>
        <c:auto val="1"/>
        <c:lblAlgn val="ctr"/>
        <c:lblOffset val="100"/>
        <c:noMultiLvlLbl val="0"/>
      </c:catAx>
      <c:valAx>
        <c:axId val="131181184"/>
        <c:scaling>
          <c:orientation val="minMax"/>
          <c:max val="0.3"/>
          <c:min val="-0.3"/>
        </c:scaling>
        <c:delete val="0"/>
        <c:axPos val="b"/>
        <c:numFmt formatCode="#,##0.00" sourceLinked="0"/>
        <c:majorTickMark val="out"/>
        <c:minorTickMark val="none"/>
        <c:tickLblPos val="nextTo"/>
        <c:txPr>
          <a:bodyPr/>
          <a:lstStyle/>
          <a:p>
            <a:pPr>
              <a:defRPr sz="1050">
                <a:solidFill>
                  <a:srgbClr val="646464"/>
                </a:solidFill>
              </a:defRPr>
            </a:pPr>
            <a:endParaRPr lang="en-US"/>
          </a:p>
        </c:txPr>
        <c:crossAx val="131179648"/>
        <c:crosses val="autoZero"/>
        <c:crossBetween val="between"/>
        <c:majorUnit val="0.2"/>
        <c:minorUnit val="0.2"/>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60456925553499"/>
          <c:y val="1.7066675494840498E-2"/>
          <c:w val="0.79504050313771102"/>
          <c:h val="0.89975755136372004"/>
        </c:manualLayout>
      </c:layout>
      <c:barChart>
        <c:barDir val="bar"/>
        <c:grouping val="clustered"/>
        <c:varyColors val="0"/>
        <c:ser>
          <c:idx val="0"/>
          <c:order val="0"/>
          <c:tx>
            <c:strRef>
              <c:f>Sheet1!$B$1</c:f>
              <c:strCache>
                <c:ptCount val="1"/>
                <c:pt idx="0">
                  <c:v>Series 1</c:v>
                </c:pt>
              </c:strCache>
            </c:strRef>
          </c:tx>
          <c:spPr>
            <a:solidFill>
              <a:schemeClr val="accent6"/>
            </a:solidFill>
          </c:spPr>
          <c:invertIfNegative val="0"/>
          <c:dPt>
            <c:idx val="0"/>
            <c:invertIfNegative val="0"/>
            <c:bubble3D val="0"/>
            <c:extLst xmlns:c16r2="http://schemas.microsoft.com/office/drawing/2015/06/chart">
              <c:ext xmlns:c16="http://schemas.microsoft.com/office/drawing/2014/chart" uri="{C3380CC4-5D6E-409C-BE32-E72D297353CC}">
                <c16:uniqueId val="{00000000-5DFF-4522-AADD-531EDF7B722D}"/>
              </c:ext>
            </c:extLst>
          </c:dPt>
          <c:dPt>
            <c:idx val="1"/>
            <c:invertIfNegative val="0"/>
            <c:bubble3D val="0"/>
            <c:extLst xmlns:c16r2="http://schemas.microsoft.com/office/drawing/2015/06/chart">
              <c:ext xmlns:c16="http://schemas.microsoft.com/office/drawing/2014/chart" uri="{C3380CC4-5D6E-409C-BE32-E72D297353CC}">
                <c16:uniqueId val="{00000001-5DFF-4522-AADD-531EDF7B722D}"/>
              </c:ext>
            </c:extLst>
          </c:dPt>
          <c:dPt>
            <c:idx val="2"/>
            <c:invertIfNegative val="0"/>
            <c:bubble3D val="0"/>
            <c:spPr>
              <a:solidFill>
                <a:schemeClr val="accent2"/>
              </a:solidFill>
            </c:spPr>
            <c:extLst xmlns:c16r2="http://schemas.microsoft.com/office/drawing/2015/06/chart">
              <c:ext xmlns:c16="http://schemas.microsoft.com/office/drawing/2014/chart" uri="{C3380CC4-5D6E-409C-BE32-E72D297353CC}">
                <c16:uniqueId val="{00000003-5DFF-4522-AADD-531EDF7B722D}"/>
              </c:ext>
            </c:extLst>
          </c:dPt>
          <c:dPt>
            <c:idx val="3"/>
            <c:invertIfNegative val="0"/>
            <c:bubble3D val="0"/>
            <c:extLst xmlns:c16r2="http://schemas.microsoft.com/office/drawing/2015/06/chart">
              <c:ext xmlns:c16="http://schemas.microsoft.com/office/drawing/2014/chart" uri="{C3380CC4-5D6E-409C-BE32-E72D297353CC}">
                <c16:uniqueId val="{00000004-5DFF-4522-AADD-531EDF7B722D}"/>
              </c:ext>
            </c:extLst>
          </c:dPt>
          <c:dPt>
            <c:idx val="4"/>
            <c:invertIfNegative val="0"/>
            <c:bubble3D val="0"/>
            <c:spPr>
              <a:solidFill>
                <a:schemeClr val="accent2"/>
              </a:solidFill>
            </c:spPr>
            <c:extLst xmlns:c16r2="http://schemas.microsoft.com/office/drawing/2015/06/chart">
              <c:ext xmlns:c16="http://schemas.microsoft.com/office/drawing/2014/chart" uri="{C3380CC4-5D6E-409C-BE32-E72D297353CC}">
                <c16:uniqueId val="{00000006-5DFF-4522-AADD-531EDF7B722D}"/>
              </c:ext>
            </c:extLst>
          </c:dPt>
          <c:dPt>
            <c:idx val="5"/>
            <c:invertIfNegative val="0"/>
            <c:bubble3D val="0"/>
            <c:extLst xmlns:c16r2="http://schemas.microsoft.com/office/drawing/2015/06/chart">
              <c:ext xmlns:c16="http://schemas.microsoft.com/office/drawing/2014/chart" uri="{C3380CC4-5D6E-409C-BE32-E72D297353CC}">
                <c16:uniqueId val="{00000007-5DFF-4522-AADD-531EDF7B722D}"/>
              </c:ext>
            </c:extLst>
          </c:dPt>
          <c:dPt>
            <c:idx val="6"/>
            <c:invertIfNegative val="0"/>
            <c:bubble3D val="0"/>
            <c:extLst xmlns:c16r2="http://schemas.microsoft.com/office/drawing/2015/06/chart">
              <c:ext xmlns:c16="http://schemas.microsoft.com/office/drawing/2014/chart" uri="{C3380CC4-5D6E-409C-BE32-E72D297353CC}">
                <c16:uniqueId val="{00000008-5DFF-4522-AADD-531EDF7B722D}"/>
              </c:ext>
            </c:extLst>
          </c:dPt>
          <c:dPt>
            <c:idx val="7"/>
            <c:invertIfNegative val="0"/>
            <c:bubble3D val="0"/>
            <c:extLst xmlns:c16r2="http://schemas.microsoft.com/office/drawing/2015/06/chart">
              <c:ext xmlns:c16="http://schemas.microsoft.com/office/drawing/2014/chart" uri="{C3380CC4-5D6E-409C-BE32-E72D297353CC}">
                <c16:uniqueId val="{00000009-5DFF-4522-AADD-531EDF7B722D}"/>
              </c:ext>
            </c:extLst>
          </c:dPt>
          <c:dPt>
            <c:idx val="8"/>
            <c:invertIfNegative val="0"/>
            <c:bubble3D val="0"/>
            <c:extLst xmlns:c16r2="http://schemas.microsoft.com/office/drawing/2015/06/chart">
              <c:ext xmlns:c16="http://schemas.microsoft.com/office/drawing/2014/chart" uri="{C3380CC4-5D6E-409C-BE32-E72D297353CC}">
                <c16:uniqueId val="{0000000A-5DFF-4522-AADD-531EDF7B722D}"/>
              </c:ext>
            </c:extLst>
          </c:dPt>
          <c:dPt>
            <c:idx val="9"/>
            <c:invertIfNegative val="0"/>
            <c:bubble3D val="0"/>
            <c:extLst xmlns:c16r2="http://schemas.microsoft.com/office/drawing/2015/06/chart">
              <c:ext xmlns:c16="http://schemas.microsoft.com/office/drawing/2014/chart" uri="{C3380CC4-5D6E-409C-BE32-E72D297353CC}">
                <c16:uniqueId val="{0000000B-5DFF-4522-AADD-531EDF7B722D}"/>
              </c:ext>
            </c:extLst>
          </c:dPt>
          <c:dPt>
            <c:idx val="10"/>
            <c:invertIfNegative val="0"/>
            <c:bubble3D val="0"/>
            <c:extLst xmlns:c16r2="http://schemas.microsoft.com/office/drawing/2015/06/chart">
              <c:ext xmlns:c16="http://schemas.microsoft.com/office/drawing/2014/chart" uri="{C3380CC4-5D6E-409C-BE32-E72D297353CC}">
                <c16:uniqueId val="{0000000C-5DFF-4522-AADD-531EDF7B722D}"/>
              </c:ext>
            </c:extLst>
          </c:dPt>
          <c:dPt>
            <c:idx val="11"/>
            <c:invertIfNegative val="0"/>
            <c:bubble3D val="0"/>
            <c:extLst xmlns:c16r2="http://schemas.microsoft.com/office/drawing/2015/06/chart">
              <c:ext xmlns:c16="http://schemas.microsoft.com/office/drawing/2014/chart" uri="{C3380CC4-5D6E-409C-BE32-E72D297353CC}">
                <c16:uniqueId val="{0000000D-5DFF-4522-AADD-531EDF7B722D}"/>
              </c:ext>
            </c:extLst>
          </c:dPt>
          <c:dPt>
            <c:idx val="12"/>
            <c:invertIfNegative val="0"/>
            <c:bubble3D val="0"/>
            <c:extLst xmlns:c16r2="http://schemas.microsoft.com/office/drawing/2015/06/chart">
              <c:ext xmlns:c16="http://schemas.microsoft.com/office/drawing/2014/chart" uri="{C3380CC4-5D6E-409C-BE32-E72D297353CC}">
                <c16:uniqueId val="{0000000E-5DFF-4522-AADD-531EDF7B722D}"/>
              </c:ext>
            </c:extLst>
          </c:dPt>
          <c:dPt>
            <c:idx val="13"/>
            <c:invertIfNegative val="0"/>
            <c:bubble3D val="0"/>
            <c:extLst xmlns:c16r2="http://schemas.microsoft.com/office/drawing/2015/06/chart">
              <c:ext xmlns:c16="http://schemas.microsoft.com/office/drawing/2014/chart" uri="{C3380CC4-5D6E-409C-BE32-E72D297353CC}">
                <c16:uniqueId val="{0000000F-5DFF-4522-AADD-531EDF7B722D}"/>
              </c:ext>
            </c:extLst>
          </c:dPt>
          <c:dPt>
            <c:idx val="14"/>
            <c:invertIfNegative val="0"/>
            <c:bubble3D val="0"/>
            <c:extLst xmlns:c16r2="http://schemas.microsoft.com/office/drawing/2015/06/chart">
              <c:ext xmlns:c16="http://schemas.microsoft.com/office/drawing/2014/chart" uri="{C3380CC4-5D6E-409C-BE32-E72D297353CC}">
                <c16:uniqueId val="{00000010-5DFF-4522-AADD-531EDF7B722D}"/>
              </c:ext>
            </c:extLst>
          </c:dPt>
          <c:dPt>
            <c:idx val="15"/>
            <c:invertIfNegative val="0"/>
            <c:bubble3D val="0"/>
            <c:extLst xmlns:c16r2="http://schemas.microsoft.com/office/drawing/2015/06/chart">
              <c:ext xmlns:c16="http://schemas.microsoft.com/office/drawing/2014/chart" uri="{C3380CC4-5D6E-409C-BE32-E72D297353CC}">
                <c16:uniqueId val="{00000011-5DFF-4522-AADD-531EDF7B722D}"/>
              </c:ext>
            </c:extLst>
          </c:dPt>
          <c:dPt>
            <c:idx val="19"/>
            <c:invertIfNegative val="0"/>
            <c:bubble3D val="0"/>
            <c:spPr>
              <a:solidFill>
                <a:schemeClr val="accent6"/>
              </a:solidFill>
            </c:spPr>
            <c:extLst xmlns:c16r2="http://schemas.microsoft.com/office/drawing/2015/06/chart">
              <c:ext xmlns:c16="http://schemas.microsoft.com/office/drawing/2014/chart" uri="{C3380CC4-5D6E-409C-BE32-E72D297353CC}">
                <c16:uniqueId val="{00000013-5DFF-4522-AADD-531EDF7B722D}"/>
              </c:ext>
            </c:extLst>
          </c:dPt>
          <c:dPt>
            <c:idx val="21"/>
            <c:invertIfNegative val="0"/>
            <c:bubble3D val="0"/>
            <c:spPr>
              <a:solidFill>
                <a:schemeClr val="accent6"/>
              </a:solidFill>
            </c:spPr>
            <c:extLst xmlns:c16r2="http://schemas.microsoft.com/office/drawing/2015/06/chart">
              <c:ext xmlns:c16="http://schemas.microsoft.com/office/drawing/2014/chart" uri="{C3380CC4-5D6E-409C-BE32-E72D297353CC}">
                <c16:uniqueId val="{00000015-5DFF-4522-AADD-531EDF7B722D}"/>
              </c:ext>
            </c:extLst>
          </c:dPt>
          <c:dPt>
            <c:idx val="31"/>
            <c:invertIfNegative val="0"/>
            <c:bubble3D val="0"/>
            <c:spPr>
              <a:solidFill>
                <a:schemeClr val="accent6"/>
              </a:solidFill>
            </c:spPr>
            <c:extLst xmlns:c16r2="http://schemas.microsoft.com/office/drawing/2015/06/chart">
              <c:ext xmlns:c16="http://schemas.microsoft.com/office/drawing/2014/chart" uri="{C3380CC4-5D6E-409C-BE32-E72D297353CC}">
                <c16:uniqueId val="{00000017-5DFF-4522-AADD-531EDF7B722D}"/>
              </c:ext>
            </c:extLst>
          </c:dPt>
          <c:cat>
            <c:numRef>
              <c:f>Sheet1!$A$2:$A$6</c:f>
              <c:numCache>
                <c:formatCode>General</c:formatCode>
                <c:ptCount val="5"/>
              </c:numCache>
            </c:numRef>
          </c:cat>
          <c:val>
            <c:numRef>
              <c:f>Sheet1!$B$2:$B$6</c:f>
              <c:numCache>
                <c:formatCode>General</c:formatCode>
                <c:ptCount val="5"/>
                <c:pt idx="0">
                  <c:v>-6.9999999999999396E-2</c:v>
                </c:pt>
                <c:pt idx="1">
                  <c:v>-3.00000000000002E-2</c:v>
                </c:pt>
                <c:pt idx="2">
                  <c:v>0.18000000000000099</c:v>
                </c:pt>
                <c:pt idx="3">
                  <c:v>-0.22</c:v>
                </c:pt>
                <c:pt idx="4">
                  <c:v>9.9999999999997903E-3</c:v>
                </c:pt>
              </c:numCache>
            </c:numRef>
          </c:val>
          <c:extLst xmlns:c16r2="http://schemas.microsoft.com/office/drawing/2015/06/chart">
            <c:ext xmlns:c16="http://schemas.microsoft.com/office/drawing/2014/chart" uri="{C3380CC4-5D6E-409C-BE32-E72D297353CC}">
              <c16:uniqueId val="{00000018-5DFF-4522-AADD-531EDF7B722D}"/>
            </c:ext>
          </c:extLst>
        </c:ser>
        <c:dLbls>
          <c:showLegendKey val="0"/>
          <c:showVal val="0"/>
          <c:showCatName val="0"/>
          <c:showSerName val="0"/>
          <c:showPercent val="0"/>
          <c:showBubbleSize val="0"/>
        </c:dLbls>
        <c:gapWidth val="43"/>
        <c:axId val="131088384"/>
        <c:axId val="131089920"/>
      </c:barChart>
      <c:catAx>
        <c:axId val="131088384"/>
        <c:scaling>
          <c:orientation val="minMax"/>
        </c:scaling>
        <c:delete val="0"/>
        <c:axPos val="l"/>
        <c:numFmt formatCode="General" sourceLinked="1"/>
        <c:majorTickMark val="out"/>
        <c:minorTickMark val="none"/>
        <c:tickLblPos val="nextTo"/>
        <c:crossAx val="131089920"/>
        <c:crosses val="autoZero"/>
        <c:auto val="1"/>
        <c:lblAlgn val="ctr"/>
        <c:lblOffset val="100"/>
        <c:noMultiLvlLbl val="0"/>
      </c:catAx>
      <c:valAx>
        <c:axId val="131089920"/>
        <c:scaling>
          <c:orientation val="minMax"/>
          <c:max val="0.3"/>
          <c:min val="-0.3"/>
        </c:scaling>
        <c:delete val="0"/>
        <c:axPos val="b"/>
        <c:numFmt formatCode="#,##0.00" sourceLinked="0"/>
        <c:majorTickMark val="out"/>
        <c:minorTickMark val="none"/>
        <c:tickLblPos val="nextTo"/>
        <c:txPr>
          <a:bodyPr/>
          <a:lstStyle/>
          <a:p>
            <a:pPr>
              <a:defRPr sz="1050">
                <a:solidFill>
                  <a:srgbClr val="646464"/>
                </a:solidFill>
              </a:defRPr>
            </a:pPr>
            <a:endParaRPr lang="en-US"/>
          </a:p>
        </c:txPr>
        <c:crossAx val="131088384"/>
        <c:crosses val="autoZero"/>
        <c:crossBetween val="between"/>
        <c:majorUnit val="0.2"/>
        <c:minorUnit val="0.2"/>
      </c:valAx>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60456925553499"/>
          <c:y val="1.7066675494840498E-2"/>
          <c:w val="0.79504050313771102"/>
          <c:h val="0.89975755136372004"/>
        </c:manualLayout>
      </c:layout>
      <c:barChart>
        <c:barDir val="bar"/>
        <c:grouping val="clustered"/>
        <c:varyColors val="0"/>
        <c:ser>
          <c:idx val="0"/>
          <c:order val="0"/>
          <c:tx>
            <c:strRef>
              <c:f>Sheet1!$B$1</c:f>
              <c:strCache>
                <c:ptCount val="1"/>
                <c:pt idx="0">
                  <c:v>Series 1</c:v>
                </c:pt>
              </c:strCache>
            </c:strRef>
          </c:tx>
          <c:spPr>
            <a:solidFill>
              <a:schemeClr val="accent6"/>
            </a:solidFill>
          </c:spPr>
          <c:invertIfNegative val="0"/>
          <c:dPt>
            <c:idx val="0"/>
            <c:invertIfNegative val="0"/>
            <c:bubble3D val="0"/>
            <c:spPr>
              <a:solidFill>
                <a:schemeClr val="accent2"/>
              </a:solidFill>
            </c:spPr>
            <c:extLst xmlns:c16r2="http://schemas.microsoft.com/office/drawing/2015/06/chart">
              <c:ext xmlns:c16="http://schemas.microsoft.com/office/drawing/2014/chart" uri="{C3380CC4-5D6E-409C-BE32-E72D297353CC}">
                <c16:uniqueId val="{00000001-CA6C-4CA3-A0B7-446D60093554}"/>
              </c:ext>
            </c:extLst>
          </c:dPt>
          <c:dPt>
            <c:idx val="1"/>
            <c:invertIfNegative val="0"/>
            <c:bubble3D val="0"/>
            <c:extLst xmlns:c16r2="http://schemas.microsoft.com/office/drawing/2015/06/chart">
              <c:ext xmlns:c16="http://schemas.microsoft.com/office/drawing/2014/chart" uri="{C3380CC4-5D6E-409C-BE32-E72D297353CC}">
                <c16:uniqueId val="{00000002-CA6C-4CA3-A0B7-446D60093554}"/>
              </c:ext>
            </c:extLst>
          </c:dPt>
          <c:dPt>
            <c:idx val="2"/>
            <c:invertIfNegative val="0"/>
            <c:bubble3D val="0"/>
            <c:extLst xmlns:c16r2="http://schemas.microsoft.com/office/drawing/2015/06/chart">
              <c:ext xmlns:c16="http://schemas.microsoft.com/office/drawing/2014/chart" uri="{C3380CC4-5D6E-409C-BE32-E72D297353CC}">
                <c16:uniqueId val="{00000003-CA6C-4CA3-A0B7-446D60093554}"/>
              </c:ext>
            </c:extLst>
          </c:dPt>
          <c:dPt>
            <c:idx val="3"/>
            <c:invertIfNegative val="0"/>
            <c:bubble3D val="0"/>
            <c:extLst xmlns:c16r2="http://schemas.microsoft.com/office/drawing/2015/06/chart">
              <c:ext xmlns:c16="http://schemas.microsoft.com/office/drawing/2014/chart" uri="{C3380CC4-5D6E-409C-BE32-E72D297353CC}">
                <c16:uniqueId val="{00000004-CA6C-4CA3-A0B7-446D60093554}"/>
              </c:ext>
            </c:extLst>
          </c:dPt>
          <c:dPt>
            <c:idx val="4"/>
            <c:invertIfNegative val="0"/>
            <c:bubble3D val="0"/>
            <c:extLst xmlns:c16r2="http://schemas.microsoft.com/office/drawing/2015/06/chart">
              <c:ext xmlns:c16="http://schemas.microsoft.com/office/drawing/2014/chart" uri="{C3380CC4-5D6E-409C-BE32-E72D297353CC}">
                <c16:uniqueId val="{00000005-CA6C-4CA3-A0B7-446D60093554}"/>
              </c:ext>
            </c:extLst>
          </c:dPt>
          <c:dPt>
            <c:idx val="5"/>
            <c:invertIfNegative val="0"/>
            <c:bubble3D val="0"/>
            <c:extLst xmlns:c16r2="http://schemas.microsoft.com/office/drawing/2015/06/chart">
              <c:ext xmlns:c16="http://schemas.microsoft.com/office/drawing/2014/chart" uri="{C3380CC4-5D6E-409C-BE32-E72D297353CC}">
                <c16:uniqueId val="{00000006-CA6C-4CA3-A0B7-446D60093554}"/>
              </c:ext>
            </c:extLst>
          </c:dPt>
          <c:dPt>
            <c:idx val="6"/>
            <c:invertIfNegative val="0"/>
            <c:bubble3D val="0"/>
            <c:extLst xmlns:c16r2="http://schemas.microsoft.com/office/drawing/2015/06/chart">
              <c:ext xmlns:c16="http://schemas.microsoft.com/office/drawing/2014/chart" uri="{C3380CC4-5D6E-409C-BE32-E72D297353CC}">
                <c16:uniqueId val="{00000007-CA6C-4CA3-A0B7-446D60093554}"/>
              </c:ext>
            </c:extLst>
          </c:dPt>
          <c:dPt>
            <c:idx val="7"/>
            <c:invertIfNegative val="0"/>
            <c:bubble3D val="0"/>
            <c:extLst xmlns:c16r2="http://schemas.microsoft.com/office/drawing/2015/06/chart">
              <c:ext xmlns:c16="http://schemas.microsoft.com/office/drawing/2014/chart" uri="{C3380CC4-5D6E-409C-BE32-E72D297353CC}">
                <c16:uniqueId val="{00000008-CA6C-4CA3-A0B7-446D60093554}"/>
              </c:ext>
            </c:extLst>
          </c:dPt>
          <c:dPt>
            <c:idx val="8"/>
            <c:invertIfNegative val="0"/>
            <c:bubble3D val="0"/>
            <c:extLst xmlns:c16r2="http://schemas.microsoft.com/office/drawing/2015/06/chart">
              <c:ext xmlns:c16="http://schemas.microsoft.com/office/drawing/2014/chart" uri="{C3380CC4-5D6E-409C-BE32-E72D297353CC}">
                <c16:uniqueId val="{00000009-CA6C-4CA3-A0B7-446D60093554}"/>
              </c:ext>
            </c:extLst>
          </c:dPt>
          <c:dPt>
            <c:idx val="9"/>
            <c:invertIfNegative val="0"/>
            <c:bubble3D val="0"/>
            <c:extLst xmlns:c16r2="http://schemas.microsoft.com/office/drawing/2015/06/chart">
              <c:ext xmlns:c16="http://schemas.microsoft.com/office/drawing/2014/chart" uri="{C3380CC4-5D6E-409C-BE32-E72D297353CC}">
                <c16:uniqueId val="{0000000A-CA6C-4CA3-A0B7-446D60093554}"/>
              </c:ext>
            </c:extLst>
          </c:dPt>
          <c:dPt>
            <c:idx val="10"/>
            <c:invertIfNegative val="0"/>
            <c:bubble3D val="0"/>
            <c:extLst xmlns:c16r2="http://schemas.microsoft.com/office/drawing/2015/06/chart">
              <c:ext xmlns:c16="http://schemas.microsoft.com/office/drawing/2014/chart" uri="{C3380CC4-5D6E-409C-BE32-E72D297353CC}">
                <c16:uniqueId val="{0000000B-CA6C-4CA3-A0B7-446D60093554}"/>
              </c:ext>
            </c:extLst>
          </c:dPt>
          <c:dPt>
            <c:idx val="11"/>
            <c:invertIfNegative val="0"/>
            <c:bubble3D val="0"/>
            <c:extLst xmlns:c16r2="http://schemas.microsoft.com/office/drawing/2015/06/chart">
              <c:ext xmlns:c16="http://schemas.microsoft.com/office/drawing/2014/chart" uri="{C3380CC4-5D6E-409C-BE32-E72D297353CC}">
                <c16:uniqueId val="{0000000C-CA6C-4CA3-A0B7-446D60093554}"/>
              </c:ext>
            </c:extLst>
          </c:dPt>
          <c:dPt>
            <c:idx val="12"/>
            <c:invertIfNegative val="0"/>
            <c:bubble3D val="0"/>
            <c:extLst xmlns:c16r2="http://schemas.microsoft.com/office/drawing/2015/06/chart">
              <c:ext xmlns:c16="http://schemas.microsoft.com/office/drawing/2014/chart" uri="{C3380CC4-5D6E-409C-BE32-E72D297353CC}">
                <c16:uniqueId val="{0000000D-CA6C-4CA3-A0B7-446D60093554}"/>
              </c:ext>
            </c:extLst>
          </c:dPt>
          <c:dPt>
            <c:idx val="13"/>
            <c:invertIfNegative val="0"/>
            <c:bubble3D val="0"/>
            <c:extLst xmlns:c16r2="http://schemas.microsoft.com/office/drawing/2015/06/chart">
              <c:ext xmlns:c16="http://schemas.microsoft.com/office/drawing/2014/chart" uri="{C3380CC4-5D6E-409C-BE32-E72D297353CC}">
                <c16:uniqueId val="{0000000E-CA6C-4CA3-A0B7-446D60093554}"/>
              </c:ext>
            </c:extLst>
          </c:dPt>
          <c:dPt>
            <c:idx val="14"/>
            <c:invertIfNegative val="0"/>
            <c:bubble3D val="0"/>
            <c:extLst xmlns:c16r2="http://schemas.microsoft.com/office/drawing/2015/06/chart">
              <c:ext xmlns:c16="http://schemas.microsoft.com/office/drawing/2014/chart" uri="{C3380CC4-5D6E-409C-BE32-E72D297353CC}">
                <c16:uniqueId val="{0000000F-CA6C-4CA3-A0B7-446D60093554}"/>
              </c:ext>
            </c:extLst>
          </c:dPt>
          <c:dPt>
            <c:idx val="15"/>
            <c:invertIfNegative val="0"/>
            <c:bubble3D val="0"/>
            <c:extLst xmlns:c16r2="http://schemas.microsoft.com/office/drawing/2015/06/chart">
              <c:ext xmlns:c16="http://schemas.microsoft.com/office/drawing/2014/chart" uri="{C3380CC4-5D6E-409C-BE32-E72D297353CC}">
                <c16:uniqueId val="{00000010-CA6C-4CA3-A0B7-446D60093554}"/>
              </c:ext>
            </c:extLst>
          </c:dPt>
          <c:dPt>
            <c:idx val="19"/>
            <c:invertIfNegative val="0"/>
            <c:bubble3D val="0"/>
            <c:extLst xmlns:c16r2="http://schemas.microsoft.com/office/drawing/2015/06/chart">
              <c:ext xmlns:c16="http://schemas.microsoft.com/office/drawing/2014/chart" uri="{C3380CC4-5D6E-409C-BE32-E72D297353CC}">
                <c16:uniqueId val="{00000011-CA6C-4CA3-A0B7-446D60093554}"/>
              </c:ext>
            </c:extLst>
          </c:dPt>
          <c:dPt>
            <c:idx val="21"/>
            <c:invertIfNegative val="0"/>
            <c:bubble3D val="0"/>
            <c:extLst xmlns:c16r2="http://schemas.microsoft.com/office/drawing/2015/06/chart">
              <c:ext xmlns:c16="http://schemas.microsoft.com/office/drawing/2014/chart" uri="{C3380CC4-5D6E-409C-BE32-E72D297353CC}">
                <c16:uniqueId val="{00000012-CA6C-4CA3-A0B7-446D60093554}"/>
              </c:ext>
            </c:extLst>
          </c:dPt>
          <c:dPt>
            <c:idx val="31"/>
            <c:invertIfNegative val="0"/>
            <c:bubble3D val="0"/>
            <c:extLst xmlns:c16r2="http://schemas.microsoft.com/office/drawing/2015/06/chart">
              <c:ext xmlns:c16="http://schemas.microsoft.com/office/drawing/2014/chart" uri="{C3380CC4-5D6E-409C-BE32-E72D297353CC}">
                <c16:uniqueId val="{00000013-CA6C-4CA3-A0B7-446D60093554}"/>
              </c:ext>
            </c:extLst>
          </c:dPt>
          <c:cat>
            <c:numRef>
              <c:f>Sheet1!$A$2:$A$6</c:f>
              <c:numCache>
                <c:formatCode>General</c:formatCode>
                <c:ptCount val="5"/>
              </c:numCache>
            </c:numRef>
          </c:cat>
          <c:val>
            <c:numRef>
              <c:f>Sheet1!$B$2:$B$6</c:f>
              <c:numCache>
                <c:formatCode>General</c:formatCode>
                <c:ptCount val="5"/>
                <c:pt idx="0">
                  <c:v>9.9999999999997903E-3</c:v>
                </c:pt>
                <c:pt idx="1">
                  <c:v>-6.0000000000000497E-2</c:v>
                </c:pt>
                <c:pt idx="2">
                  <c:v>-0.159999999999999</c:v>
                </c:pt>
                <c:pt idx="3">
                  <c:v>-0.16</c:v>
                </c:pt>
                <c:pt idx="4">
                  <c:v>-0.18</c:v>
                </c:pt>
              </c:numCache>
            </c:numRef>
          </c:val>
          <c:extLst xmlns:c16r2="http://schemas.microsoft.com/office/drawing/2015/06/chart">
            <c:ext xmlns:c16="http://schemas.microsoft.com/office/drawing/2014/chart" uri="{C3380CC4-5D6E-409C-BE32-E72D297353CC}">
              <c16:uniqueId val="{00000014-CA6C-4CA3-A0B7-446D60093554}"/>
            </c:ext>
          </c:extLst>
        </c:ser>
        <c:dLbls>
          <c:showLegendKey val="0"/>
          <c:showVal val="0"/>
          <c:showCatName val="0"/>
          <c:showSerName val="0"/>
          <c:showPercent val="0"/>
          <c:showBubbleSize val="0"/>
        </c:dLbls>
        <c:gapWidth val="43"/>
        <c:axId val="130786816"/>
        <c:axId val="130788352"/>
      </c:barChart>
      <c:catAx>
        <c:axId val="130786816"/>
        <c:scaling>
          <c:orientation val="minMax"/>
        </c:scaling>
        <c:delete val="0"/>
        <c:axPos val="l"/>
        <c:numFmt formatCode="General" sourceLinked="1"/>
        <c:majorTickMark val="out"/>
        <c:minorTickMark val="none"/>
        <c:tickLblPos val="nextTo"/>
        <c:crossAx val="130788352"/>
        <c:crosses val="autoZero"/>
        <c:auto val="1"/>
        <c:lblAlgn val="ctr"/>
        <c:lblOffset val="100"/>
        <c:noMultiLvlLbl val="0"/>
      </c:catAx>
      <c:valAx>
        <c:axId val="130788352"/>
        <c:scaling>
          <c:orientation val="minMax"/>
          <c:max val="0.3"/>
          <c:min val="-0.3"/>
        </c:scaling>
        <c:delete val="0"/>
        <c:axPos val="b"/>
        <c:numFmt formatCode="#,##0.00" sourceLinked="0"/>
        <c:majorTickMark val="out"/>
        <c:minorTickMark val="none"/>
        <c:tickLblPos val="nextTo"/>
        <c:txPr>
          <a:bodyPr/>
          <a:lstStyle/>
          <a:p>
            <a:pPr>
              <a:defRPr sz="1050"/>
            </a:pPr>
            <a:endParaRPr lang="en-US"/>
          </a:p>
        </c:txPr>
        <c:crossAx val="130786816"/>
        <c:crosses val="autoZero"/>
        <c:crossBetween val="between"/>
        <c:majorUnit val="0.2"/>
        <c:minorUnit val="0.2"/>
      </c:valAx>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60456925553499"/>
          <c:y val="1.7066675494840498E-2"/>
          <c:w val="0.79504050313771102"/>
          <c:h val="0.89975755136372004"/>
        </c:manualLayout>
      </c:layout>
      <c:barChart>
        <c:barDir val="bar"/>
        <c:grouping val="clustered"/>
        <c:varyColors val="0"/>
        <c:ser>
          <c:idx val="0"/>
          <c:order val="0"/>
          <c:tx>
            <c:strRef>
              <c:f>Sheet1!$B$1</c:f>
              <c:strCache>
                <c:ptCount val="1"/>
                <c:pt idx="0">
                  <c:v>Series 1</c:v>
                </c:pt>
              </c:strCache>
            </c:strRef>
          </c:tx>
          <c:spPr>
            <a:solidFill>
              <a:schemeClr val="accent6"/>
            </a:solidFill>
          </c:spPr>
          <c:invertIfNegative val="0"/>
          <c:dPt>
            <c:idx val="0"/>
            <c:invertIfNegative val="0"/>
            <c:bubble3D val="0"/>
            <c:spPr>
              <a:solidFill>
                <a:schemeClr val="accent2"/>
              </a:solidFill>
            </c:spPr>
            <c:extLst xmlns:c16r2="http://schemas.microsoft.com/office/drawing/2015/06/chart">
              <c:ext xmlns:c16="http://schemas.microsoft.com/office/drawing/2014/chart" uri="{C3380CC4-5D6E-409C-BE32-E72D297353CC}">
                <c16:uniqueId val="{00000001-FB79-40B3-9EB2-1E05E3111F1E}"/>
              </c:ext>
            </c:extLst>
          </c:dPt>
          <c:dPt>
            <c:idx val="1"/>
            <c:invertIfNegative val="0"/>
            <c:bubble3D val="0"/>
            <c:spPr>
              <a:solidFill>
                <a:schemeClr val="accent2"/>
              </a:solidFill>
            </c:spPr>
            <c:extLst xmlns:c16r2="http://schemas.microsoft.com/office/drawing/2015/06/chart">
              <c:ext xmlns:c16="http://schemas.microsoft.com/office/drawing/2014/chart" uri="{C3380CC4-5D6E-409C-BE32-E72D297353CC}">
                <c16:uniqueId val="{00000003-FB79-40B3-9EB2-1E05E3111F1E}"/>
              </c:ext>
            </c:extLst>
          </c:dPt>
          <c:dPt>
            <c:idx val="2"/>
            <c:invertIfNegative val="0"/>
            <c:bubble3D val="0"/>
            <c:extLst xmlns:c16r2="http://schemas.microsoft.com/office/drawing/2015/06/chart">
              <c:ext xmlns:c16="http://schemas.microsoft.com/office/drawing/2014/chart" uri="{C3380CC4-5D6E-409C-BE32-E72D297353CC}">
                <c16:uniqueId val="{00000004-FB79-40B3-9EB2-1E05E3111F1E}"/>
              </c:ext>
            </c:extLst>
          </c:dPt>
          <c:dPt>
            <c:idx val="3"/>
            <c:invertIfNegative val="0"/>
            <c:bubble3D val="0"/>
            <c:extLst xmlns:c16r2="http://schemas.microsoft.com/office/drawing/2015/06/chart">
              <c:ext xmlns:c16="http://schemas.microsoft.com/office/drawing/2014/chart" uri="{C3380CC4-5D6E-409C-BE32-E72D297353CC}">
                <c16:uniqueId val="{00000005-FB79-40B3-9EB2-1E05E3111F1E}"/>
              </c:ext>
            </c:extLst>
          </c:dPt>
          <c:dPt>
            <c:idx val="4"/>
            <c:invertIfNegative val="0"/>
            <c:bubble3D val="0"/>
            <c:extLst xmlns:c16r2="http://schemas.microsoft.com/office/drawing/2015/06/chart">
              <c:ext xmlns:c16="http://schemas.microsoft.com/office/drawing/2014/chart" uri="{C3380CC4-5D6E-409C-BE32-E72D297353CC}">
                <c16:uniqueId val="{00000006-FB79-40B3-9EB2-1E05E3111F1E}"/>
              </c:ext>
            </c:extLst>
          </c:dPt>
          <c:dPt>
            <c:idx val="5"/>
            <c:invertIfNegative val="0"/>
            <c:bubble3D val="0"/>
            <c:extLst xmlns:c16r2="http://schemas.microsoft.com/office/drawing/2015/06/chart">
              <c:ext xmlns:c16="http://schemas.microsoft.com/office/drawing/2014/chart" uri="{C3380CC4-5D6E-409C-BE32-E72D297353CC}">
                <c16:uniqueId val="{00000007-FB79-40B3-9EB2-1E05E3111F1E}"/>
              </c:ext>
            </c:extLst>
          </c:dPt>
          <c:dPt>
            <c:idx val="6"/>
            <c:invertIfNegative val="0"/>
            <c:bubble3D val="0"/>
            <c:spPr>
              <a:solidFill>
                <a:schemeClr val="accent2"/>
              </a:solidFill>
            </c:spPr>
            <c:extLst xmlns:c16r2="http://schemas.microsoft.com/office/drawing/2015/06/chart">
              <c:ext xmlns:c16="http://schemas.microsoft.com/office/drawing/2014/chart" uri="{C3380CC4-5D6E-409C-BE32-E72D297353CC}">
                <c16:uniqueId val="{00000009-FB79-40B3-9EB2-1E05E3111F1E}"/>
              </c:ext>
            </c:extLst>
          </c:dPt>
          <c:dPt>
            <c:idx val="7"/>
            <c:invertIfNegative val="0"/>
            <c:bubble3D val="0"/>
            <c:extLst xmlns:c16r2="http://schemas.microsoft.com/office/drawing/2015/06/chart">
              <c:ext xmlns:c16="http://schemas.microsoft.com/office/drawing/2014/chart" uri="{C3380CC4-5D6E-409C-BE32-E72D297353CC}">
                <c16:uniqueId val="{0000000A-FB79-40B3-9EB2-1E05E3111F1E}"/>
              </c:ext>
            </c:extLst>
          </c:dPt>
          <c:dPt>
            <c:idx val="8"/>
            <c:invertIfNegative val="0"/>
            <c:bubble3D val="0"/>
            <c:extLst xmlns:c16r2="http://schemas.microsoft.com/office/drawing/2015/06/chart">
              <c:ext xmlns:c16="http://schemas.microsoft.com/office/drawing/2014/chart" uri="{C3380CC4-5D6E-409C-BE32-E72D297353CC}">
                <c16:uniqueId val="{0000000B-FB79-40B3-9EB2-1E05E3111F1E}"/>
              </c:ext>
            </c:extLst>
          </c:dPt>
          <c:dPt>
            <c:idx val="9"/>
            <c:invertIfNegative val="0"/>
            <c:bubble3D val="0"/>
            <c:extLst xmlns:c16r2="http://schemas.microsoft.com/office/drawing/2015/06/chart">
              <c:ext xmlns:c16="http://schemas.microsoft.com/office/drawing/2014/chart" uri="{C3380CC4-5D6E-409C-BE32-E72D297353CC}">
                <c16:uniqueId val="{0000000C-FB79-40B3-9EB2-1E05E3111F1E}"/>
              </c:ext>
            </c:extLst>
          </c:dPt>
          <c:dPt>
            <c:idx val="10"/>
            <c:invertIfNegative val="0"/>
            <c:bubble3D val="0"/>
            <c:extLst xmlns:c16r2="http://schemas.microsoft.com/office/drawing/2015/06/chart">
              <c:ext xmlns:c16="http://schemas.microsoft.com/office/drawing/2014/chart" uri="{C3380CC4-5D6E-409C-BE32-E72D297353CC}">
                <c16:uniqueId val="{0000000D-FB79-40B3-9EB2-1E05E3111F1E}"/>
              </c:ext>
            </c:extLst>
          </c:dPt>
          <c:dPt>
            <c:idx val="11"/>
            <c:invertIfNegative val="0"/>
            <c:bubble3D val="0"/>
            <c:extLst xmlns:c16r2="http://schemas.microsoft.com/office/drawing/2015/06/chart">
              <c:ext xmlns:c16="http://schemas.microsoft.com/office/drawing/2014/chart" uri="{C3380CC4-5D6E-409C-BE32-E72D297353CC}">
                <c16:uniqueId val="{0000000E-FB79-40B3-9EB2-1E05E3111F1E}"/>
              </c:ext>
            </c:extLst>
          </c:dPt>
          <c:dPt>
            <c:idx val="12"/>
            <c:invertIfNegative val="0"/>
            <c:bubble3D val="0"/>
            <c:spPr>
              <a:solidFill>
                <a:schemeClr val="accent2"/>
              </a:solidFill>
            </c:spPr>
            <c:extLst xmlns:c16r2="http://schemas.microsoft.com/office/drawing/2015/06/chart">
              <c:ext xmlns:c16="http://schemas.microsoft.com/office/drawing/2014/chart" uri="{C3380CC4-5D6E-409C-BE32-E72D297353CC}">
                <c16:uniqueId val="{00000010-FB79-40B3-9EB2-1E05E3111F1E}"/>
              </c:ext>
            </c:extLst>
          </c:dPt>
          <c:dPt>
            <c:idx val="13"/>
            <c:invertIfNegative val="0"/>
            <c:bubble3D val="0"/>
            <c:extLst xmlns:c16r2="http://schemas.microsoft.com/office/drawing/2015/06/chart">
              <c:ext xmlns:c16="http://schemas.microsoft.com/office/drawing/2014/chart" uri="{C3380CC4-5D6E-409C-BE32-E72D297353CC}">
                <c16:uniqueId val="{00000011-FB79-40B3-9EB2-1E05E3111F1E}"/>
              </c:ext>
            </c:extLst>
          </c:dPt>
          <c:dPt>
            <c:idx val="14"/>
            <c:invertIfNegative val="0"/>
            <c:bubble3D val="0"/>
            <c:extLst xmlns:c16r2="http://schemas.microsoft.com/office/drawing/2015/06/chart">
              <c:ext xmlns:c16="http://schemas.microsoft.com/office/drawing/2014/chart" uri="{C3380CC4-5D6E-409C-BE32-E72D297353CC}">
                <c16:uniqueId val="{00000012-FB79-40B3-9EB2-1E05E3111F1E}"/>
              </c:ext>
            </c:extLst>
          </c:dPt>
          <c:dPt>
            <c:idx val="15"/>
            <c:invertIfNegative val="0"/>
            <c:bubble3D val="0"/>
            <c:extLst xmlns:c16r2="http://schemas.microsoft.com/office/drawing/2015/06/chart">
              <c:ext xmlns:c16="http://schemas.microsoft.com/office/drawing/2014/chart" uri="{C3380CC4-5D6E-409C-BE32-E72D297353CC}">
                <c16:uniqueId val="{00000013-FB79-40B3-9EB2-1E05E3111F1E}"/>
              </c:ext>
            </c:extLst>
          </c:dPt>
          <c:dPt>
            <c:idx val="19"/>
            <c:invertIfNegative val="0"/>
            <c:bubble3D val="0"/>
            <c:spPr>
              <a:solidFill>
                <a:schemeClr val="accent6"/>
              </a:solidFill>
            </c:spPr>
            <c:extLst xmlns:c16r2="http://schemas.microsoft.com/office/drawing/2015/06/chart">
              <c:ext xmlns:c16="http://schemas.microsoft.com/office/drawing/2014/chart" uri="{C3380CC4-5D6E-409C-BE32-E72D297353CC}">
                <c16:uniqueId val="{00000015-FB79-40B3-9EB2-1E05E3111F1E}"/>
              </c:ext>
            </c:extLst>
          </c:dPt>
          <c:dPt>
            <c:idx val="21"/>
            <c:invertIfNegative val="0"/>
            <c:bubble3D val="0"/>
            <c:spPr>
              <a:solidFill>
                <a:schemeClr val="accent6"/>
              </a:solidFill>
            </c:spPr>
            <c:extLst xmlns:c16r2="http://schemas.microsoft.com/office/drawing/2015/06/chart">
              <c:ext xmlns:c16="http://schemas.microsoft.com/office/drawing/2014/chart" uri="{C3380CC4-5D6E-409C-BE32-E72D297353CC}">
                <c16:uniqueId val="{00000017-FB79-40B3-9EB2-1E05E3111F1E}"/>
              </c:ext>
            </c:extLst>
          </c:dPt>
          <c:dPt>
            <c:idx val="31"/>
            <c:invertIfNegative val="0"/>
            <c:bubble3D val="0"/>
            <c:spPr>
              <a:solidFill>
                <a:schemeClr val="accent6"/>
              </a:solidFill>
            </c:spPr>
            <c:extLst xmlns:c16r2="http://schemas.microsoft.com/office/drawing/2015/06/chart">
              <c:ext xmlns:c16="http://schemas.microsoft.com/office/drawing/2014/chart" uri="{C3380CC4-5D6E-409C-BE32-E72D297353CC}">
                <c16:uniqueId val="{00000019-FB79-40B3-9EB2-1E05E3111F1E}"/>
              </c:ext>
            </c:extLst>
          </c:dPt>
          <c:cat>
            <c:numRef>
              <c:f>Sheet1!$A$2:$A$6</c:f>
              <c:numCache>
                <c:formatCode>General</c:formatCode>
                <c:ptCount val="5"/>
              </c:numCache>
            </c:numRef>
          </c:cat>
          <c:val>
            <c:numRef>
              <c:f>Sheet1!$B$2:$B$6</c:f>
              <c:numCache>
                <c:formatCode>General</c:formatCode>
                <c:ptCount val="5"/>
                <c:pt idx="0">
                  <c:v>9.9999999999997903E-3</c:v>
                </c:pt>
                <c:pt idx="1">
                  <c:v>0.15</c:v>
                </c:pt>
                <c:pt idx="2">
                  <c:v>-2.00000000000005E-2</c:v>
                </c:pt>
                <c:pt idx="3">
                  <c:v>-8.99999999999999E-2</c:v>
                </c:pt>
                <c:pt idx="4">
                  <c:v>0</c:v>
                </c:pt>
              </c:numCache>
            </c:numRef>
          </c:val>
          <c:extLst xmlns:c16r2="http://schemas.microsoft.com/office/drawing/2015/06/chart">
            <c:ext xmlns:c16="http://schemas.microsoft.com/office/drawing/2014/chart" uri="{C3380CC4-5D6E-409C-BE32-E72D297353CC}">
              <c16:uniqueId val="{0000001A-FB79-40B3-9EB2-1E05E3111F1E}"/>
            </c:ext>
          </c:extLst>
        </c:ser>
        <c:dLbls>
          <c:showLegendKey val="0"/>
          <c:showVal val="0"/>
          <c:showCatName val="0"/>
          <c:showSerName val="0"/>
          <c:showPercent val="0"/>
          <c:showBubbleSize val="0"/>
        </c:dLbls>
        <c:gapWidth val="43"/>
        <c:axId val="130868352"/>
        <c:axId val="130869888"/>
      </c:barChart>
      <c:catAx>
        <c:axId val="130868352"/>
        <c:scaling>
          <c:orientation val="minMax"/>
        </c:scaling>
        <c:delete val="0"/>
        <c:axPos val="l"/>
        <c:numFmt formatCode="General" sourceLinked="1"/>
        <c:majorTickMark val="out"/>
        <c:minorTickMark val="none"/>
        <c:tickLblPos val="nextTo"/>
        <c:crossAx val="130869888"/>
        <c:crosses val="autoZero"/>
        <c:auto val="1"/>
        <c:lblAlgn val="ctr"/>
        <c:lblOffset val="100"/>
        <c:noMultiLvlLbl val="0"/>
      </c:catAx>
      <c:valAx>
        <c:axId val="130869888"/>
        <c:scaling>
          <c:orientation val="minMax"/>
          <c:max val="0.3"/>
          <c:min val="-0.3"/>
        </c:scaling>
        <c:delete val="0"/>
        <c:axPos val="b"/>
        <c:numFmt formatCode="#,##0.00" sourceLinked="0"/>
        <c:majorTickMark val="out"/>
        <c:minorTickMark val="none"/>
        <c:tickLblPos val="nextTo"/>
        <c:txPr>
          <a:bodyPr/>
          <a:lstStyle/>
          <a:p>
            <a:pPr>
              <a:defRPr sz="1050"/>
            </a:pPr>
            <a:endParaRPr lang="en-US"/>
          </a:p>
        </c:txPr>
        <c:crossAx val="130868352"/>
        <c:crosses val="autoZero"/>
        <c:crossBetween val="between"/>
        <c:majorUnit val="0.2"/>
        <c:minorUnit val="0.2"/>
      </c:valAx>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60456925553499"/>
          <c:y val="1.7066675494840498E-2"/>
          <c:w val="0.79504050313771102"/>
          <c:h val="0.89975755136372004"/>
        </c:manualLayout>
      </c:layout>
      <c:barChart>
        <c:barDir val="bar"/>
        <c:grouping val="clustered"/>
        <c:varyColors val="0"/>
        <c:ser>
          <c:idx val="0"/>
          <c:order val="0"/>
          <c:tx>
            <c:strRef>
              <c:f>Sheet1!$B$1</c:f>
              <c:strCache>
                <c:ptCount val="1"/>
                <c:pt idx="0">
                  <c:v>Series 1</c:v>
                </c:pt>
              </c:strCache>
            </c:strRef>
          </c:tx>
          <c:spPr>
            <a:solidFill>
              <a:schemeClr val="accent2"/>
            </a:solidFill>
          </c:spPr>
          <c:invertIfNegative val="0"/>
          <c:dPt>
            <c:idx val="0"/>
            <c:invertIfNegative val="0"/>
            <c:bubble3D val="0"/>
            <c:spPr>
              <a:solidFill>
                <a:schemeClr val="accent6"/>
              </a:solidFill>
            </c:spPr>
            <c:extLst xmlns:c16r2="http://schemas.microsoft.com/office/drawing/2015/06/chart">
              <c:ext xmlns:c16="http://schemas.microsoft.com/office/drawing/2014/chart" uri="{C3380CC4-5D6E-409C-BE32-E72D297353CC}">
                <c16:uniqueId val="{00000001-555B-4DBE-A222-184A63721349}"/>
              </c:ext>
            </c:extLst>
          </c:dPt>
          <c:dPt>
            <c:idx val="1"/>
            <c:invertIfNegative val="0"/>
            <c:bubble3D val="0"/>
            <c:extLst xmlns:c16r2="http://schemas.microsoft.com/office/drawing/2015/06/chart">
              <c:ext xmlns:c16="http://schemas.microsoft.com/office/drawing/2014/chart" uri="{C3380CC4-5D6E-409C-BE32-E72D297353CC}">
                <c16:uniqueId val="{00000002-555B-4DBE-A222-184A63721349}"/>
              </c:ext>
            </c:extLst>
          </c:dPt>
          <c:dPt>
            <c:idx val="2"/>
            <c:invertIfNegative val="0"/>
            <c:bubble3D val="0"/>
            <c:spPr>
              <a:solidFill>
                <a:schemeClr val="accent6"/>
              </a:solidFill>
            </c:spPr>
            <c:extLst xmlns:c16r2="http://schemas.microsoft.com/office/drawing/2015/06/chart">
              <c:ext xmlns:c16="http://schemas.microsoft.com/office/drawing/2014/chart" uri="{C3380CC4-5D6E-409C-BE32-E72D297353CC}">
                <c16:uniqueId val="{00000004-555B-4DBE-A222-184A63721349}"/>
              </c:ext>
            </c:extLst>
          </c:dPt>
          <c:dPt>
            <c:idx val="3"/>
            <c:invertIfNegative val="0"/>
            <c:bubble3D val="0"/>
            <c:spPr>
              <a:solidFill>
                <a:schemeClr val="accent6"/>
              </a:solidFill>
            </c:spPr>
            <c:extLst xmlns:c16r2="http://schemas.microsoft.com/office/drawing/2015/06/chart">
              <c:ext xmlns:c16="http://schemas.microsoft.com/office/drawing/2014/chart" uri="{C3380CC4-5D6E-409C-BE32-E72D297353CC}">
                <c16:uniqueId val="{00000006-555B-4DBE-A222-184A63721349}"/>
              </c:ext>
            </c:extLst>
          </c:dPt>
          <c:dPt>
            <c:idx val="4"/>
            <c:invertIfNegative val="0"/>
            <c:bubble3D val="0"/>
            <c:spPr>
              <a:solidFill>
                <a:schemeClr val="accent6"/>
              </a:solidFill>
            </c:spPr>
            <c:extLst xmlns:c16r2="http://schemas.microsoft.com/office/drawing/2015/06/chart">
              <c:ext xmlns:c16="http://schemas.microsoft.com/office/drawing/2014/chart" uri="{C3380CC4-5D6E-409C-BE32-E72D297353CC}">
                <c16:uniqueId val="{00000008-555B-4DBE-A222-184A63721349}"/>
              </c:ext>
            </c:extLst>
          </c:dPt>
          <c:dPt>
            <c:idx val="5"/>
            <c:invertIfNegative val="0"/>
            <c:bubble3D val="0"/>
            <c:extLst xmlns:c16r2="http://schemas.microsoft.com/office/drawing/2015/06/chart">
              <c:ext xmlns:c16="http://schemas.microsoft.com/office/drawing/2014/chart" uri="{C3380CC4-5D6E-409C-BE32-E72D297353CC}">
                <c16:uniqueId val="{00000009-555B-4DBE-A222-184A63721349}"/>
              </c:ext>
            </c:extLst>
          </c:dPt>
          <c:dPt>
            <c:idx val="6"/>
            <c:invertIfNegative val="0"/>
            <c:bubble3D val="0"/>
            <c:extLst xmlns:c16r2="http://schemas.microsoft.com/office/drawing/2015/06/chart">
              <c:ext xmlns:c16="http://schemas.microsoft.com/office/drawing/2014/chart" uri="{C3380CC4-5D6E-409C-BE32-E72D297353CC}">
                <c16:uniqueId val="{0000000A-555B-4DBE-A222-184A63721349}"/>
              </c:ext>
            </c:extLst>
          </c:dPt>
          <c:dPt>
            <c:idx val="7"/>
            <c:invertIfNegative val="0"/>
            <c:bubble3D val="0"/>
            <c:extLst xmlns:c16r2="http://schemas.microsoft.com/office/drawing/2015/06/chart">
              <c:ext xmlns:c16="http://schemas.microsoft.com/office/drawing/2014/chart" uri="{C3380CC4-5D6E-409C-BE32-E72D297353CC}">
                <c16:uniqueId val="{0000000B-555B-4DBE-A222-184A63721349}"/>
              </c:ext>
            </c:extLst>
          </c:dPt>
          <c:dPt>
            <c:idx val="8"/>
            <c:invertIfNegative val="0"/>
            <c:bubble3D val="0"/>
            <c:extLst xmlns:c16r2="http://schemas.microsoft.com/office/drawing/2015/06/chart">
              <c:ext xmlns:c16="http://schemas.microsoft.com/office/drawing/2014/chart" uri="{C3380CC4-5D6E-409C-BE32-E72D297353CC}">
                <c16:uniqueId val="{0000000C-555B-4DBE-A222-184A63721349}"/>
              </c:ext>
            </c:extLst>
          </c:dPt>
          <c:dPt>
            <c:idx val="9"/>
            <c:invertIfNegative val="0"/>
            <c:bubble3D val="0"/>
            <c:spPr>
              <a:solidFill>
                <a:schemeClr val="accent6"/>
              </a:solidFill>
            </c:spPr>
            <c:extLst xmlns:c16r2="http://schemas.microsoft.com/office/drawing/2015/06/chart">
              <c:ext xmlns:c16="http://schemas.microsoft.com/office/drawing/2014/chart" uri="{C3380CC4-5D6E-409C-BE32-E72D297353CC}">
                <c16:uniqueId val="{0000000E-555B-4DBE-A222-184A63721349}"/>
              </c:ext>
            </c:extLst>
          </c:dPt>
          <c:dPt>
            <c:idx val="10"/>
            <c:invertIfNegative val="0"/>
            <c:bubble3D val="0"/>
            <c:extLst xmlns:c16r2="http://schemas.microsoft.com/office/drawing/2015/06/chart">
              <c:ext xmlns:c16="http://schemas.microsoft.com/office/drawing/2014/chart" uri="{C3380CC4-5D6E-409C-BE32-E72D297353CC}">
                <c16:uniqueId val="{0000000F-555B-4DBE-A222-184A63721349}"/>
              </c:ext>
            </c:extLst>
          </c:dPt>
          <c:dPt>
            <c:idx val="11"/>
            <c:invertIfNegative val="0"/>
            <c:bubble3D val="0"/>
            <c:extLst xmlns:c16r2="http://schemas.microsoft.com/office/drawing/2015/06/chart">
              <c:ext xmlns:c16="http://schemas.microsoft.com/office/drawing/2014/chart" uri="{C3380CC4-5D6E-409C-BE32-E72D297353CC}">
                <c16:uniqueId val="{00000010-555B-4DBE-A222-184A63721349}"/>
              </c:ext>
            </c:extLst>
          </c:dPt>
          <c:dPt>
            <c:idx val="12"/>
            <c:invertIfNegative val="0"/>
            <c:bubble3D val="0"/>
            <c:extLst xmlns:c16r2="http://schemas.microsoft.com/office/drawing/2015/06/chart">
              <c:ext xmlns:c16="http://schemas.microsoft.com/office/drawing/2014/chart" uri="{C3380CC4-5D6E-409C-BE32-E72D297353CC}">
                <c16:uniqueId val="{00000011-555B-4DBE-A222-184A63721349}"/>
              </c:ext>
            </c:extLst>
          </c:dPt>
          <c:dPt>
            <c:idx val="13"/>
            <c:invertIfNegative val="0"/>
            <c:bubble3D val="0"/>
            <c:extLst xmlns:c16r2="http://schemas.microsoft.com/office/drawing/2015/06/chart">
              <c:ext xmlns:c16="http://schemas.microsoft.com/office/drawing/2014/chart" uri="{C3380CC4-5D6E-409C-BE32-E72D297353CC}">
                <c16:uniqueId val="{00000012-555B-4DBE-A222-184A63721349}"/>
              </c:ext>
            </c:extLst>
          </c:dPt>
          <c:dPt>
            <c:idx val="14"/>
            <c:invertIfNegative val="0"/>
            <c:bubble3D val="0"/>
            <c:spPr>
              <a:solidFill>
                <a:schemeClr val="accent6"/>
              </a:solidFill>
            </c:spPr>
            <c:extLst xmlns:c16r2="http://schemas.microsoft.com/office/drawing/2015/06/chart">
              <c:ext xmlns:c16="http://schemas.microsoft.com/office/drawing/2014/chart" uri="{C3380CC4-5D6E-409C-BE32-E72D297353CC}">
                <c16:uniqueId val="{00000014-555B-4DBE-A222-184A63721349}"/>
              </c:ext>
            </c:extLst>
          </c:dPt>
          <c:dPt>
            <c:idx val="15"/>
            <c:invertIfNegative val="0"/>
            <c:bubble3D val="0"/>
            <c:extLst xmlns:c16r2="http://schemas.microsoft.com/office/drawing/2015/06/chart">
              <c:ext xmlns:c16="http://schemas.microsoft.com/office/drawing/2014/chart" uri="{C3380CC4-5D6E-409C-BE32-E72D297353CC}">
                <c16:uniqueId val="{00000015-555B-4DBE-A222-184A63721349}"/>
              </c:ext>
            </c:extLst>
          </c:dPt>
          <c:dPt>
            <c:idx val="19"/>
            <c:invertIfNegative val="0"/>
            <c:bubble3D val="0"/>
            <c:spPr>
              <a:solidFill>
                <a:schemeClr val="accent2"/>
              </a:solidFill>
            </c:spPr>
            <c:extLst xmlns:c16r2="http://schemas.microsoft.com/office/drawing/2015/06/chart">
              <c:ext xmlns:c16="http://schemas.microsoft.com/office/drawing/2014/chart" uri="{C3380CC4-5D6E-409C-BE32-E72D297353CC}">
                <c16:uniqueId val="{00000017-555B-4DBE-A222-184A63721349}"/>
              </c:ext>
            </c:extLst>
          </c:dPt>
          <c:dPt>
            <c:idx val="21"/>
            <c:invertIfNegative val="0"/>
            <c:bubble3D val="0"/>
            <c:spPr>
              <a:solidFill>
                <a:schemeClr val="accent2"/>
              </a:solidFill>
            </c:spPr>
            <c:extLst xmlns:c16r2="http://schemas.microsoft.com/office/drawing/2015/06/chart">
              <c:ext xmlns:c16="http://schemas.microsoft.com/office/drawing/2014/chart" uri="{C3380CC4-5D6E-409C-BE32-E72D297353CC}">
                <c16:uniqueId val="{00000019-555B-4DBE-A222-184A63721349}"/>
              </c:ext>
            </c:extLst>
          </c:dPt>
          <c:dPt>
            <c:idx val="31"/>
            <c:invertIfNegative val="0"/>
            <c:bubble3D val="0"/>
            <c:spPr>
              <a:solidFill>
                <a:schemeClr val="accent2"/>
              </a:solidFill>
            </c:spPr>
            <c:extLst xmlns:c16r2="http://schemas.microsoft.com/office/drawing/2015/06/chart">
              <c:ext xmlns:c16="http://schemas.microsoft.com/office/drawing/2014/chart" uri="{C3380CC4-5D6E-409C-BE32-E72D297353CC}">
                <c16:uniqueId val="{0000001B-555B-4DBE-A222-184A63721349}"/>
              </c:ext>
            </c:extLst>
          </c:dPt>
          <c:cat>
            <c:numRef>
              <c:f>Sheet1!$A$2:$A$6</c:f>
              <c:numCache>
                <c:formatCode>General</c:formatCode>
                <c:ptCount val="5"/>
              </c:numCache>
            </c:numRef>
          </c:cat>
          <c:val>
            <c:numRef>
              <c:f>Sheet1!$B$2:$B$6</c:f>
              <c:numCache>
                <c:formatCode>General</c:formatCode>
                <c:ptCount val="5"/>
                <c:pt idx="0">
                  <c:v>-0.100000000000001</c:v>
                </c:pt>
                <c:pt idx="1">
                  <c:v>0.13</c:v>
                </c:pt>
                <c:pt idx="2">
                  <c:v>-0.26000000000000101</c:v>
                </c:pt>
                <c:pt idx="3">
                  <c:v>-8.99999999999999E-2</c:v>
                </c:pt>
                <c:pt idx="4">
                  <c:v>-9.9999999999997903E-3</c:v>
                </c:pt>
              </c:numCache>
            </c:numRef>
          </c:val>
          <c:extLst xmlns:c16r2="http://schemas.microsoft.com/office/drawing/2015/06/chart">
            <c:ext xmlns:c16="http://schemas.microsoft.com/office/drawing/2014/chart" uri="{C3380CC4-5D6E-409C-BE32-E72D297353CC}">
              <c16:uniqueId val="{0000001C-555B-4DBE-A222-184A63721349}"/>
            </c:ext>
          </c:extLst>
        </c:ser>
        <c:dLbls>
          <c:showLegendKey val="0"/>
          <c:showVal val="0"/>
          <c:showCatName val="0"/>
          <c:showSerName val="0"/>
          <c:showPercent val="0"/>
          <c:showBubbleSize val="0"/>
        </c:dLbls>
        <c:gapWidth val="43"/>
        <c:axId val="130917888"/>
        <c:axId val="130919424"/>
      </c:barChart>
      <c:catAx>
        <c:axId val="130917888"/>
        <c:scaling>
          <c:orientation val="minMax"/>
        </c:scaling>
        <c:delete val="0"/>
        <c:axPos val="l"/>
        <c:numFmt formatCode="General" sourceLinked="1"/>
        <c:majorTickMark val="out"/>
        <c:minorTickMark val="none"/>
        <c:tickLblPos val="nextTo"/>
        <c:crossAx val="130919424"/>
        <c:crosses val="autoZero"/>
        <c:auto val="1"/>
        <c:lblAlgn val="ctr"/>
        <c:lblOffset val="100"/>
        <c:noMultiLvlLbl val="0"/>
      </c:catAx>
      <c:valAx>
        <c:axId val="130919424"/>
        <c:scaling>
          <c:orientation val="minMax"/>
          <c:max val="0.3"/>
          <c:min val="-0.3"/>
        </c:scaling>
        <c:delete val="0"/>
        <c:axPos val="b"/>
        <c:numFmt formatCode="#,##0.00" sourceLinked="0"/>
        <c:majorTickMark val="out"/>
        <c:minorTickMark val="none"/>
        <c:tickLblPos val="nextTo"/>
        <c:txPr>
          <a:bodyPr/>
          <a:lstStyle/>
          <a:p>
            <a:pPr>
              <a:defRPr sz="1050"/>
            </a:pPr>
            <a:endParaRPr lang="en-US"/>
          </a:p>
        </c:txPr>
        <c:crossAx val="130917888"/>
        <c:crosses val="autoZero"/>
        <c:crossBetween val="between"/>
        <c:majorUnit val="0.2"/>
        <c:minorUnit val="0.2"/>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SSI</c:v>
                </c:pt>
              </c:strCache>
            </c:strRef>
          </c:tx>
          <c:spPr>
            <a:solidFill>
              <a:schemeClr val="accent1"/>
            </a:solidFill>
          </c:spPr>
          <c:invertIfNegative val="0"/>
          <c:dPt>
            <c:idx val="0"/>
            <c:invertIfNegative val="0"/>
            <c:bubble3D val="0"/>
            <c:spPr>
              <a:solidFill>
                <a:schemeClr val="accent1"/>
              </a:solidFill>
            </c:spPr>
            <c:extLst xmlns:c16r2="http://schemas.microsoft.com/office/drawing/2015/06/chart">
              <c:ext xmlns:c16="http://schemas.microsoft.com/office/drawing/2014/chart" uri="{C3380CC4-5D6E-409C-BE32-E72D297353CC}">
                <c16:uniqueId val="{00000001-FB96-482C-A47A-C2E20A23BE90}"/>
              </c:ext>
            </c:extLst>
          </c:dPt>
          <c:dPt>
            <c:idx val="1"/>
            <c:invertIfNegative val="0"/>
            <c:bubble3D val="0"/>
            <c:extLst xmlns:c16r2="http://schemas.microsoft.com/office/drawing/2015/06/chart">
              <c:ext xmlns:c16="http://schemas.microsoft.com/office/drawing/2014/chart" uri="{C3380CC4-5D6E-409C-BE32-E72D297353CC}">
                <c16:uniqueId val="{00000002-FB96-482C-A47A-C2E20A23BE90}"/>
              </c:ext>
            </c:extLst>
          </c:dPt>
          <c:dPt>
            <c:idx val="2"/>
            <c:invertIfNegative val="0"/>
            <c:bubble3D val="0"/>
            <c:extLst xmlns:c16r2="http://schemas.microsoft.com/office/drawing/2015/06/chart">
              <c:ext xmlns:c16="http://schemas.microsoft.com/office/drawing/2014/chart" uri="{C3380CC4-5D6E-409C-BE32-E72D297353CC}">
                <c16:uniqueId val="{00000003-FB96-482C-A47A-C2E20A23BE90}"/>
              </c:ext>
            </c:extLst>
          </c:dPt>
          <c:dPt>
            <c:idx val="3"/>
            <c:invertIfNegative val="0"/>
            <c:bubble3D val="0"/>
            <c:extLst xmlns:c16r2="http://schemas.microsoft.com/office/drawing/2015/06/chart">
              <c:ext xmlns:c16="http://schemas.microsoft.com/office/drawing/2014/chart" uri="{C3380CC4-5D6E-409C-BE32-E72D297353CC}">
                <c16:uniqueId val="{00000004-FB96-482C-A47A-C2E20A23BE90}"/>
              </c:ext>
            </c:extLst>
          </c:dPt>
          <c:dPt>
            <c:idx val="4"/>
            <c:invertIfNegative val="0"/>
            <c:bubble3D val="0"/>
            <c:extLst xmlns:c16r2="http://schemas.microsoft.com/office/drawing/2015/06/chart">
              <c:ext xmlns:c16="http://schemas.microsoft.com/office/drawing/2014/chart" uri="{C3380CC4-5D6E-409C-BE32-E72D297353CC}">
                <c16:uniqueId val="{00000005-FB96-482C-A47A-C2E20A23BE90}"/>
              </c:ext>
            </c:extLst>
          </c:dPt>
          <c:dLbls>
            <c:spPr>
              <a:noFill/>
              <a:ln>
                <a:noFill/>
              </a:ln>
              <a:effectLst/>
            </c:spPr>
            <c:txPr>
              <a:bodyPr/>
              <a:lstStyle/>
              <a:p>
                <a:pPr>
                  <a:defRPr b="1">
                    <a:solidFill>
                      <a:schemeClr val="bg1"/>
                    </a:solidFill>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Sheet1!$A$2:$A$8</c:f>
              <c:numCache>
                <c:formatCode>General</c:formatCode>
                <c:ptCount val="7"/>
                <c:pt idx="0">
                  <c:v>2010</c:v>
                </c:pt>
                <c:pt idx="1">
                  <c:v>2011</c:v>
                </c:pt>
                <c:pt idx="2">
                  <c:v>2012</c:v>
                </c:pt>
                <c:pt idx="3">
                  <c:v>2013</c:v>
                </c:pt>
                <c:pt idx="4">
                  <c:v>2014</c:v>
                </c:pt>
                <c:pt idx="5">
                  <c:v>2015</c:v>
                </c:pt>
                <c:pt idx="6">
                  <c:v>2016</c:v>
                </c:pt>
              </c:numCache>
            </c:numRef>
          </c:cat>
          <c:val>
            <c:numRef>
              <c:f>Sheet1!$B$2:$B$8</c:f>
              <c:numCache>
                <c:formatCode>#,##0</c:formatCode>
                <c:ptCount val="7"/>
                <c:pt idx="0">
                  <c:v>635</c:v>
                </c:pt>
                <c:pt idx="1">
                  <c:v>648</c:v>
                </c:pt>
                <c:pt idx="2">
                  <c:v>664</c:v>
                </c:pt>
                <c:pt idx="3">
                  <c:v>673</c:v>
                </c:pt>
                <c:pt idx="4">
                  <c:v>686</c:v>
                </c:pt>
                <c:pt idx="5">
                  <c:v>688</c:v>
                </c:pt>
              </c:numCache>
            </c:numRef>
          </c:val>
          <c:extLst xmlns:c16r2="http://schemas.microsoft.com/office/drawing/2015/06/chart">
            <c:ext xmlns:c16="http://schemas.microsoft.com/office/drawing/2014/chart" uri="{C3380CC4-5D6E-409C-BE32-E72D297353CC}">
              <c16:uniqueId val="{00000006-FB96-482C-A47A-C2E20A23BE90}"/>
            </c:ext>
          </c:extLst>
        </c:ser>
        <c:ser>
          <c:idx val="1"/>
          <c:order val="1"/>
          <c:tx>
            <c:strRef>
              <c:f>Sheet1!$C$1</c:f>
              <c:strCache>
                <c:ptCount val="1"/>
                <c:pt idx="0">
                  <c:v>CSI</c:v>
                </c:pt>
              </c:strCache>
            </c:strRef>
          </c:tx>
          <c:spPr>
            <a:solidFill>
              <a:schemeClr val="accent2"/>
            </a:solidFill>
          </c:spPr>
          <c:invertIfNegative val="0"/>
          <c:dLbls>
            <c:spPr>
              <a:noFill/>
              <a:ln>
                <a:noFill/>
              </a:ln>
              <a:effectLst/>
            </c:spPr>
            <c:txPr>
              <a:bodyPr/>
              <a:lstStyle/>
              <a:p>
                <a:pPr>
                  <a:defRPr b="1">
                    <a:solidFill>
                      <a:schemeClr val="bg1"/>
                    </a:solidFill>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Sheet1!$A$2:$A$8</c:f>
              <c:numCache>
                <c:formatCode>General</c:formatCode>
                <c:ptCount val="7"/>
                <c:pt idx="0">
                  <c:v>2010</c:v>
                </c:pt>
                <c:pt idx="1">
                  <c:v>2011</c:v>
                </c:pt>
                <c:pt idx="2">
                  <c:v>2012</c:v>
                </c:pt>
                <c:pt idx="3">
                  <c:v>2013</c:v>
                </c:pt>
                <c:pt idx="4">
                  <c:v>2014</c:v>
                </c:pt>
                <c:pt idx="5">
                  <c:v>2015</c:v>
                </c:pt>
                <c:pt idx="6">
                  <c:v>2016</c:v>
                </c:pt>
              </c:numCache>
            </c:numRef>
          </c:cat>
          <c:val>
            <c:numRef>
              <c:f>Sheet1!$C$2:$C$8</c:f>
              <c:numCache>
                <c:formatCode>0</c:formatCode>
                <c:ptCount val="7"/>
                <c:pt idx="0">
                  <c:v>767</c:v>
                </c:pt>
                <c:pt idx="1">
                  <c:v>768</c:v>
                </c:pt>
                <c:pt idx="2">
                  <c:v>787</c:v>
                </c:pt>
                <c:pt idx="3">
                  <c:v>797</c:v>
                </c:pt>
                <c:pt idx="4">
                  <c:v>806</c:v>
                </c:pt>
                <c:pt idx="5">
                  <c:v>802</c:v>
                </c:pt>
                <c:pt idx="6">
                  <c:v>807</c:v>
                </c:pt>
              </c:numCache>
            </c:numRef>
          </c:val>
          <c:extLst xmlns:c16r2="http://schemas.microsoft.com/office/drawing/2015/06/chart">
            <c:ext xmlns:c16="http://schemas.microsoft.com/office/drawing/2014/chart" uri="{C3380CC4-5D6E-409C-BE32-E72D297353CC}">
              <c16:uniqueId val="{00000007-FB96-482C-A47A-C2E20A23BE90}"/>
            </c:ext>
          </c:extLst>
        </c:ser>
        <c:dLbls>
          <c:showLegendKey val="0"/>
          <c:showVal val="0"/>
          <c:showCatName val="0"/>
          <c:showSerName val="0"/>
          <c:showPercent val="0"/>
          <c:showBubbleSize val="0"/>
        </c:dLbls>
        <c:gapWidth val="30"/>
        <c:overlap val="-10"/>
        <c:axId val="93455488"/>
        <c:axId val="93457024"/>
      </c:barChart>
      <c:catAx>
        <c:axId val="93455488"/>
        <c:scaling>
          <c:orientation val="minMax"/>
        </c:scaling>
        <c:delete val="0"/>
        <c:axPos val="b"/>
        <c:numFmt formatCode="General" sourceLinked="1"/>
        <c:majorTickMark val="none"/>
        <c:minorTickMark val="none"/>
        <c:tickLblPos val="nextTo"/>
        <c:txPr>
          <a:bodyPr/>
          <a:lstStyle/>
          <a:p>
            <a:pPr>
              <a:defRPr sz="1600">
                <a:latin typeface="Calibri" pitchFamily="34" charset="0"/>
              </a:defRPr>
            </a:pPr>
            <a:endParaRPr lang="en-US"/>
          </a:p>
        </c:txPr>
        <c:crossAx val="93457024"/>
        <c:crosses val="autoZero"/>
        <c:auto val="1"/>
        <c:lblAlgn val="ctr"/>
        <c:lblOffset val="100"/>
        <c:noMultiLvlLbl val="0"/>
      </c:catAx>
      <c:valAx>
        <c:axId val="93457024"/>
        <c:scaling>
          <c:orientation val="minMax"/>
          <c:max val="900"/>
          <c:min val="500"/>
        </c:scaling>
        <c:delete val="0"/>
        <c:axPos val="l"/>
        <c:numFmt formatCode="#,##0" sourceLinked="0"/>
        <c:majorTickMark val="none"/>
        <c:minorTickMark val="none"/>
        <c:tickLblPos val="nextTo"/>
        <c:txPr>
          <a:bodyPr/>
          <a:lstStyle/>
          <a:p>
            <a:pPr>
              <a:defRPr sz="1400">
                <a:solidFill>
                  <a:schemeClr val="tx2"/>
                </a:solidFill>
                <a:latin typeface="Calibri" pitchFamily="34" charset="0"/>
              </a:defRPr>
            </a:pPr>
            <a:endParaRPr lang="en-US"/>
          </a:p>
        </c:txPr>
        <c:crossAx val="93455488"/>
        <c:crosses val="autoZero"/>
        <c:crossBetween val="between"/>
        <c:majorUnit val="50"/>
        <c:minorUnit val="50"/>
      </c:valAx>
      <c:spPr>
        <a:noFill/>
        <a:ln w="25400">
          <a:noFill/>
        </a:ln>
      </c:spPr>
    </c:plotArea>
    <c:legend>
      <c:legendPos val="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60456925553499"/>
          <c:y val="1.7066675494840498E-2"/>
          <c:w val="0.79504050313771102"/>
          <c:h val="0.89975755136372004"/>
        </c:manualLayout>
      </c:layout>
      <c:barChart>
        <c:barDir val="bar"/>
        <c:grouping val="clustered"/>
        <c:varyColors val="0"/>
        <c:ser>
          <c:idx val="0"/>
          <c:order val="0"/>
          <c:tx>
            <c:strRef>
              <c:f>Sheet1!$B$1</c:f>
              <c:strCache>
                <c:ptCount val="1"/>
                <c:pt idx="0">
                  <c:v>Series 1</c:v>
                </c:pt>
              </c:strCache>
            </c:strRef>
          </c:tx>
          <c:spPr>
            <a:solidFill>
              <a:schemeClr val="accent6"/>
            </a:solidFill>
          </c:spPr>
          <c:invertIfNegative val="0"/>
          <c:dPt>
            <c:idx val="0"/>
            <c:invertIfNegative val="0"/>
            <c:bubble3D val="0"/>
            <c:extLst xmlns:c16r2="http://schemas.microsoft.com/office/drawing/2015/06/chart">
              <c:ext xmlns:c16="http://schemas.microsoft.com/office/drawing/2014/chart" uri="{C3380CC4-5D6E-409C-BE32-E72D297353CC}">
                <c16:uniqueId val="{00000000-FC36-4667-AAB0-B4CB1002D9BE}"/>
              </c:ext>
            </c:extLst>
          </c:dPt>
          <c:dPt>
            <c:idx val="1"/>
            <c:invertIfNegative val="0"/>
            <c:bubble3D val="0"/>
            <c:extLst xmlns:c16r2="http://schemas.microsoft.com/office/drawing/2015/06/chart">
              <c:ext xmlns:c16="http://schemas.microsoft.com/office/drawing/2014/chart" uri="{C3380CC4-5D6E-409C-BE32-E72D297353CC}">
                <c16:uniqueId val="{00000001-FC36-4667-AAB0-B4CB1002D9BE}"/>
              </c:ext>
            </c:extLst>
          </c:dPt>
          <c:dPt>
            <c:idx val="2"/>
            <c:invertIfNegative val="0"/>
            <c:bubble3D val="0"/>
            <c:extLst xmlns:c16r2="http://schemas.microsoft.com/office/drawing/2015/06/chart">
              <c:ext xmlns:c16="http://schemas.microsoft.com/office/drawing/2014/chart" uri="{C3380CC4-5D6E-409C-BE32-E72D297353CC}">
                <c16:uniqueId val="{00000002-FC36-4667-AAB0-B4CB1002D9BE}"/>
              </c:ext>
            </c:extLst>
          </c:dPt>
          <c:dPt>
            <c:idx val="3"/>
            <c:invertIfNegative val="0"/>
            <c:bubble3D val="0"/>
            <c:extLst xmlns:c16r2="http://schemas.microsoft.com/office/drawing/2015/06/chart">
              <c:ext xmlns:c16="http://schemas.microsoft.com/office/drawing/2014/chart" uri="{C3380CC4-5D6E-409C-BE32-E72D297353CC}">
                <c16:uniqueId val="{00000003-FC36-4667-AAB0-B4CB1002D9BE}"/>
              </c:ext>
            </c:extLst>
          </c:dPt>
          <c:dPt>
            <c:idx val="4"/>
            <c:invertIfNegative val="0"/>
            <c:bubble3D val="0"/>
            <c:extLst xmlns:c16r2="http://schemas.microsoft.com/office/drawing/2015/06/chart">
              <c:ext xmlns:c16="http://schemas.microsoft.com/office/drawing/2014/chart" uri="{C3380CC4-5D6E-409C-BE32-E72D297353CC}">
                <c16:uniqueId val="{00000004-FC36-4667-AAB0-B4CB1002D9BE}"/>
              </c:ext>
            </c:extLst>
          </c:dPt>
          <c:dPt>
            <c:idx val="5"/>
            <c:invertIfNegative val="0"/>
            <c:bubble3D val="0"/>
            <c:extLst xmlns:c16r2="http://schemas.microsoft.com/office/drawing/2015/06/chart">
              <c:ext xmlns:c16="http://schemas.microsoft.com/office/drawing/2014/chart" uri="{C3380CC4-5D6E-409C-BE32-E72D297353CC}">
                <c16:uniqueId val="{00000005-FC36-4667-AAB0-B4CB1002D9BE}"/>
              </c:ext>
            </c:extLst>
          </c:dPt>
          <c:dPt>
            <c:idx val="6"/>
            <c:invertIfNegative val="0"/>
            <c:bubble3D val="0"/>
            <c:extLst xmlns:c16r2="http://schemas.microsoft.com/office/drawing/2015/06/chart">
              <c:ext xmlns:c16="http://schemas.microsoft.com/office/drawing/2014/chart" uri="{C3380CC4-5D6E-409C-BE32-E72D297353CC}">
                <c16:uniqueId val="{00000006-FC36-4667-AAB0-B4CB1002D9BE}"/>
              </c:ext>
            </c:extLst>
          </c:dPt>
          <c:dPt>
            <c:idx val="7"/>
            <c:invertIfNegative val="0"/>
            <c:bubble3D val="0"/>
            <c:extLst xmlns:c16r2="http://schemas.microsoft.com/office/drawing/2015/06/chart">
              <c:ext xmlns:c16="http://schemas.microsoft.com/office/drawing/2014/chart" uri="{C3380CC4-5D6E-409C-BE32-E72D297353CC}">
                <c16:uniqueId val="{00000007-FC36-4667-AAB0-B4CB1002D9BE}"/>
              </c:ext>
            </c:extLst>
          </c:dPt>
          <c:dPt>
            <c:idx val="8"/>
            <c:invertIfNegative val="0"/>
            <c:bubble3D val="0"/>
            <c:extLst xmlns:c16r2="http://schemas.microsoft.com/office/drawing/2015/06/chart">
              <c:ext xmlns:c16="http://schemas.microsoft.com/office/drawing/2014/chart" uri="{C3380CC4-5D6E-409C-BE32-E72D297353CC}">
                <c16:uniqueId val="{00000008-FC36-4667-AAB0-B4CB1002D9BE}"/>
              </c:ext>
            </c:extLst>
          </c:dPt>
          <c:dPt>
            <c:idx val="9"/>
            <c:invertIfNegative val="0"/>
            <c:bubble3D val="0"/>
            <c:extLst xmlns:c16r2="http://schemas.microsoft.com/office/drawing/2015/06/chart">
              <c:ext xmlns:c16="http://schemas.microsoft.com/office/drawing/2014/chart" uri="{C3380CC4-5D6E-409C-BE32-E72D297353CC}">
                <c16:uniqueId val="{00000009-FC36-4667-AAB0-B4CB1002D9BE}"/>
              </c:ext>
            </c:extLst>
          </c:dPt>
          <c:dPt>
            <c:idx val="10"/>
            <c:invertIfNegative val="0"/>
            <c:bubble3D val="0"/>
            <c:extLst xmlns:c16r2="http://schemas.microsoft.com/office/drawing/2015/06/chart">
              <c:ext xmlns:c16="http://schemas.microsoft.com/office/drawing/2014/chart" uri="{C3380CC4-5D6E-409C-BE32-E72D297353CC}">
                <c16:uniqueId val="{0000000A-FC36-4667-AAB0-B4CB1002D9BE}"/>
              </c:ext>
            </c:extLst>
          </c:dPt>
          <c:dPt>
            <c:idx val="11"/>
            <c:invertIfNegative val="0"/>
            <c:bubble3D val="0"/>
            <c:extLst xmlns:c16r2="http://schemas.microsoft.com/office/drawing/2015/06/chart">
              <c:ext xmlns:c16="http://schemas.microsoft.com/office/drawing/2014/chart" uri="{C3380CC4-5D6E-409C-BE32-E72D297353CC}">
                <c16:uniqueId val="{0000000B-FC36-4667-AAB0-B4CB1002D9BE}"/>
              </c:ext>
            </c:extLst>
          </c:dPt>
          <c:dPt>
            <c:idx val="12"/>
            <c:invertIfNegative val="0"/>
            <c:bubble3D val="0"/>
            <c:extLst xmlns:c16r2="http://schemas.microsoft.com/office/drawing/2015/06/chart">
              <c:ext xmlns:c16="http://schemas.microsoft.com/office/drawing/2014/chart" uri="{C3380CC4-5D6E-409C-BE32-E72D297353CC}">
                <c16:uniqueId val="{0000000C-FC36-4667-AAB0-B4CB1002D9BE}"/>
              </c:ext>
            </c:extLst>
          </c:dPt>
          <c:dPt>
            <c:idx val="13"/>
            <c:invertIfNegative val="0"/>
            <c:bubble3D val="0"/>
            <c:extLst xmlns:c16r2="http://schemas.microsoft.com/office/drawing/2015/06/chart">
              <c:ext xmlns:c16="http://schemas.microsoft.com/office/drawing/2014/chart" uri="{C3380CC4-5D6E-409C-BE32-E72D297353CC}">
                <c16:uniqueId val="{0000000D-FC36-4667-AAB0-B4CB1002D9BE}"/>
              </c:ext>
            </c:extLst>
          </c:dPt>
          <c:dPt>
            <c:idx val="14"/>
            <c:invertIfNegative val="0"/>
            <c:bubble3D val="0"/>
            <c:extLst xmlns:c16r2="http://schemas.microsoft.com/office/drawing/2015/06/chart">
              <c:ext xmlns:c16="http://schemas.microsoft.com/office/drawing/2014/chart" uri="{C3380CC4-5D6E-409C-BE32-E72D297353CC}">
                <c16:uniqueId val="{0000000E-FC36-4667-AAB0-B4CB1002D9BE}"/>
              </c:ext>
            </c:extLst>
          </c:dPt>
          <c:dPt>
            <c:idx val="15"/>
            <c:invertIfNegative val="0"/>
            <c:bubble3D val="0"/>
            <c:extLst xmlns:c16r2="http://schemas.microsoft.com/office/drawing/2015/06/chart">
              <c:ext xmlns:c16="http://schemas.microsoft.com/office/drawing/2014/chart" uri="{C3380CC4-5D6E-409C-BE32-E72D297353CC}">
                <c16:uniqueId val="{0000000F-FC36-4667-AAB0-B4CB1002D9BE}"/>
              </c:ext>
            </c:extLst>
          </c:dPt>
          <c:dPt>
            <c:idx val="19"/>
            <c:invertIfNegative val="0"/>
            <c:bubble3D val="0"/>
            <c:spPr>
              <a:solidFill>
                <a:schemeClr val="accent6"/>
              </a:solidFill>
            </c:spPr>
            <c:extLst xmlns:c16r2="http://schemas.microsoft.com/office/drawing/2015/06/chart">
              <c:ext xmlns:c16="http://schemas.microsoft.com/office/drawing/2014/chart" uri="{C3380CC4-5D6E-409C-BE32-E72D297353CC}">
                <c16:uniqueId val="{00000011-FC36-4667-AAB0-B4CB1002D9BE}"/>
              </c:ext>
            </c:extLst>
          </c:dPt>
          <c:dPt>
            <c:idx val="21"/>
            <c:invertIfNegative val="0"/>
            <c:bubble3D val="0"/>
            <c:spPr>
              <a:solidFill>
                <a:schemeClr val="accent6"/>
              </a:solidFill>
            </c:spPr>
            <c:extLst xmlns:c16r2="http://schemas.microsoft.com/office/drawing/2015/06/chart">
              <c:ext xmlns:c16="http://schemas.microsoft.com/office/drawing/2014/chart" uri="{C3380CC4-5D6E-409C-BE32-E72D297353CC}">
                <c16:uniqueId val="{00000013-FC36-4667-AAB0-B4CB1002D9BE}"/>
              </c:ext>
            </c:extLst>
          </c:dPt>
          <c:dPt>
            <c:idx val="31"/>
            <c:invertIfNegative val="0"/>
            <c:bubble3D val="0"/>
            <c:spPr>
              <a:solidFill>
                <a:schemeClr val="accent6"/>
              </a:solidFill>
            </c:spPr>
            <c:extLst xmlns:c16r2="http://schemas.microsoft.com/office/drawing/2015/06/chart">
              <c:ext xmlns:c16="http://schemas.microsoft.com/office/drawing/2014/chart" uri="{C3380CC4-5D6E-409C-BE32-E72D297353CC}">
                <c16:uniqueId val="{00000015-FC36-4667-AAB0-B4CB1002D9BE}"/>
              </c:ext>
            </c:extLst>
          </c:dPt>
          <c:cat>
            <c:numRef>
              <c:f>Sheet1!$A$2:$A$6</c:f>
              <c:numCache>
                <c:formatCode>General</c:formatCode>
                <c:ptCount val="5"/>
              </c:numCache>
            </c:numRef>
          </c:cat>
          <c:val>
            <c:numRef>
              <c:f>Sheet1!$B$2:$B$6</c:f>
              <c:numCache>
                <c:formatCode>General</c:formatCode>
                <c:ptCount val="5"/>
                <c:pt idx="0">
                  <c:v>-0.2</c:v>
                </c:pt>
                <c:pt idx="1">
                  <c:v>-6.9999999999999396E-2</c:v>
                </c:pt>
                <c:pt idx="2">
                  <c:v>-0.33</c:v>
                </c:pt>
                <c:pt idx="3">
                  <c:v>-0.16</c:v>
                </c:pt>
                <c:pt idx="4">
                  <c:v>-0.16</c:v>
                </c:pt>
              </c:numCache>
            </c:numRef>
          </c:val>
          <c:extLst xmlns:c16r2="http://schemas.microsoft.com/office/drawing/2015/06/chart">
            <c:ext xmlns:c16="http://schemas.microsoft.com/office/drawing/2014/chart" uri="{C3380CC4-5D6E-409C-BE32-E72D297353CC}">
              <c16:uniqueId val="{00000016-FC36-4667-AAB0-B4CB1002D9BE}"/>
            </c:ext>
          </c:extLst>
        </c:ser>
        <c:dLbls>
          <c:showLegendKey val="0"/>
          <c:showVal val="0"/>
          <c:showCatName val="0"/>
          <c:showSerName val="0"/>
          <c:showPercent val="0"/>
          <c:showBubbleSize val="0"/>
        </c:dLbls>
        <c:gapWidth val="43"/>
        <c:axId val="130956672"/>
        <c:axId val="130962560"/>
      </c:barChart>
      <c:catAx>
        <c:axId val="130956672"/>
        <c:scaling>
          <c:orientation val="minMax"/>
        </c:scaling>
        <c:delete val="0"/>
        <c:axPos val="l"/>
        <c:numFmt formatCode="General" sourceLinked="1"/>
        <c:majorTickMark val="out"/>
        <c:minorTickMark val="none"/>
        <c:tickLblPos val="nextTo"/>
        <c:crossAx val="130962560"/>
        <c:crosses val="autoZero"/>
        <c:auto val="1"/>
        <c:lblAlgn val="ctr"/>
        <c:lblOffset val="100"/>
        <c:noMultiLvlLbl val="0"/>
      </c:catAx>
      <c:valAx>
        <c:axId val="130962560"/>
        <c:scaling>
          <c:orientation val="minMax"/>
          <c:max val="0.3"/>
          <c:min val="-0.3"/>
        </c:scaling>
        <c:delete val="0"/>
        <c:axPos val="b"/>
        <c:numFmt formatCode="#,##0.00" sourceLinked="0"/>
        <c:majorTickMark val="out"/>
        <c:minorTickMark val="none"/>
        <c:tickLblPos val="nextTo"/>
        <c:txPr>
          <a:bodyPr/>
          <a:lstStyle/>
          <a:p>
            <a:pPr>
              <a:defRPr sz="1050"/>
            </a:pPr>
            <a:endParaRPr lang="en-US"/>
          </a:p>
        </c:txPr>
        <c:crossAx val="130956672"/>
        <c:crosses val="autoZero"/>
        <c:crossBetween val="between"/>
        <c:majorUnit val="0.2"/>
        <c:minorUnit val="0.2"/>
      </c:valAx>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257381889764"/>
          <c:y val="2.0307089549663999E-2"/>
          <c:w val="0.79615928477690301"/>
          <c:h val="0.84267810190812198"/>
        </c:manualLayout>
      </c:layout>
      <c:barChart>
        <c:barDir val="bar"/>
        <c:grouping val="clustered"/>
        <c:varyColors val="0"/>
        <c:ser>
          <c:idx val="0"/>
          <c:order val="0"/>
          <c:tx>
            <c:strRef>
              <c:f>Sheet1!$B$1</c:f>
              <c:strCache>
                <c:ptCount val="1"/>
                <c:pt idx="0">
                  <c:v>Series 1</c:v>
                </c:pt>
              </c:strCache>
            </c:strRef>
          </c:tx>
          <c:spPr>
            <a:solidFill>
              <a:schemeClr val="accent2"/>
            </a:solidFill>
          </c:spPr>
          <c:invertIfNegative val="0"/>
          <c:dPt>
            <c:idx val="0"/>
            <c:invertIfNegative val="0"/>
            <c:bubble3D val="0"/>
            <c:spPr>
              <a:solidFill>
                <a:schemeClr val="accent6"/>
              </a:solidFill>
            </c:spPr>
            <c:extLst xmlns:c16r2="http://schemas.microsoft.com/office/drawing/2015/06/chart">
              <c:ext xmlns:c16="http://schemas.microsoft.com/office/drawing/2014/chart" uri="{C3380CC4-5D6E-409C-BE32-E72D297353CC}">
                <c16:uniqueId val="{00000001-DD9B-4C14-8226-6DAEEEB5B86E}"/>
              </c:ext>
            </c:extLst>
          </c:dPt>
          <c:dPt>
            <c:idx val="1"/>
            <c:invertIfNegative val="0"/>
            <c:bubble3D val="0"/>
            <c:spPr>
              <a:solidFill>
                <a:schemeClr val="accent6"/>
              </a:solidFill>
            </c:spPr>
            <c:extLst xmlns:c16r2="http://schemas.microsoft.com/office/drawing/2015/06/chart">
              <c:ext xmlns:c16="http://schemas.microsoft.com/office/drawing/2014/chart" uri="{C3380CC4-5D6E-409C-BE32-E72D297353CC}">
                <c16:uniqueId val="{00000003-DD9B-4C14-8226-6DAEEEB5B86E}"/>
              </c:ext>
            </c:extLst>
          </c:dPt>
          <c:dPt>
            <c:idx val="2"/>
            <c:invertIfNegative val="0"/>
            <c:bubble3D val="0"/>
            <c:spPr>
              <a:solidFill>
                <a:schemeClr val="accent6"/>
              </a:solidFill>
            </c:spPr>
            <c:extLst xmlns:c16r2="http://schemas.microsoft.com/office/drawing/2015/06/chart">
              <c:ext xmlns:c16="http://schemas.microsoft.com/office/drawing/2014/chart" uri="{C3380CC4-5D6E-409C-BE32-E72D297353CC}">
                <c16:uniqueId val="{00000005-DD9B-4C14-8226-6DAEEEB5B86E}"/>
              </c:ext>
            </c:extLst>
          </c:dPt>
          <c:dPt>
            <c:idx val="3"/>
            <c:invertIfNegative val="0"/>
            <c:bubble3D val="0"/>
            <c:spPr>
              <a:solidFill>
                <a:schemeClr val="accent5"/>
              </a:solidFill>
            </c:spPr>
            <c:extLst xmlns:c16r2="http://schemas.microsoft.com/office/drawing/2015/06/chart">
              <c:ext xmlns:c16="http://schemas.microsoft.com/office/drawing/2014/chart" uri="{C3380CC4-5D6E-409C-BE32-E72D297353CC}">
                <c16:uniqueId val="{00000007-DD9B-4C14-8226-6DAEEEB5B86E}"/>
              </c:ext>
            </c:extLst>
          </c:dPt>
          <c:dPt>
            <c:idx val="4"/>
            <c:invertIfNegative val="0"/>
            <c:bubble3D val="0"/>
            <c:spPr>
              <a:solidFill>
                <a:schemeClr val="accent6"/>
              </a:solidFill>
            </c:spPr>
            <c:extLst xmlns:c16r2="http://schemas.microsoft.com/office/drawing/2015/06/chart">
              <c:ext xmlns:c16="http://schemas.microsoft.com/office/drawing/2014/chart" uri="{C3380CC4-5D6E-409C-BE32-E72D297353CC}">
                <c16:uniqueId val="{00000009-DD9B-4C14-8226-6DAEEEB5B86E}"/>
              </c:ext>
            </c:extLst>
          </c:dPt>
          <c:dPt>
            <c:idx val="5"/>
            <c:invertIfNegative val="0"/>
            <c:bubble3D val="0"/>
            <c:spPr>
              <a:solidFill>
                <a:schemeClr val="accent6"/>
              </a:solidFill>
            </c:spPr>
            <c:extLst xmlns:c16r2="http://schemas.microsoft.com/office/drawing/2015/06/chart">
              <c:ext xmlns:c16="http://schemas.microsoft.com/office/drawing/2014/chart" uri="{C3380CC4-5D6E-409C-BE32-E72D297353CC}">
                <c16:uniqueId val="{0000000B-DD9B-4C14-8226-6DAEEEB5B86E}"/>
              </c:ext>
            </c:extLst>
          </c:dPt>
          <c:dPt>
            <c:idx val="6"/>
            <c:invertIfNegative val="0"/>
            <c:bubble3D val="0"/>
            <c:spPr>
              <a:solidFill>
                <a:schemeClr val="accent6"/>
              </a:solidFill>
            </c:spPr>
            <c:extLst xmlns:c16r2="http://schemas.microsoft.com/office/drawing/2015/06/chart">
              <c:ext xmlns:c16="http://schemas.microsoft.com/office/drawing/2014/chart" uri="{C3380CC4-5D6E-409C-BE32-E72D297353CC}">
                <c16:uniqueId val="{0000000D-DD9B-4C14-8226-6DAEEEB5B86E}"/>
              </c:ext>
            </c:extLst>
          </c:dPt>
          <c:dPt>
            <c:idx val="7"/>
            <c:invertIfNegative val="0"/>
            <c:bubble3D val="0"/>
            <c:spPr>
              <a:solidFill>
                <a:schemeClr val="accent6"/>
              </a:solidFill>
            </c:spPr>
            <c:extLst xmlns:c16r2="http://schemas.microsoft.com/office/drawing/2015/06/chart">
              <c:ext xmlns:c16="http://schemas.microsoft.com/office/drawing/2014/chart" uri="{C3380CC4-5D6E-409C-BE32-E72D297353CC}">
                <c16:uniqueId val="{0000000F-DD9B-4C14-8226-6DAEEEB5B86E}"/>
              </c:ext>
            </c:extLst>
          </c:dPt>
          <c:dPt>
            <c:idx val="8"/>
            <c:invertIfNegative val="0"/>
            <c:bubble3D val="0"/>
            <c:spPr>
              <a:solidFill>
                <a:schemeClr val="accent6"/>
              </a:solidFill>
            </c:spPr>
            <c:extLst xmlns:c16r2="http://schemas.microsoft.com/office/drawing/2015/06/chart">
              <c:ext xmlns:c16="http://schemas.microsoft.com/office/drawing/2014/chart" uri="{C3380CC4-5D6E-409C-BE32-E72D297353CC}">
                <c16:uniqueId val="{00000011-DD9B-4C14-8226-6DAEEEB5B86E}"/>
              </c:ext>
            </c:extLst>
          </c:dPt>
          <c:dPt>
            <c:idx val="9"/>
            <c:invertIfNegative val="0"/>
            <c:bubble3D val="0"/>
            <c:spPr>
              <a:solidFill>
                <a:schemeClr val="accent6"/>
              </a:solidFill>
            </c:spPr>
            <c:extLst xmlns:c16r2="http://schemas.microsoft.com/office/drawing/2015/06/chart">
              <c:ext xmlns:c16="http://schemas.microsoft.com/office/drawing/2014/chart" uri="{C3380CC4-5D6E-409C-BE32-E72D297353CC}">
                <c16:uniqueId val="{00000013-DD9B-4C14-8226-6DAEEEB5B86E}"/>
              </c:ext>
            </c:extLst>
          </c:dPt>
          <c:dPt>
            <c:idx val="10"/>
            <c:invertIfNegative val="0"/>
            <c:bubble3D val="0"/>
            <c:spPr>
              <a:solidFill>
                <a:schemeClr val="accent6"/>
              </a:solidFill>
            </c:spPr>
            <c:extLst xmlns:c16r2="http://schemas.microsoft.com/office/drawing/2015/06/chart">
              <c:ext xmlns:c16="http://schemas.microsoft.com/office/drawing/2014/chart" uri="{C3380CC4-5D6E-409C-BE32-E72D297353CC}">
                <c16:uniqueId val="{00000015-DD9B-4C14-8226-6DAEEEB5B86E}"/>
              </c:ext>
            </c:extLst>
          </c:dPt>
          <c:dPt>
            <c:idx val="11"/>
            <c:invertIfNegative val="0"/>
            <c:bubble3D val="0"/>
            <c:spPr>
              <a:solidFill>
                <a:schemeClr val="accent6"/>
              </a:solidFill>
            </c:spPr>
            <c:extLst xmlns:c16r2="http://schemas.microsoft.com/office/drawing/2015/06/chart">
              <c:ext xmlns:c16="http://schemas.microsoft.com/office/drawing/2014/chart" uri="{C3380CC4-5D6E-409C-BE32-E72D297353CC}">
                <c16:uniqueId val="{00000017-DD9B-4C14-8226-6DAEEEB5B86E}"/>
              </c:ext>
            </c:extLst>
          </c:dPt>
          <c:dPt>
            <c:idx val="12"/>
            <c:invertIfNegative val="0"/>
            <c:bubble3D val="0"/>
            <c:spPr>
              <a:solidFill>
                <a:schemeClr val="accent6"/>
              </a:solidFill>
            </c:spPr>
            <c:extLst xmlns:c16r2="http://schemas.microsoft.com/office/drawing/2015/06/chart">
              <c:ext xmlns:c16="http://schemas.microsoft.com/office/drawing/2014/chart" uri="{C3380CC4-5D6E-409C-BE32-E72D297353CC}">
                <c16:uniqueId val="{00000019-DD9B-4C14-8226-6DAEEEB5B86E}"/>
              </c:ext>
            </c:extLst>
          </c:dPt>
          <c:dPt>
            <c:idx val="13"/>
            <c:invertIfNegative val="0"/>
            <c:bubble3D val="0"/>
            <c:spPr>
              <a:solidFill>
                <a:schemeClr val="accent6"/>
              </a:solidFill>
            </c:spPr>
            <c:extLst xmlns:c16r2="http://schemas.microsoft.com/office/drawing/2015/06/chart">
              <c:ext xmlns:c16="http://schemas.microsoft.com/office/drawing/2014/chart" uri="{C3380CC4-5D6E-409C-BE32-E72D297353CC}">
                <c16:uniqueId val="{0000001B-DD9B-4C14-8226-6DAEEEB5B86E}"/>
              </c:ext>
            </c:extLst>
          </c:dPt>
          <c:dPt>
            <c:idx val="14"/>
            <c:invertIfNegative val="0"/>
            <c:bubble3D val="0"/>
            <c:spPr>
              <a:solidFill>
                <a:schemeClr val="accent6"/>
              </a:solidFill>
            </c:spPr>
            <c:extLst xmlns:c16r2="http://schemas.microsoft.com/office/drawing/2015/06/chart">
              <c:ext xmlns:c16="http://schemas.microsoft.com/office/drawing/2014/chart" uri="{C3380CC4-5D6E-409C-BE32-E72D297353CC}">
                <c16:uniqueId val="{0000001D-DD9B-4C14-8226-6DAEEEB5B86E}"/>
              </c:ext>
            </c:extLst>
          </c:dPt>
          <c:dPt>
            <c:idx val="15"/>
            <c:invertIfNegative val="0"/>
            <c:bubble3D val="0"/>
            <c:spPr>
              <a:solidFill>
                <a:schemeClr val="accent6"/>
              </a:solidFill>
            </c:spPr>
            <c:extLst xmlns:c16r2="http://schemas.microsoft.com/office/drawing/2015/06/chart">
              <c:ext xmlns:c16="http://schemas.microsoft.com/office/drawing/2014/chart" uri="{C3380CC4-5D6E-409C-BE32-E72D297353CC}">
                <c16:uniqueId val="{0000001F-DD9B-4C14-8226-6DAEEEB5B86E}"/>
              </c:ext>
            </c:extLst>
          </c:dPt>
          <c:dPt>
            <c:idx val="19"/>
            <c:invertIfNegative val="0"/>
            <c:bubble3D val="0"/>
            <c:spPr>
              <a:solidFill>
                <a:schemeClr val="accent5"/>
              </a:solidFill>
            </c:spPr>
            <c:extLst xmlns:c16r2="http://schemas.microsoft.com/office/drawing/2015/06/chart">
              <c:ext xmlns:c16="http://schemas.microsoft.com/office/drawing/2014/chart" uri="{C3380CC4-5D6E-409C-BE32-E72D297353CC}">
                <c16:uniqueId val="{00000021-DD9B-4C14-8226-6DAEEEB5B86E}"/>
              </c:ext>
            </c:extLst>
          </c:dPt>
          <c:dPt>
            <c:idx val="21"/>
            <c:invertIfNegative val="0"/>
            <c:bubble3D val="0"/>
            <c:spPr>
              <a:solidFill>
                <a:schemeClr val="accent5"/>
              </a:solidFill>
            </c:spPr>
            <c:extLst xmlns:c16r2="http://schemas.microsoft.com/office/drawing/2015/06/chart">
              <c:ext xmlns:c16="http://schemas.microsoft.com/office/drawing/2014/chart" uri="{C3380CC4-5D6E-409C-BE32-E72D297353CC}">
                <c16:uniqueId val="{00000023-DD9B-4C14-8226-6DAEEEB5B86E}"/>
              </c:ext>
            </c:extLst>
          </c:dPt>
          <c:dPt>
            <c:idx val="31"/>
            <c:invertIfNegative val="0"/>
            <c:bubble3D val="0"/>
            <c:spPr>
              <a:solidFill>
                <a:schemeClr val="accent5"/>
              </a:solidFill>
            </c:spPr>
            <c:extLst xmlns:c16r2="http://schemas.microsoft.com/office/drawing/2015/06/chart">
              <c:ext xmlns:c16="http://schemas.microsoft.com/office/drawing/2014/chart" uri="{C3380CC4-5D6E-409C-BE32-E72D297353CC}">
                <c16:uniqueId val="{00000025-DD9B-4C14-8226-6DAEEEB5B86E}"/>
              </c:ext>
            </c:extLst>
          </c:dPt>
          <c:cat>
            <c:strRef>
              <c:f>Sheet1!$A$2:$A$34</c:f>
              <c:strCache>
                <c:ptCount val="33"/>
                <c:pt idx="0">
                  <c:v>Ram</c:v>
                </c:pt>
                <c:pt idx="1">
                  <c:v>Jaguar</c:v>
                </c:pt>
                <c:pt idx="2">
                  <c:v>Dodge</c:v>
                </c:pt>
                <c:pt idx="3">
                  <c:v>Chevrolet</c:v>
                </c:pt>
                <c:pt idx="4">
                  <c:v>Fiat</c:v>
                </c:pt>
                <c:pt idx="5">
                  <c:v>Volvo</c:v>
                </c:pt>
                <c:pt idx="6">
                  <c:v>Subaru</c:v>
                </c:pt>
                <c:pt idx="7">
                  <c:v>Audi</c:v>
                </c:pt>
                <c:pt idx="8">
                  <c:v>Porsche</c:v>
                </c:pt>
                <c:pt idx="9">
                  <c:v>BMW</c:v>
                </c:pt>
                <c:pt idx="10">
                  <c:v>Toyota</c:v>
                </c:pt>
                <c:pt idx="11">
                  <c:v>Infiniti</c:v>
                </c:pt>
                <c:pt idx="12">
                  <c:v>Land Rover</c:v>
                </c:pt>
                <c:pt idx="13">
                  <c:v>Mercedes-Benz</c:v>
                </c:pt>
                <c:pt idx="14">
                  <c:v>Mitsubishi</c:v>
                </c:pt>
                <c:pt idx="15">
                  <c:v>smart</c:v>
                </c:pt>
                <c:pt idx="16">
                  <c:v>Hyundai</c:v>
                </c:pt>
                <c:pt idx="17">
                  <c:v>Kia</c:v>
                </c:pt>
                <c:pt idx="18">
                  <c:v>Acura</c:v>
                </c:pt>
                <c:pt idx="19">
                  <c:v>Cadillac</c:v>
                </c:pt>
                <c:pt idx="20">
                  <c:v>Ford</c:v>
                </c:pt>
                <c:pt idx="21">
                  <c:v>Buick</c:v>
                </c:pt>
                <c:pt idx="22">
                  <c:v>MINI</c:v>
                </c:pt>
                <c:pt idx="23">
                  <c:v>Honda</c:v>
                </c:pt>
                <c:pt idx="24">
                  <c:v>Mazda</c:v>
                </c:pt>
                <c:pt idx="25">
                  <c:v>Nissan</c:v>
                </c:pt>
                <c:pt idx="26">
                  <c:v>Lexus</c:v>
                </c:pt>
                <c:pt idx="27">
                  <c:v>Jeep</c:v>
                </c:pt>
                <c:pt idx="28">
                  <c:v>Chrysler</c:v>
                </c:pt>
                <c:pt idx="29">
                  <c:v>Volkswagen</c:v>
                </c:pt>
                <c:pt idx="30">
                  <c:v>Lincoln</c:v>
                </c:pt>
                <c:pt idx="31">
                  <c:v>GMC</c:v>
                </c:pt>
                <c:pt idx="32">
                  <c:v>Scion</c:v>
                </c:pt>
              </c:strCache>
            </c:strRef>
          </c:cat>
          <c:val>
            <c:numRef>
              <c:f>Sheet1!$B$2:$B$34</c:f>
              <c:numCache>
                <c:formatCode>General</c:formatCode>
                <c:ptCount val="33"/>
                <c:pt idx="0">
                  <c:v>-52</c:v>
                </c:pt>
                <c:pt idx="1">
                  <c:v>-34</c:v>
                </c:pt>
                <c:pt idx="2">
                  <c:v>-23</c:v>
                </c:pt>
                <c:pt idx="3">
                  <c:v>-15</c:v>
                </c:pt>
                <c:pt idx="4">
                  <c:v>-14</c:v>
                </c:pt>
                <c:pt idx="5">
                  <c:v>-14</c:v>
                </c:pt>
                <c:pt idx="6">
                  <c:v>-12</c:v>
                </c:pt>
                <c:pt idx="7">
                  <c:v>-11</c:v>
                </c:pt>
                <c:pt idx="8">
                  <c:v>-11</c:v>
                </c:pt>
                <c:pt idx="9">
                  <c:v>-7</c:v>
                </c:pt>
                <c:pt idx="10">
                  <c:v>-6</c:v>
                </c:pt>
                <c:pt idx="11">
                  <c:v>-4</c:v>
                </c:pt>
                <c:pt idx="12">
                  <c:v>-3</c:v>
                </c:pt>
                <c:pt idx="13">
                  <c:v>-3</c:v>
                </c:pt>
                <c:pt idx="14">
                  <c:v>-3</c:v>
                </c:pt>
                <c:pt idx="15">
                  <c:v>-2</c:v>
                </c:pt>
                <c:pt idx="16">
                  <c:v>0</c:v>
                </c:pt>
                <c:pt idx="17">
                  <c:v>0</c:v>
                </c:pt>
                <c:pt idx="18">
                  <c:v>2</c:v>
                </c:pt>
                <c:pt idx="19">
                  <c:v>2</c:v>
                </c:pt>
                <c:pt idx="20">
                  <c:v>2</c:v>
                </c:pt>
                <c:pt idx="21">
                  <c:v>3</c:v>
                </c:pt>
                <c:pt idx="22">
                  <c:v>3</c:v>
                </c:pt>
                <c:pt idx="23">
                  <c:v>5</c:v>
                </c:pt>
                <c:pt idx="24">
                  <c:v>8</c:v>
                </c:pt>
                <c:pt idx="25">
                  <c:v>8</c:v>
                </c:pt>
                <c:pt idx="26">
                  <c:v>9</c:v>
                </c:pt>
                <c:pt idx="27">
                  <c:v>11</c:v>
                </c:pt>
                <c:pt idx="28">
                  <c:v>13</c:v>
                </c:pt>
                <c:pt idx="29">
                  <c:v>13</c:v>
                </c:pt>
                <c:pt idx="30">
                  <c:v>14</c:v>
                </c:pt>
                <c:pt idx="31">
                  <c:v>24</c:v>
                </c:pt>
                <c:pt idx="32">
                  <c:v>49</c:v>
                </c:pt>
              </c:numCache>
            </c:numRef>
          </c:val>
          <c:extLst xmlns:c16r2="http://schemas.microsoft.com/office/drawing/2015/06/chart">
            <c:ext xmlns:c16="http://schemas.microsoft.com/office/drawing/2014/chart" uri="{C3380CC4-5D6E-409C-BE32-E72D297353CC}">
              <c16:uniqueId val="{00000026-DD9B-4C14-8226-6DAEEEB5B86E}"/>
            </c:ext>
          </c:extLst>
        </c:ser>
        <c:dLbls>
          <c:showLegendKey val="0"/>
          <c:showVal val="0"/>
          <c:showCatName val="0"/>
          <c:showSerName val="0"/>
          <c:showPercent val="0"/>
          <c:showBubbleSize val="0"/>
        </c:dLbls>
        <c:gapWidth val="43"/>
        <c:axId val="128045056"/>
        <c:axId val="128046592"/>
      </c:barChart>
      <c:catAx>
        <c:axId val="128045056"/>
        <c:scaling>
          <c:orientation val="minMax"/>
        </c:scaling>
        <c:delete val="0"/>
        <c:axPos val="l"/>
        <c:numFmt formatCode="General" sourceLinked="0"/>
        <c:majorTickMark val="out"/>
        <c:minorTickMark val="none"/>
        <c:tickLblPos val="low"/>
        <c:txPr>
          <a:bodyPr/>
          <a:lstStyle/>
          <a:p>
            <a:pPr>
              <a:defRPr sz="900" b="0">
                <a:latin typeface="+mn-lt"/>
              </a:defRPr>
            </a:pPr>
            <a:endParaRPr lang="en-US"/>
          </a:p>
        </c:txPr>
        <c:crossAx val="128046592"/>
        <c:crosses val="autoZero"/>
        <c:auto val="1"/>
        <c:lblAlgn val="ctr"/>
        <c:lblOffset val="100"/>
        <c:tickLblSkip val="1"/>
        <c:noMultiLvlLbl val="0"/>
      </c:catAx>
      <c:valAx>
        <c:axId val="128046592"/>
        <c:scaling>
          <c:orientation val="minMax"/>
          <c:max val="55"/>
          <c:min val="-55"/>
        </c:scaling>
        <c:delete val="0"/>
        <c:axPos val="b"/>
        <c:title>
          <c:tx>
            <c:rich>
              <a:bodyPr/>
              <a:lstStyle/>
              <a:p>
                <a:pPr>
                  <a:defRPr sz="1050" b="0"/>
                </a:pPr>
                <a:r>
                  <a:rPr lang="en-US" sz="1050" b="0" dirty="0"/>
                  <a:t>Over</a:t>
                </a:r>
                <a:r>
                  <a:rPr lang="en-US" sz="1050" b="0" baseline="0" dirty="0"/>
                  <a:t>all CSI Difference (Female – Male)</a:t>
                </a:r>
                <a:endParaRPr lang="en-US" sz="1050" b="0" dirty="0"/>
              </a:p>
            </c:rich>
          </c:tx>
          <c:layout/>
          <c:overlay val="0"/>
        </c:title>
        <c:numFmt formatCode="General" sourceLinked="1"/>
        <c:majorTickMark val="out"/>
        <c:minorTickMark val="none"/>
        <c:tickLblPos val="nextTo"/>
        <c:txPr>
          <a:bodyPr/>
          <a:lstStyle/>
          <a:p>
            <a:pPr>
              <a:defRPr sz="1050">
                <a:solidFill>
                  <a:srgbClr val="646464"/>
                </a:solidFill>
              </a:defRPr>
            </a:pPr>
            <a:endParaRPr lang="en-US"/>
          </a:p>
        </c:txPr>
        <c:crossAx val="128045056"/>
        <c:crosses val="autoZero"/>
        <c:crossBetween val="between"/>
        <c:majorUnit val="10"/>
        <c:minorUnit val="10"/>
      </c:valAx>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60456925553499"/>
          <c:y val="1.7066675494840498E-2"/>
          <c:w val="0.79504050313771102"/>
          <c:h val="0.89975755136372004"/>
        </c:manualLayout>
      </c:layout>
      <c:barChart>
        <c:barDir val="bar"/>
        <c:grouping val="clustered"/>
        <c:varyColors val="0"/>
        <c:ser>
          <c:idx val="0"/>
          <c:order val="0"/>
          <c:tx>
            <c:strRef>
              <c:f>Sheet1!$B$1</c:f>
              <c:strCache>
                <c:ptCount val="1"/>
                <c:pt idx="0">
                  <c:v>Series 1</c:v>
                </c:pt>
              </c:strCache>
            </c:strRef>
          </c:tx>
          <c:spPr>
            <a:solidFill>
              <a:schemeClr val="accent6"/>
            </a:solidFill>
          </c:spPr>
          <c:invertIfNegative val="0"/>
          <c:dPt>
            <c:idx val="0"/>
            <c:invertIfNegative val="0"/>
            <c:bubble3D val="0"/>
            <c:spPr>
              <a:solidFill>
                <a:schemeClr val="accent2"/>
              </a:solidFill>
            </c:spPr>
            <c:extLst xmlns:c16r2="http://schemas.microsoft.com/office/drawing/2015/06/chart">
              <c:ext xmlns:c16="http://schemas.microsoft.com/office/drawing/2014/chart" uri="{C3380CC4-5D6E-409C-BE32-E72D297353CC}">
                <c16:uniqueId val="{00000001-95C1-4A66-8AE7-A580D53A0C8F}"/>
              </c:ext>
            </c:extLst>
          </c:dPt>
          <c:dPt>
            <c:idx val="1"/>
            <c:invertIfNegative val="0"/>
            <c:bubble3D val="0"/>
            <c:spPr>
              <a:solidFill>
                <a:schemeClr val="accent2"/>
              </a:solidFill>
            </c:spPr>
            <c:extLst xmlns:c16r2="http://schemas.microsoft.com/office/drawing/2015/06/chart">
              <c:ext xmlns:c16="http://schemas.microsoft.com/office/drawing/2014/chart" uri="{C3380CC4-5D6E-409C-BE32-E72D297353CC}">
                <c16:uniqueId val="{00000003-95C1-4A66-8AE7-A580D53A0C8F}"/>
              </c:ext>
            </c:extLst>
          </c:dPt>
          <c:dPt>
            <c:idx val="2"/>
            <c:invertIfNegative val="0"/>
            <c:bubble3D val="0"/>
            <c:spPr>
              <a:solidFill>
                <a:schemeClr val="accent2"/>
              </a:solidFill>
            </c:spPr>
            <c:extLst xmlns:c16r2="http://schemas.microsoft.com/office/drawing/2015/06/chart">
              <c:ext xmlns:c16="http://schemas.microsoft.com/office/drawing/2014/chart" uri="{C3380CC4-5D6E-409C-BE32-E72D297353CC}">
                <c16:uniqueId val="{00000005-95C1-4A66-8AE7-A580D53A0C8F}"/>
              </c:ext>
            </c:extLst>
          </c:dPt>
          <c:dPt>
            <c:idx val="3"/>
            <c:invertIfNegative val="0"/>
            <c:bubble3D val="0"/>
            <c:spPr>
              <a:solidFill>
                <a:schemeClr val="accent2"/>
              </a:solidFill>
            </c:spPr>
            <c:extLst xmlns:c16r2="http://schemas.microsoft.com/office/drawing/2015/06/chart">
              <c:ext xmlns:c16="http://schemas.microsoft.com/office/drawing/2014/chart" uri="{C3380CC4-5D6E-409C-BE32-E72D297353CC}">
                <c16:uniqueId val="{00000007-95C1-4A66-8AE7-A580D53A0C8F}"/>
              </c:ext>
            </c:extLst>
          </c:dPt>
          <c:dPt>
            <c:idx val="4"/>
            <c:invertIfNegative val="0"/>
            <c:bubble3D val="0"/>
            <c:spPr>
              <a:solidFill>
                <a:schemeClr val="accent2"/>
              </a:solidFill>
            </c:spPr>
            <c:extLst xmlns:c16r2="http://schemas.microsoft.com/office/drawing/2015/06/chart">
              <c:ext xmlns:c16="http://schemas.microsoft.com/office/drawing/2014/chart" uri="{C3380CC4-5D6E-409C-BE32-E72D297353CC}">
                <c16:uniqueId val="{00000009-95C1-4A66-8AE7-A580D53A0C8F}"/>
              </c:ext>
            </c:extLst>
          </c:dPt>
          <c:dPt>
            <c:idx val="5"/>
            <c:invertIfNegative val="0"/>
            <c:bubble3D val="0"/>
            <c:spPr>
              <a:solidFill>
                <a:schemeClr val="accent2"/>
              </a:solidFill>
            </c:spPr>
            <c:extLst xmlns:c16r2="http://schemas.microsoft.com/office/drawing/2015/06/chart">
              <c:ext xmlns:c16="http://schemas.microsoft.com/office/drawing/2014/chart" uri="{C3380CC4-5D6E-409C-BE32-E72D297353CC}">
                <c16:uniqueId val="{0000000B-95C1-4A66-8AE7-A580D53A0C8F}"/>
              </c:ext>
            </c:extLst>
          </c:dPt>
          <c:dPt>
            <c:idx val="6"/>
            <c:invertIfNegative val="0"/>
            <c:bubble3D val="0"/>
            <c:spPr>
              <a:solidFill>
                <a:schemeClr val="accent2"/>
              </a:solidFill>
            </c:spPr>
            <c:extLst xmlns:c16r2="http://schemas.microsoft.com/office/drawing/2015/06/chart">
              <c:ext xmlns:c16="http://schemas.microsoft.com/office/drawing/2014/chart" uri="{C3380CC4-5D6E-409C-BE32-E72D297353CC}">
                <c16:uniqueId val="{0000000D-95C1-4A66-8AE7-A580D53A0C8F}"/>
              </c:ext>
            </c:extLst>
          </c:dPt>
          <c:dPt>
            <c:idx val="7"/>
            <c:invertIfNegative val="0"/>
            <c:bubble3D val="0"/>
            <c:spPr>
              <a:solidFill>
                <a:schemeClr val="accent2"/>
              </a:solidFill>
            </c:spPr>
            <c:extLst xmlns:c16r2="http://schemas.microsoft.com/office/drawing/2015/06/chart">
              <c:ext xmlns:c16="http://schemas.microsoft.com/office/drawing/2014/chart" uri="{C3380CC4-5D6E-409C-BE32-E72D297353CC}">
                <c16:uniqueId val="{0000000F-95C1-4A66-8AE7-A580D53A0C8F}"/>
              </c:ext>
            </c:extLst>
          </c:dPt>
          <c:dPt>
            <c:idx val="8"/>
            <c:invertIfNegative val="0"/>
            <c:bubble3D val="0"/>
            <c:spPr>
              <a:solidFill>
                <a:schemeClr val="accent2"/>
              </a:solidFill>
            </c:spPr>
            <c:extLst xmlns:c16r2="http://schemas.microsoft.com/office/drawing/2015/06/chart">
              <c:ext xmlns:c16="http://schemas.microsoft.com/office/drawing/2014/chart" uri="{C3380CC4-5D6E-409C-BE32-E72D297353CC}">
                <c16:uniqueId val="{00000011-95C1-4A66-8AE7-A580D53A0C8F}"/>
              </c:ext>
            </c:extLst>
          </c:dPt>
          <c:dPt>
            <c:idx val="9"/>
            <c:invertIfNegative val="0"/>
            <c:bubble3D val="0"/>
            <c:spPr>
              <a:solidFill>
                <a:schemeClr val="accent2"/>
              </a:solidFill>
            </c:spPr>
            <c:extLst xmlns:c16r2="http://schemas.microsoft.com/office/drawing/2015/06/chart">
              <c:ext xmlns:c16="http://schemas.microsoft.com/office/drawing/2014/chart" uri="{C3380CC4-5D6E-409C-BE32-E72D297353CC}">
                <c16:uniqueId val="{00000013-95C1-4A66-8AE7-A580D53A0C8F}"/>
              </c:ext>
            </c:extLst>
          </c:dPt>
          <c:dPt>
            <c:idx val="10"/>
            <c:invertIfNegative val="0"/>
            <c:bubble3D val="0"/>
            <c:spPr>
              <a:solidFill>
                <a:schemeClr val="accent2"/>
              </a:solidFill>
            </c:spPr>
            <c:extLst xmlns:c16r2="http://schemas.microsoft.com/office/drawing/2015/06/chart">
              <c:ext xmlns:c16="http://schemas.microsoft.com/office/drawing/2014/chart" uri="{C3380CC4-5D6E-409C-BE32-E72D297353CC}">
                <c16:uniqueId val="{00000015-95C1-4A66-8AE7-A580D53A0C8F}"/>
              </c:ext>
            </c:extLst>
          </c:dPt>
          <c:dPt>
            <c:idx val="11"/>
            <c:invertIfNegative val="0"/>
            <c:bubble3D val="0"/>
            <c:spPr>
              <a:solidFill>
                <a:schemeClr val="accent2"/>
              </a:solidFill>
            </c:spPr>
            <c:extLst xmlns:c16r2="http://schemas.microsoft.com/office/drawing/2015/06/chart">
              <c:ext xmlns:c16="http://schemas.microsoft.com/office/drawing/2014/chart" uri="{C3380CC4-5D6E-409C-BE32-E72D297353CC}">
                <c16:uniqueId val="{00000017-95C1-4A66-8AE7-A580D53A0C8F}"/>
              </c:ext>
            </c:extLst>
          </c:dPt>
          <c:dPt>
            <c:idx val="12"/>
            <c:invertIfNegative val="0"/>
            <c:bubble3D val="0"/>
            <c:spPr>
              <a:solidFill>
                <a:schemeClr val="accent6"/>
              </a:solidFill>
            </c:spPr>
            <c:extLst xmlns:c16r2="http://schemas.microsoft.com/office/drawing/2015/06/chart">
              <c:ext xmlns:c16="http://schemas.microsoft.com/office/drawing/2014/chart" uri="{C3380CC4-5D6E-409C-BE32-E72D297353CC}">
                <c16:uniqueId val="{00000019-95C1-4A66-8AE7-A580D53A0C8F}"/>
              </c:ext>
            </c:extLst>
          </c:dPt>
          <c:dPt>
            <c:idx val="13"/>
            <c:invertIfNegative val="0"/>
            <c:bubble3D val="0"/>
            <c:spPr>
              <a:solidFill>
                <a:schemeClr val="accent6"/>
              </a:solidFill>
            </c:spPr>
            <c:extLst xmlns:c16r2="http://schemas.microsoft.com/office/drawing/2015/06/chart">
              <c:ext xmlns:c16="http://schemas.microsoft.com/office/drawing/2014/chart" uri="{C3380CC4-5D6E-409C-BE32-E72D297353CC}">
                <c16:uniqueId val="{0000001B-95C1-4A66-8AE7-A580D53A0C8F}"/>
              </c:ext>
            </c:extLst>
          </c:dPt>
          <c:dPt>
            <c:idx val="14"/>
            <c:invertIfNegative val="0"/>
            <c:bubble3D val="0"/>
            <c:spPr>
              <a:solidFill>
                <a:schemeClr val="accent6"/>
              </a:solidFill>
            </c:spPr>
            <c:extLst xmlns:c16r2="http://schemas.microsoft.com/office/drawing/2015/06/chart">
              <c:ext xmlns:c16="http://schemas.microsoft.com/office/drawing/2014/chart" uri="{C3380CC4-5D6E-409C-BE32-E72D297353CC}">
                <c16:uniqueId val="{0000001D-95C1-4A66-8AE7-A580D53A0C8F}"/>
              </c:ext>
            </c:extLst>
          </c:dPt>
          <c:dPt>
            <c:idx val="15"/>
            <c:invertIfNegative val="0"/>
            <c:bubble3D val="0"/>
            <c:spPr>
              <a:solidFill>
                <a:schemeClr val="accent6"/>
              </a:solidFill>
            </c:spPr>
            <c:extLst xmlns:c16r2="http://schemas.microsoft.com/office/drawing/2015/06/chart">
              <c:ext xmlns:c16="http://schemas.microsoft.com/office/drawing/2014/chart" uri="{C3380CC4-5D6E-409C-BE32-E72D297353CC}">
                <c16:uniqueId val="{0000001F-95C1-4A66-8AE7-A580D53A0C8F}"/>
              </c:ext>
            </c:extLst>
          </c:dPt>
          <c:dPt>
            <c:idx val="19"/>
            <c:invertIfNegative val="0"/>
            <c:bubble3D val="0"/>
            <c:extLst xmlns:c16r2="http://schemas.microsoft.com/office/drawing/2015/06/chart">
              <c:ext xmlns:c16="http://schemas.microsoft.com/office/drawing/2014/chart" uri="{C3380CC4-5D6E-409C-BE32-E72D297353CC}">
                <c16:uniqueId val="{00000020-95C1-4A66-8AE7-A580D53A0C8F}"/>
              </c:ext>
            </c:extLst>
          </c:dPt>
          <c:dPt>
            <c:idx val="21"/>
            <c:invertIfNegative val="0"/>
            <c:bubble3D val="0"/>
            <c:extLst xmlns:c16r2="http://schemas.microsoft.com/office/drawing/2015/06/chart">
              <c:ext xmlns:c16="http://schemas.microsoft.com/office/drawing/2014/chart" uri="{C3380CC4-5D6E-409C-BE32-E72D297353CC}">
                <c16:uniqueId val="{00000021-95C1-4A66-8AE7-A580D53A0C8F}"/>
              </c:ext>
            </c:extLst>
          </c:dPt>
          <c:dPt>
            <c:idx val="31"/>
            <c:invertIfNegative val="0"/>
            <c:bubble3D val="0"/>
            <c:extLst xmlns:c16r2="http://schemas.microsoft.com/office/drawing/2015/06/chart">
              <c:ext xmlns:c16="http://schemas.microsoft.com/office/drawing/2014/chart" uri="{C3380CC4-5D6E-409C-BE32-E72D297353CC}">
                <c16:uniqueId val="{00000022-95C1-4A66-8AE7-A580D53A0C8F}"/>
              </c:ext>
            </c:extLst>
          </c:dPt>
          <c:cat>
            <c:numRef>
              <c:f>Sheet1!$A$2:$A$17</c:f>
              <c:numCache>
                <c:formatCode>General</c:formatCode>
                <c:ptCount val="16"/>
              </c:numCache>
            </c:numRef>
          </c:cat>
          <c:val>
            <c:numRef>
              <c:f>Sheet1!$B$2:$B$17</c:f>
              <c:numCache>
                <c:formatCode>#,##0.00</c:formatCode>
                <c:ptCount val="16"/>
                <c:pt idx="0">
                  <c:v>0.24</c:v>
                </c:pt>
                <c:pt idx="1">
                  <c:v>0.14000000000000101</c:v>
                </c:pt>
                <c:pt idx="2">
                  <c:v>0.109999999999999</c:v>
                </c:pt>
                <c:pt idx="3">
                  <c:v>0.100000000000001</c:v>
                </c:pt>
                <c:pt idx="4">
                  <c:v>4.0000000000000903E-2</c:v>
                </c:pt>
                <c:pt idx="5">
                  <c:v>3.9999999999999099E-2</c:v>
                </c:pt>
                <c:pt idx="6">
                  <c:v>1.9999999999999601E-2</c:v>
                </c:pt>
                <c:pt idx="7">
                  <c:v>1.9999999999999601E-2</c:v>
                </c:pt>
                <c:pt idx="8">
                  <c:v>9.9999999999997903E-3</c:v>
                </c:pt>
                <c:pt idx="9">
                  <c:v>0</c:v>
                </c:pt>
                <c:pt idx="10">
                  <c:v>0</c:v>
                </c:pt>
                <c:pt idx="11">
                  <c:v>0</c:v>
                </c:pt>
                <c:pt idx="12">
                  <c:v>-1.00000000000016E-2</c:v>
                </c:pt>
                <c:pt idx="13">
                  <c:v>-4.0000000000000903E-2</c:v>
                </c:pt>
                <c:pt idx="14">
                  <c:v>-0.100000000000001</c:v>
                </c:pt>
                <c:pt idx="15">
                  <c:v>-0.130000000000001</c:v>
                </c:pt>
              </c:numCache>
            </c:numRef>
          </c:val>
          <c:extLst xmlns:c16r2="http://schemas.microsoft.com/office/drawing/2015/06/chart">
            <c:ext xmlns:c16="http://schemas.microsoft.com/office/drawing/2014/chart" uri="{C3380CC4-5D6E-409C-BE32-E72D297353CC}">
              <c16:uniqueId val="{00000023-95C1-4A66-8AE7-A580D53A0C8F}"/>
            </c:ext>
          </c:extLst>
        </c:ser>
        <c:dLbls>
          <c:showLegendKey val="0"/>
          <c:showVal val="0"/>
          <c:showCatName val="0"/>
          <c:showSerName val="0"/>
          <c:showPercent val="0"/>
          <c:showBubbleSize val="0"/>
        </c:dLbls>
        <c:gapWidth val="43"/>
        <c:axId val="128150912"/>
        <c:axId val="128156800"/>
      </c:barChart>
      <c:catAx>
        <c:axId val="128150912"/>
        <c:scaling>
          <c:orientation val="minMax"/>
        </c:scaling>
        <c:delete val="0"/>
        <c:axPos val="l"/>
        <c:numFmt formatCode="General" sourceLinked="1"/>
        <c:majorTickMark val="out"/>
        <c:minorTickMark val="none"/>
        <c:tickLblPos val="nextTo"/>
        <c:crossAx val="128156800"/>
        <c:crosses val="autoZero"/>
        <c:auto val="1"/>
        <c:lblAlgn val="ctr"/>
        <c:lblOffset val="100"/>
        <c:noMultiLvlLbl val="0"/>
      </c:catAx>
      <c:valAx>
        <c:axId val="128156800"/>
        <c:scaling>
          <c:orientation val="minMax"/>
          <c:max val="0.3"/>
          <c:min val="-0.3"/>
        </c:scaling>
        <c:delete val="0"/>
        <c:axPos val="b"/>
        <c:numFmt formatCode="#,##0.00" sourceLinked="0"/>
        <c:majorTickMark val="out"/>
        <c:minorTickMark val="none"/>
        <c:tickLblPos val="nextTo"/>
        <c:txPr>
          <a:bodyPr/>
          <a:lstStyle/>
          <a:p>
            <a:pPr>
              <a:defRPr sz="1050">
                <a:solidFill>
                  <a:srgbClr val="646464"/>
                </a:solidFill>
              </a:defRPr>
            </a:pPr>
            <a:endParaRPr lang="en-US"/>
          </a:p>
        </c:txPr>
        <c:crossAx val="128150912"/>
        <c:crosses val="autoZero"/>
        <c:crossBetween val="between"/>
        <c:majorUnit val="0.2"/>
        <c:minorUnit val="0.2"/>
      </c:valAx>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60456925553499"/>
          <c:y val="1.7066675494840498E-2"/>
          <c:w val="0.79504050313771102"/>
          <c:h val="0.89975755136372004"/>
        </c:manualLayout>
      </c:layout>
      <c:barChart>
        <c:barDir val="bar"/>
        <c:grouping val="clustered"/>
        <c:varyColors val="0"/>
        <c:ser>
          <c:idx val="0"/>
          <c:order val="0"/>
          <c:tx>
            <c:strRef>
              <c:f>Sheet1!$B$1</c:f>
              <c:strCache>
                <c:ptCount val="1"/>
                <c:pt idx="0">
                  <c:v>Series 1</c:v>
                </c:pt>
              </c:strCache>
            </c:strRef>
          </c:tx>
          <c:spPr>
            <a:solidFill>
              <a:schemeClr val="accent2"/>
            </a:solidFill>
          </c:spPr>
          <c:invertIfNegative val="0"/>
          <c:dPt>
            <c:idx val="0"/>
            <c:invertIfNegative val="0"/>
            <c:bubble3D val="0"/>
            <c:spPr>
              <a:solidFill>
                <a:schemeClr val="accent6"/>
              </a:solidFill>
            </c:spPr>
            <c:extLst xmlns:c16r2="http://schemas.microsoft.com/office/drawing/2015/06/chart">
              <c:ext xmlns:c16="http://schemas.microsoft.com/office/drawing/2014/chart" uri="{C3380CC4-5D6E-409C-BE32-E72D297353CC}">
                <c16:uniqueId val="{00000001-E4FA-43A7-B1DB-A321A347A8E2}"/>
              </c:ext>
            </c:extLst>
          </c:dPt>
          <c:dPt>
            <c:idx val="1"/>
            <c:invertIfNegative val="0"/>
            <c:bubble3D val="0"/>
            <c:spPr>
              <a:solidFill>
                <a:schemeClr val="accent2"/>
              </a:solidFill>
            </c:spPr>
            <c:extLst xmlns:c16r2="http://schemas.microsoft.com/office/drawing/2015/06/chart">
              <c:ext xmlns:c16="http://schemas.microsoft.com/office/drawing/2014/chart" uri="{C3380CC4-5D6E-409C-BE32-E72D297353CC}">
                <c16:uniqueId val="{00000003-E4FA-43A7-B1DB-A321A347A8E2}"/>
              </c:ext>
            </c:extLst>
          </c:dPt>
          <c:dPt>
            <c:idx val="2"/>
            <c:invertIfNegative val="0"/>
            <c:bubble3D val="0"/>
            <c:spPr>
              <a:solidFill>
                <a:schemeClr val="accent6"/>
              </a:solidFill>
            </c:spPr>
            <c:extLst xmlns:c16r2="http://schemas.microsoft.com/office/drawing/2015/06/chart">
              <c:ext xmlns:c16="http://schemas.microsoft.com/office/drawing/2014/chart" uri="{C3380CC4-5D6E-409C-BE32-E72D297353CC}">
                <c16:uniqueId val="{00000005-E4FA-43A7-B1DB-A321A347A8E2}"/>
              </c:ext>
            </c:extLst>
          </c:dPt>
          <c:dPt>
            <c:idx val="3"/>
            <c:invertIfNegative val="0"/>
            <c:bubble3D val="0"/>
            <c:spPr>
              <a:solidFill>
                <a:schemeClr val="accent2"/>
              </a:solidFill>
            </c:spPr>
            <c:extLst xmlns:c16r2="http://schemas.microsoft.com/office/drawing/2015/06/chart">
              <c:ext xmlns:c16="http://schemas.microsoft.com/office/drawing/2014/chart" uri="{C3380CC4-5D6E-409C-BE32-E72D297353CC}">
                <c16:uniqueId val="{00000007-E4FA-43A7-B1DB-A321A347A8E2}"/>
              </c:ext>
            </c:extLst>
          </c:dPt>
          <c:dPt>
            <c:idx val="4"/>
            <c:invertIfNegative val="0"/>
            <c:bubble3D val="0"/>
            <c:spPr>
              <a:solidFill>
                <a:schemeClr val="accent2"/>
              </a:solidFill>
            </c:spPr>
            <c:extLst xmlns:c16r2="http://schemas.microsoft.com/office/drawing/2015/06/chart">
              <c:ext xmlns:c16="http://schemas.microsoft.com/office/drawing/2014/chart" uri="{C3380CC4-5D6E-409C-BE32-E72D297353CC}">
                <c16:uniqueId val="{00000009-E4FA-43A7-B1DB-A321A347A8E2}"/>
              </c:ext>
            </c:extLst>
          </c:dPt>
          <c:dPt>
            <c:idx val="5"/>
            <c:invertIfNegative val="0"/>
            <c:bubble3D val="0"/>
            <c:spPr>
              <a:solidFill>
                <a:schemeClr val="accent2"/>
              </a:solidFill>
            </c:spPr>
            <c:extLst xmlns:c16r2="http://schemas.microsoft.com/office/drawing/2015/06/chart">
              <c:ext xmlns:c16="http://schemas.microsoft.com/office/drawing/2014/chart" uri="{C3380CC4-5D6E-409C-BE32-E72D297353CC}">
                <c16:uniqueId val="{0000000B-E4FA-43A7-B1DB-A321A347A8E2}"/>
              </c:ext>
            </c:extLst>
          </c:dPt>
          <c:dPt>
            <c:idx val="6"/>
            <c:invertIfNegative val="0"/>
            <c:bubble3D val="0"/>
            <c:spPr>
              <a:solidFill>
                <a:schemeClr val="accent6"/>
              </a:solidFill>
            </c:spPr>
            <c:extLst xmlns:c16r2="http://schemas.microsoft.com/office/drawing/2015/06/chart">
              <c:ext xmlns:c16="http://schemas.microsoft.com/office/drawing/2014/chart" uri="{C3380CC4-5D6E-409C-BE32-E72D297353CC}">
                <c16:uniqueId val="{0000000D-E4FA-43A7-B1DB-A321A347A8E2}"/>
              </c:ext>
            </c:extLst>
          </c:dPt>
          <c:dPt>
            <c:idx val="7"/>
            <c:invertIfNegative val="0"/>
            <c:bubble3D val="0"/>
            <c:spPr>
              <a:solidFill>
                <a:schemeClr val="accent2"/>
              </a:solidFill>
            </c:spPr>
            <c:extLst xmlns:c16r2="http://schemas.microsoft.com/office/drawing/2015/06/chart">
              <c:ext xmlns:c16="http://schemas.microsoft.com/office/drawing/2014/chart" uri="{C3380CC4-5D6E-409C-BE32-E72D297353CC}">
                <c16:uniqueId val="{0000000F-E4FA-43A7-B1DB-A321A347A8E2}"/>
              </c:ext>
            </c:extLst>
          </c:dPt>
          <c:dPt>
            <c:idx val="8"/>
            <c:invertIfNegative val="0"/>
            <c:bubble3D val="0"/>
            <c:spPr>
              <a:solidFill>
                <a:schemeClr val="accent6"/>
              </a:solidFill>
            </c:spPr>
            <c:extLst xmlns:c16r2="http://schemas.microsoft.com/office/drawing/2015/06/chart">
              <c:ext xmlns:c16="http://schemas.microsoft.com/office/drawing/2014/chart" uri="{C3380CC4-5D6E-409C-BE32-E72D297353CC}">
                <c16:uniqueId val="{00000011-E4FA-43A7-B1DB-A321A347A8E2}"/>
              </c:ext>
            </c:extLst>
          </c:dPt>
          <c:dPt>
            <c:idx val="9"/>
            <c:invertIfNegative val="0"/>
            <c:bubble3D val="0"/>
            <c:spPr>
              <a:solidFill>
                <a:schemeClr val="accent2"/>
              </a:solidFill>
            </c:spPr>
            <c:extLst xmlns:c16r2="http://schemas.microsoft.com/office/drawing/2015/06/chart">
              <c:ext xmlns:c16="http://schemas.microsoft.com/office/drawing/2014/chart" uri="{C3380CC4-5D6E-409C-BE32-E72D297353CC}">
                <c16:uniqueId val="{00000013-E4FA-43A7-B1DB-A321A347A8E2}"/>
              </c:ext>
            </c:extLst>
          </c:dPt>
          <c:dPt>
            <c:idx val="10"/>
            <c:invertIfNegative val="0"/>
            <c:bubble3D val="0"/>
            <c:spPr>
              <a:solidFill>
                <a:schemeClr val="accent6"/>
              </a:solidFill>
            </c:spPr>
            <c:extLst xmlns:c16r2="http://schemas.microsoft.com/office/drawing/2015/06/chart">
              <c:ext xmlns:c16="http://schemas.microsoft.com/office/drawing/2014/chart" uri="{C3380CC4-5D6E-409C-BE32-E72D297353CC}">
                <c16:uniqueId val="{00000015-E4FA-43A7-B1DB-A321A347A8E2}"/>
              </c:ext>
            </c:extLst>
          </c:dPt>
          <c:dPt>
            <c:idx val="11"/>
            <c:invertIfNegative val="0"/>
            <c:bubble3D val="0"/>
            <c:spPr>
              <a:solidFill>
                <a:schemeClr val="accent6"/>
              </a:solidFill>
            </c:spPr>
            <c:extLst xmlns:c16r2="http://schemas.microsoft.com/office/drawing/2015/06/chart">
              <c:ext xmlns:c16="http://schemas.microsoft.com/office/drawing/2014/chart" uri="{C3380CC4-5D6E-409C-BE32-E72D297353CC}">
                <c16:uniqueId val="{00000017-E4FA-43A7-B1DB-A321A347A8E2}"/>
              </c:ext>
            </c:extLst>
          </c:dPt>
          <c:dPt>
            <c:idx val="12"/>
            <c:invertIfNegative val="0"/>
            <c:bubble3D val="0"/>
            <c:spPr>
              <a:solidFill>
                <a:schemeClr val="accent2"/>
              </a:solidFill>
            </c:spPr>
            <c:extLst xmlns:c16r2="http://schemas.microsoft.com/office/drawing/2015/06/chart">
              <c:ext xmlns:c16="http://schemas.microsoft.com/office/drawing/2014/chart" uri="{C3380CC4-5D6E-409C-BE32-E72D297353CC}">
                <c16:uniqueId val="{00000019-E4FA-43A7-B1DB-A321A347A8E2}"/>
              </c:ext>
            </c:extLst>
          </c:dPt>
          <c:dPt>
            <c:idx val="13"/>
            <c:invertIfNegative val="0"/>
            <c:bubble3D val="0"/>
            <c:spPr>
              <a:solidFill>
                <a:schemeClr val="accent6"/>
              </a:solidFill>
            </c:spPr>
            <c:extLst xmlns:c16r2="http://schemas.microsoft.com/office/drawing/2015/06/chart">
              <c:ext xmlns:c16="http://schemas.microsoft.com/office/drawing/2014/chart" uri="{C3380CC4-5D6E-409C-BE32-E72D297353CC}">
                <c16:uniqueId val="{0000001B-E4FA-43A7-B1DB-A321A347A8E2}"/>
              </c:ext>
            </c:extLst>
          </c:dPt>
          <c:dPt>
            <c:idx val="14"/>
            <c:invertIfNegative val="0"/>
            <c:bubble3D val="0"/>
            <c:spPr>
              <a:solidFill>
                <a:schemeClr val="accent2"/>
              </a:solidFill>
            </c:spPr>
            <c:extLst xmlns:c16r2="http://schemas.microsoft.com/office/drawing/2015/06/chart">
              <c:ext xmlns:c16="http://schemas.microsoft.com/office/drawing/2014/chart" uri="{C3380CC4-5D6E-409C-BE32-E72D297353CC}">
                <c16:uniqueId val="{0000001D-E4FA-43A7-B1DB-A321A347A8E2}"/>
              </c:ext>
            </c:extLst>
          </c:dPt>
          <c:dPt>
            <c:idx val="15"/>
            <c:invertIfNegative val="0"/>
            <c:bubble3D val="0"/>
            <c:spPr>
              <a:solidFill>
                <a:schemeClr val="accent2"/>
              </a:solidFill>
            </c:spPr>
            <c:extLst xmlns:c16r2="http://schemas.microsoft.com/office/drawing/2015/06/chart">
              <c:ext xmlns:c16="http://schemas.microsoft.com/office/drawing/2014/chart" uri="{C3380CC4-5D6E-409C-BE32-E72D297353CC}">
                <c16:uniqueId val="{0000001F-E4FA-43A7-B1DB-A321A347A8E2}"/>
              </c:ext>
            </c:extLst>
          </c:dPt>
          <c:dPt>
            <c:idx val="19"/>
            <c:invertIfNegative val="0"/>
            <c:bubble3D val="0"/>
            <c:extLst xmlns:c16r2="http://schemas.microsoft.com/office/drawing/2015/06/chart">
              <c:ext xmlns:c16="http://schemas.microsoft.com/office/drawing/2014/chart" uri="{C3380CC4-5D6E-409C-BE32-E72D297353CC}">
                <c16:uniqueId val="{00000020-E4FA-43A7-B1DB-A321A347A8E2}"/>
              </c:ext>
            </c:extLst>
          </c:dPt>
          <c:dPt>
            <c:idx val="21"/>
            <c:invertIfNegative val="0"/>
            <c:bubble3D val="0"/>
            <c:extLst xmlns:c16r2="http://schemas.microsoft.com/office/drawing/2015/06/chart">
              <c:ext xmlns:c16="http://schemas.microsoft.com/office/drawing/2014/chart" uri="{C3380CC4-5D6E-409C-BE32-E72D297353CC}">
                <c16:uniqueId val="{00000021-E4FA-43A7-B1DB-A321A347A8E2}"/>
              </c:ext>
            </c:extLst>
          </c:dPt>
          <c:dPt>
            <c:idx val="31"/>
            <c:invertIfNegative val="0"/>
            <c:bubble3D val="0"/>
            <c:extLst xmlns:c16r2="http://schemas.microsoft.com/office/drawing/2015/06/chart">
              <c:ext xmlns:c16="http://schemas.microsoft.com/office/drawing/2014/chart" uri="{C3380CC4-5D6E-409C-BE32-E72D297353CC}">
                <c16:uniqueId val="{00000022-E4FA-43A7-B1DB-A321A347A8E2}"/>
              </c:ext>
            </c:extLst>
          </c:dPt>
          <c:cat>
            <c:numRef>
              <c:f>Sheet1!$A$2:$A$17</c:f>
              <c:numCache>
                <c:formatCode>General</c:formatCode>
                <c:ptCount val="16"/>
              </c:numCache>
            </c:numRef>
          </c:cat>
          <c:val>
            <c:numRef>
              <c:f>Sheet1!$B$2:$B$17</c:f>
              <c:numCache>
                <c:formatCode>#,##0.00</c:formatCode>
                <c:ptCount val="16"/>
                <c:pt idx="0">
                  <c:v>-6.9999999999999396E-2</c:v>
                </c:pt>
                <c:pt idx="1">
                  <c:v>9.99999999999997E-2</c:v>
                </c:pt>
                <c:pt idx="2">
                  <c:v>-6.0000000000000497E-2</c:v>
                </c:pt>
                <c:pt idx="3">
                  <c:v>3.9999999999999099E-2</c:v>
                </c:pt>
                <c:pt idx="4">
                  <c:v>0.109999999999999</c:v>
                </c:pt>
                <c:pt idx="5">
                  <c:v>2.9999999999999399E-2</c:v>
                </c:pt>
                <c:pt idx="6">
                  <c:v>-5.99999999999987E-2</c:v>
                </c:pt>
                <c:pt idx="7">
                  <c:v>0.14000000000000101</c:v>
                </c:pt>
                <c:pt idx="8">
                  <c:v>-6.0000000000000497E-2</c:v>
                </c:pt>
                <c:pt idx="9">
                  <c:v>6.0000000000000497E-2</c:v>
                </c:pt>
                <c:pt idx="10">
                  <c:v>-4.0000000000000903E-2</c:v>
                </c:pt>
                <c:pt idx="11">
                  <c:v>-5.0000000000000697E-2</c:v>
                </c:pt>
                <c:pt idx="12">
                  <c:v>9.99999999999997E-2</c:v>
                </c:pt>
                <c:pt idx="13">
                  <c:v>-5.0000000000000697E-2</c:v>
                </c:pt>
                <c:pt idx="14">
                  <c:v>5.99999999999987E-2</c:v>
                </c:pt>
                <c:pt idx="15">
                  <c:v>5.0000000000000697E-2</c:v>
                </c:pt>
              </c:numCache>
            </c:numRef>
          </c:val>
          <c:extLst xmlns:c16r2="http://schemas.microsoft.com/office/drawing/2015/06/chart">
            <c:ext xmlns:c16="http://schemas.microsoft.com/office/drawing/2014/chart" uri="{C3380CC4-5D6E-409C-BE32-E72D297353CC}">
              <c16:uniqueId val="{00000023-E4FA-43A7-B1DB-A321A347A8E2}"/>
            </c:ext>
          </c:extLst>
        </c:ser>
        <c:dLbls>
          <c:showLegendKey val="0"/>
          <c:showVal val="0"/>
          <c:showCatName val="0"/>
          <c:showSerName val="0"/>
          <c:showPercent val="0"/>
          <c:showBubbleSize val="0"/>
        </c:dLbls>
        <c:gapWidth val="43"/>
        <c:axId val="128203392"/>
        <c:axId val="128205184"/>
      </c:barChart>
      <c:catAx>
        <c:axId val="128203392"/>
        <c:scaling>
          <c:orientation val="minMax"/>
        </c:scaling>
        <c:delete val="0"/>
        <c:axPos val="l"/>
        <c:numFmt formatCode="General" sourceLinked="1"/>
        <c:majorTickMark val="out"/>
        <c:minorTickMark val="none"/>
        <c:tickLblPos val="nextTo"/>
        <c:crossAx val="128205184"/>
        <c:crosses val="autoZero"/>
        <c:auto val="1"/>
        <c:lblAlgn val="ctr"/>
        <c:lblOffset val="100"/>
        <c:noMultiLvlLbl val="0"/>
      </c:catAx>
      <c:valAx>
        <c:axId val="128205184"/>
        <c:scaling>
          <c:orientation val="minMax"/>
          <c:max val="0.3"/>
          <c:min val="-0.3"/>
        </c:scaling>
        <c:delete val="0"/>
        <c:axPos val="b"/>
        <c:numFmt formatCode="#,##0.00" sourceLinked="0"/>
        <c:majorTickMark val="out"/>
        <c:minorTickMark val="none"/>
        <c:tickLblPos val="nextTo"/>
        <c:txPr>
          <a:bodyPr/>
          <a:lstStyle/>
          <a:p>
            <a:pPr>
              <a:defRPr sz="1050">
                <a:solidFill>
                  <a:srgbClr val="646464"/>
                </a:solidFill>
              </a:defRPr>
            </a:pPr>
            <a:endParaRPr lang="en-US"/>
          </a:p>
        </c:txPr>
        <c:crossAx val="128203392"/>
        <c:crosses val="autoZero"/>
        <c:crossBetween val="between"/>
        <c:majorUnit val="0.2"/>
        <c:minorUnit val="0.2"/>
      </c:valAx>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60456925553499"/>
          <c:y val="1.7066675494840498E-2"/>
          <c:w val="0.79504050313771102"/>
          <c:h val="0.89975755136372004"/>
        </c:manualLayout>
      </c:layout>
      <c:barChart>
        <c:barDir val="bar"/>
        <c:grouping val="clustered"/>
        <c:varyColors val="0"/>
        <c:ser>
          <c:idx val="0"/>
          <c:order val="0"/>
          <c:tx>
            <c:strRef>
              <c:f>Sheet1!$B$1</c:f>
              <c:strCache>
                <c:ptCount val="1"/>
                <c:pt idx="0">
                  <c:v>Series 1</c:v>
                </c:pt>
              </c:strCache>
            </c:strRef>
          </c:tx>
          <c:spPr>
            <a:solidFill>
              <a:schemeClr val="accent2"/>
            </a:solidFill>
          </c:spPr>
          <c:invertIfNegative val="0"/>
          <c:dPt>
            <c:idx val="0"/>
            <c:invertIfNegative val="0"/>
            <c:bubble3D val="0"/>
            <c:extLst xmlns:c16r2="http://schemas.microsoft.com/office/drawing/2015/06/chart">
              <c:ext xmlns:c16="http://schemas.microsoft.com/office/drawing/2014/chart" uri="{C3380CC4-5D6E-409C-BE32-E72D297353CC}">
                <c16:uniqueId val="{00000000-8DB5-4ADD-8267-29F3D4A77357}"/>
              </c:ext>
            </c:extLst>
          </c:dPt>
          <c:dPt>
            <c:idx val="1"/>
            <c:invertIfNegative val="0"/>
            <c:bubble3D val="0"/>
            <c:spPr>
              <a:solidFill>
                <a:schemeClr val="accent6"/>
              </a:solidFill>
            </c:spPr>
            <c:extLst xmlns:c16r2="http://schemas.microsoft.com/office/drawing/2015/06/chart">
              <c:ext xmlns:c16="http://schemas.microsoft.com/office/drawing/2014/chart" uri="{C3380CC4-5D6E-409C-BE32-E72D297353CC}">
                <c16:uniqueId val="{00000002-8DB5-4ADD-8267-29F3D4A77357}"/>
              </c:ext>
            </c:extLst>
          </c:dPt>
          <c:dPt>
            <c:idx val="2"/>
            <c:invertIfNegative val="0"/>
            <c:bubble3D val="0"/>
            <c:extLst xmlns:c16r2="http://schemas.microsoft.com/office/drawing/2015/06/chart">
              <c:ext xmlns:c16="http://schemas.microsoft.com/office/drawing/2014/chart" uri="{C3380CC4-5D6E-409C-BE32-E72D297353CC}">
                <c16:uniqueId val="{00000003-8DB5-4ADD-8267-29F3D4A77357}"/>
              </c:ext>
            </c:extLst>
          </c:dPt>
          <c:dPt>
            <c:idx val="3"/>
            <c:invertIfNegative val="0"/>
            <c:bubble3D val="0"/>
            <c:extLst xmlns:c16r2="http://schemas.microsoft.com/office/drawing/2015/06/chart">
              <c:ext xmlns:c16="http://schemas.microsoft.com/office/drawing/2014/chart" uri="{C3380CC4-5D6E-409C-BE32-E72D297353CC}">
                <c16:uniqueId val="{00000004-8DB5-4ADD-8267-29F3D4A77357}"/>
              </c:ext>
            </c:extLst>
          </c:dPt>
          <c:dPt>
            <c:idx val="4"/>
            <c:invertIfNegative val="0"/>
            <c:bubble3D val="0"/>
            <c:extLst xmlns:c16r2="http://schemas.microsoft.com/office/drawing/2015/06/chart">
              <c:ext xmlns:c16="http://schemas.microsoft.com/office/drawing/2014/chart" uri="{C3380CC4-5D6E-409C-BE32-E72D297353CC}">
                <c16:uniqueId val="{00000005-8DB5-4ADD-8267-29F3D4A77357}"/>
              </c:ext>
            </c:extLst>
          </c:dPt>
          <c:dPt>
            <c:idx val="5"/>
            <c:invertIfNegative val="0"/>
            <c:bubble3D val="0"/>
            <c:extLst xmlns:c16r2="http://schemas.microsoft.com/office/drawing/2015/06/chart">
              <c:ext xmlns:c16="http://schemas.microsoft.com/office/drawing/2014/chart" uri="{C3380CC4-5D6E-409C-BE32-E72D297353CC}">
                <c16:uniqueId val="{00000006-8DB5-4ADD-8267-29F3D4A77357}"/>
              </c:ext>
            </c:extLst>
          </c:dPt>
          <c:dPt>
            <c:idx val="6"/>
            <c:invertIfNegative val="0"/>
            <c:bubble3D val="0"/>
            <c:extLst xmlns:c16r2="http://schemas.microsoft.com/office/drawing/2015/06/chart">
              <c:ext xmlns:c16="http://schemas.microsoft.com/office/drawing/2014/chart" uri="{C3380CC4-5D6E-409C-BE32-E72D297353CC}">
                <c16:uniqueId val="{00000007-8DB5-4ADD-8267-29F3D4A77357}"/>
              </c:ext>
            </c:extLst>
          </c:dPt>
          <c:dPt>
            <c:idx val="7"/>
            <c:invertIfNegative val="0"/>
            <c:bubble3D val="0"/>
            <c:extLst xmlns:c16r2="http://schemas.microsoft.com/office/drawing/2015/06/chart">
              <c:ext xmlns:c16="http://schemas.microsoft.com/office/drawing/2014/chart" uri="{C3380CC4-5D6E-409C-BE32-E72D297353CC}">
                <c16:uniqueId val="{00000008-8DB5-4ADD-8267-29F3D4A77357}"/>
              </c:ext>
            </c:extLst>
          </c:dPt>
          <c:dPt>
            <c:idx val="8"/>
            <c:invertIfNegative val="0"/>
            <c:bubble3D val="0"/>
            <c:extLst xmlns:c16r2="http://schemas.microsoft.com/office/drawing/2015/06/chart">
              <c:ext xmlns:c16="http://schemas.microsoft.com/office/drawing/2014/chart" uri="{C3380CC4-5D6E-409C-BE32-E72D297353CC}">
                <c16:uniqueId val="{00000009-8DB5-4ADD-8267-29F3D4A77357}"/>
              </c:ext>
            </c:extLst>
          </c:dPt>
          <c:dPt>
            <c:idx val="9"/>
            <c:invertIfNegative val="0"/>
            <c:bubble3D val="0"/>
            <c:extLst xmlns:c16r2="http://schemas.microsoft.com/office/drawing/2015/06/chart">
              <c:ext xmlns:c16="http://schemas.microsoft.com/office/drawing/2014/chart" uri="{C3380CC4-5D6E-409C-BE32-E72D297353CC}">
                <c16:uniqueId val="{0000000A-8DB5-4ADD-8267-29F3D4A77357}"/>
              </c:ext>
            </c:extLst>
          </c:dPt>
          <c:dPt>
            <c:idx val="10"/>
            <c:invertIfNegative val="0"/>
            <c:bubble3D val="0"/>
            <c:extLst xmlns:c16r2="http://schemas.microsoft.com/office/drawing/2015/06/chart">
              <c:ext xmlns:c16="http://schemas.microsoft.com/office/drawing/2014/chart" uri="{C3380CC4-5D6E-409C-BE32-E72D297353CC}">
                <c16:uniqueId val="{0000000B-8DB5-4ADD-8267-29F3D4A77357}"/>
              </c:ext>
            </c:extLst>
          </c:dPt>
          <c:dPt>
            <c:idx val="11"/>
            <c:invertIfNegative val="0"/>
            <c:bubble3D val="0"/>
            <c:spPr>
              <a:solidFill>
                <a:schemeClr val="accent6"/>
              </a:solidFill>
            </c:spPr>
            <c:extLst xmlns:c16r2="http://schemas.microsoft.com/office/drawing/2015/06/chart">
              <c:ext xmlns:c16="http://schemas.microsoft.com/office/drawing/2014/chart" uri="{C3380CC4-5D6E-409C-BE32-E72D297353CC}">
                <c16:uniqueId val="{0000000D-8DB5-4ADD-8267-29F3D4A77357}"/>
              </c:ext>
            </c:extLst>
          </c:dPt>
          <c:dPt>
            <c:idx val="12"/>
            <c:invertIfNegative val="0"/>
            <c:bubble3D val="0"/>
            <c:extLst xmlns:c16r2="http://schemas.microsoft.com/office/drawing/2015/06/chart">
              <c:ext xmlns:c16="http://schemas.microsoft.com/office/drawing/2014/chart" uri="{C3380CC4-5D6E-409C-BE32-E72D297353CC}">
                <c16:uniqueId val="{0000000E-8DB5-4ADD-8267-29F3D4A77357}"/>
              </c:ext>
            </c:extLst>
          </c:dPt>
          <c:dPt>
            <c:idx val="13"/>
            <c:invertIfNegative val="0"/>
            <c:bubble3D val="0"/>
            <c:extLst xmlns:c16r2="http://schemas.microsoft.com/office/drawing/2015/06/chart">
              <c:ext xmlns:c16="http://schemas.microsoft.com/office/drawing/2014/chart" uri="{C3380CC4-5D6E-409C-BE32-E72D297353CC}">
                <c16:uniqueId val="{0000000F-8DB5-4ADD-8267-29F3D4A77357}"/>
              </c:ext>
            </c:extLst>
          </c:dPt>
          <c:dPt>
            <c:idx val="14"/>
            <c:invertIfNegative val="0"/>
            <c:bubble3D val="0"/>
            <c:extLst xmlns:c16r2="http://schemas.microsoft.com/office/drawing/2015/06/chart">
              <c:ext xmlns:c16="http://schemas.microsoft.com/office/drawing/2014/chart" uri="{C3380CC4-5D6E-409C-BE32-E72D297353CC}">
                <c16:uniqueId val="{00000010-8DB5-4ADD-8267-29F3D4A77357}"/>
              </c:ext>
            </c:extLst>
          </c:dPt>
          <c:dPt>
            <c:idx val="15"/>
            <c:invertIfNegative val="0"/>
            <c:bubble3D val="0"/>
            <c:extLst xmlns:c16r2="http://schemas.microsoft.com/office/drawing/2015/06/chart">
              <c:ext xmlns:c16="http://schemas.microsoft.com/office/drawing/2014/chart" uri="{C3380CC4-5D6E-409C-BE32-E72D297353CC}">
                <c16:uniqueId val="{00000011-8DB5-4ADD-8267-29F3D4A77357}"/>
              </c:ext>
            </c:extLst>
          </c:dPt>
          <c:dPt>
            <c:idx val="19"/>
            <c:invertIfNegative val="0"/>
            <c:bubble3D val="0"/>
            <c:spPr>
              <a:solidFill>
                <a:schemeClr val="accent2"/>
              </a:solidFill>
            </c:spPr>
            <c:extLst xmlns:c16r2="http://schemas.microsoft.com/office/drawing/2015/06/chart">
              <c:ext xmlns:c16="http://schemas.microsoft.com/office/drawing/2014/chart" uri="{C3380CC4-5D6E-409C-BE32-E72D297353CC}">
                <c16:uniqueId val="{00000013-8DB5-4ADD-8267-29F3D4A77357}"/>
              </c:ext>
            </c:extLst>
          </c:dPt>
          <c:dPt>
            <c:idx val="21"/>
            <c:invertIfNegative val="0"/>
            <c:bubble3D val="0"/>
            <c:spPr>
              <a:solidFill>
                <a:schemeClr val="accent2"/>
              </a:solidFill>
            </c:spPr>
            <c:extLst xmlns:c16r2="http://schemas.microsoft.com/office/drawing/2015/06/chart">
              <c:ext xmlns:c16="http://schemas.microsoft.com/office/drawing/2014/chart" uri="{C3380CC4-5D6E-409C-BE32-E72D297353CC}">
                <c16:uniqueId val="{00000015-8DB5-4ADD-8267-29F3D4A77357}"/>
              </c:ext>
            </c:extLst>
          </c:dPt>
          <c:dPt>
            <c:idx val="31"/>
            <c:invertIfNegative val="0"/>
            <c:bubble3D val="0"/>
            <c:spPr>
              <a:solidFill>
                <a:schemeClr val="accent2"/>
              </a:solidFill>
            </c:spPr>
            <c:extLst xmlns:c16r2="http://schemas.microsoft.com/office/drawing/2015/06/chart">
              <c:ext xmlns:c16="http://schemas.microsoft.com/office/drawing/2014/chart" uri="{C3380CC4-5D6E-409C-BE32-E72D297353CC}">
                <c16:uniqueId val="{00000017-8DB5-4ADD-8267-29F3D4A77357}"/>
              </c:ext>
            </c:extLst>
          </c:dPt>
          <c:cat>
            <c:numRef>
              <c:f>Sheet1!$A$2:$A$17</c:f>
              <c:numCache>
                <c:formatCode>General</c:formatCode>
                <c:ptCount val="16"/>
              </c:numCache>
            </c:numRef>
          </c:cat>
          <c:val>
            <c:numRef>
              <c:f>Sheet1!$B$2:$B$17</c:f>
              <c:numCache>
                <c:formatCode>#,##0.00</c:formatCode>
                <c:ptCount val="16"/>
                <c:pt idx="0">
                  <c:v>8.0000000000000099E-2</c:v>
                </c:pt>
                <c:pt idx="1">
                  <c:v>-9.9999999999997903E-3</c:v>
                </c:pt>
                <c:pt idx="2">
                  <c:v>0.18</c:v>
                </c:pt>
                <c:pt idx="3">
                  <c:v>8.99999999999999E-2</c:v>
                </c:pt>
                <c:pt idx="4">
                  <c:v>0.14000000000000101</c:v>
                </c:pt>
                <c:pt idx="5">
                  <c:v>8.99999999999999E-2</c:v>
                </c:pt>
                <c:pt idx="6">
                  <c:v>9.99999999999997E-2</c:v>
                </c:pt>
                <c:pt idx="7">
                  <c:v>0.32</c:v>
                </c:pt>
                <c:pt idx="8">
                  <c:v>9.9999999999997903E-3</c:v>
                </c:pt>
                <c:pt idx="9">
                  <c:v>9.99999999999997E-2</c:v>
                </c:pt>
                <c:pt idx="10">
                  <c:v>0.130000000000001</c:v>
                </c:pt>
                <c:pt idx="11">
                  <c:v>-7.9999999999998295E-2</c:v>
                </c:pt>
                <c:pt idx="12">
                  <c:v>9.99999999999997E-2</c:v>
                </c:pt>
                <c:pt idx="13">
                  <c:v>0.109999999999999</c:v>
                </c:pt>
                <c:pt idx="14">
                  <c:v>5.99999999999987E-2</c:v>
                </c:pt>
                <c:pt idx="15">
                  <c:v>9.99999999999997E-2</c:v>
                </c:pt>
              </c:numCache>
            </c:numRef>
          </c:val>
          <c:extLst xmlns:c16r2="http://schemas.microsoft.com/office/drawing/2015/06/chart">
            <c:ext xmlns:c16="http://schemas.microsoft.com/office/drawing/2014/chart" uri="{C3380CC4-5D6E-409C-BE32-E72D297353CC}">
              <c16:uniqueId val="{00000018-8DB5-4ADD-8267-29F3D4A77357}"/>
            </c:ext>
          </c:extLst>
        </c:ser>
        <c:dLbls>
          <c:showLegendKey val="0"/>
          <c:showVal val="0"/>
          <c:showCatName val="0"/>
          <c:showSerName val="0"/>
          <c:showPercent val="0"/>
          <c:showBubbleSize val="0"/>
        </c:dLbls>
        <c:gapWidth val="43"/>
        <c:axId val="131868160"/>
        <c:axId val="131869696"/>
      </c:barChart>
      <c:catAx>
        <c:axId val="131868160"/>
        <c:scaling>
          <c:orientation val="minMax"/>
        </c:scaling>
        <c:delete val="0"/>
        <c:axPos val="l"/>
        <c:numFmt formatCode="General" sourceLinked="1"/>
        <c:majorTickMark val="out"/>
        <c:minorTickMark val="none"/>
        <c:tickLblPos val="nextTo"/>
        <c:crossAx val="131869696"/>
        <c:crosses val="autoZero"/>
        <c:auto val="1"/>
        <c:lblAlgn val="ctr"/>
        <c:lblOffset val="100"/>
        <c:noMultiLvlLbl val="0"/>
      </c:catAx>
      <c:valAx>
        <c:axId val="131869696"/>
        <c:scaling>
          <c:orientation val="minMax"/>
          <c:max val="0.3"/>
          <c:min val="-0.3"/>
        </c:scaling>
        <c:delete val="0"/>
        <c:axPos val="b"/>
        <c:numFmt formatCode="#,##0.00" sourceLinked="0"/>
        <c:majorTickMark val="out"/>
        <c:minorTickMark val="none"/>
        <c:tickLblPos val="nextTo"/>
        <c:txPr>
          <a:bodyPr/>
          <a:lstStyle/>
          <a:p>
            <a:pPr>
              <a:defRPr sz="1050">
                <a:solidFill>
                  <a:srgbClr val="646464"/>
                </a:solidFill>
              </a:defRPr>
            </a:pPr>
            <a:endParaRPr lang="en-US"/>
          </a:p>
        </c:txPr>
        <c:crossAx val="131868160"/>
        <c:crosses val="autoZero"/>
        <c:crossBetween val="between"/>
        <c:majorUnit val="0.2"/>
        <c:minorUnit val="0.2"/>
      </c:valAx>
    </c:plotArea>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60456925553499"/>
          <c:y val="1.7066675494840498E-2"/>
          <c:w val="0.79504050313771102"/>
          <c:h val="0.89975755136372004"/>
        </c:manualLayout>
      </c:layout>
      <c:barChart>
        <c:barDir val="bar"/>
        <c:grouping val="clustered"/>
        <c:varyColors val="0"/>
        <c:ser>
          <c:idx val="0"/>
          <c:order val="0"/>
          <c:tx>
            <c:strRef>
              <c:f>Sheet1!$B$1</c:f>
              <c:strCache>
                <c:ptCount val="1"/>
                <c:pt idx="0">
                  <c:v>Series 1</c:v>
                </c:pt>
              </c:strCache>
            </c:strRef>
          </c:tx>
          <c:spPr>
            <a:solidFill>
              <a:schemeClr val="accent6"/>
            </a:solidFill>
          </c:spPr>
          <c:invertIfNegative val="0"/>
          <c:dPt>
            <c:idx val="0"/>
            <c:invertIfNegative val="0"/>
            <c:bubble3D val="0"/>
            <c:spPr>
              <a:solidFill>
                <a:schemeClr val="accent2"/>
              </a:solidFill>
            </c:spPr>
            <c:extLst xmlns:c16r2="http://schemas.microsoft.com/office/drawing/2015/06/chart">
              <c:ext xmlns:c16="http://schemas.microsoft.com/office/drawing/2014/chart" uri="{C3380CC4-5D6E-409C-BE32-E72D297353CC}">
                <c16:uniqueId val="{00000001-8B45-4B57-8E52-06D78EF56BBE}"/>
              </c:ext>
            </c:extLst>
          </c:dPt>
          <c:dPt>
            <c:idx val="1"/>
            <c:invertIfNegative val="0"/>
            <c:bubble3D val="0"/>
            <c:extLst xmlns:c16r2="http://schemas.microsoft.com/office/drawing/2015/06/chart">
              <c:ext xmlns:c16="http://schemas.microsoft.com/office/drawing/2014/chart" uri="{C3380CC4-5D6E-409C-BE32-E72D297353CC}">
                <c16:uniqueId val="{00000002-8B45-4B57-8E52-06D78EF56BBE}"/>
              </c:ext>
            </c:extLst>
          </c:dPt>
          <c:dPt>
            <c:idx val="2"/>
            <c:invertIfNegative val="0"/>
            <c:bubble3D val="0"/>
            <c:extLst xmlns:c16r2="http://schemas.microsoft.com/office/drawing/2015/06/chart">
              <c:ext xmlns:c16="http://schemas.microsoft.com/office/drawing/2014/chart" uri="{C3380CC4-5D6E-409C-BE32-E72D297353CC}">
                <c16:uniqueId val="{00000003-8B45-4B57-8E52-06D78EF56BBE}"/>
              </c:ext>
            </c:extLst>
          </c:dPt>
          <c:dPt>
            <c:idx val="3"/>
            <c:invertIfNegative val="0"/>
            <c:bubble3D val="0"/>
            <c:spPr>
              <a:solidFill>
                <a:schemeClr val="accent2"/>
              </a:solidFill>
            </c:spPr>
            <c:extLst xmlns:c16r2="http://schemas.microsoft.com/office/drawing/2015/06/chart">
              <c:ext xmlns:c16="http://schemas.microsoft.com/office/drawing/2014/chart" uri="{C3380CC4-5D6E-409C-BE32-E72D297353CC}">
                <c16:uniqueId val="{00000005-8B45-4B57-8E52-06D78EF56BBE}"/>
              </c:ext>
            </c:extLst>
          </c:dPt>
          <c:dPt>
            <c:idx val="4"/>
            <c:invertIfNegative val="0"/>
            <c:bubble3D val="0"/>
            <c:extLst xmlns:c16r2="http://schemas.microsoft.com/office/drawing/2015/06/chart">
              <c:ext xmlns:c16="http://schemas.microsoft.com/office/drawing/2014/chart" uri="{C3380CC4-5D6E-409C-BE32-E72D297353CC}">
                <c16:uniqueId val="{00000006-8B45-4B57-8E52-06D78EF56BBE}"/>
              </c:ext>
            </c:extLst>
          </c:dPt>
          <c:dPt>
            <c:idx val="5"/>
            <c:invertIfNegative val="0"/>
            <c:bubble3D val="0"/>
            <c:extLst xmlns:c16r2="http://schemas.microsoft.com/office/drawing/2015/06/chart">
              <c:ext xmlns:c16="http://schemas.microsoft.com/office/drawing/2014/chart" uri="{C3380CC4-5D6E-409C-BE32-E72D297353CC}">
                <c16:uniqueId val="{00000007-8B45-4B57-8E52-06D78EF56BBE}"/>
              </c:ext>
            </c:extLst>
          </c:dPt>
          <c:dPt>
            <c:idx val="6"/>
            <c:invertIfNegative val="0"/>
            <c:bubble3D val="0"/>
            <c:extLst xmlns:c16r2="http://schemas.microsoft.com/office/drawing/2015/06/chart">
              <c:ext xmlns:c16="http://schemas.microsoft.com/office/drawing/2014/chart" uri="{C3380CC4-5D6E-409C-BE32-E72D297353CC}">
                <c16:uniqueId val="{00000008-8B45-4B57-8E52-06D78EF56BBE}"/>
              </c:ext>
            </c:extLst>
          </c:dPt>
          <c:dPt>
            <c:idx val="7"/>
            <c:invertIfNegative val="0"/>
            <c:bubble3D val="0"/>
            <c:spPr>
              <a:solidFill>
                <a:schemeClr val="accent2"/>
              </a:solidFill>
            </c:spPr>
            <c:extLst xmlns:c16r2="http://schemas.microsoft.com/office/drawing/2015/06/chart">
              <c:ext xmlns:c16="http://schemas.microsoft.com/office/drawing/2014/chart" uri="{C3380CC4-5D6E-409C-BE32-E72D297353CC}">
                <c16:uniqueId val="{0000000A-8B45-4B57-8E52-06D78EF56BBE}"/>
              </c:ext>
            </c:extLst>
          </c:dPt>
          <c:dPt>
            <c:idx val="8"/>
            <c:invertIfNegative val="0"/>
            <c:bubble3D val="0"/>
            <c:extLst xmlns:c16r2="http://schemas.microsoft.com/office/drawing/2015/06/chart">
              <c:ext xmlns:c16="http://schemas.microsoft.com/office/drawing/2014/chart" uri="{C3380CC4-5D6E-409C-BE32-E72D297353CC}">
                <c16:uniqueId val="{0000000B-8B45-4B57-8E52-06D78EF56BBE}"/>
              </c:ext>
            </c:extLst>
          </c:dPt>
          <c:dPt>
            <c:idx val="9"/>
            <c:invertIfNegative val="0"/>
            <c:bubble3D val="0"/>
            <c:extLst xmlns:c16r2="http://schemas.microsoft.com/office/drawing/2015/06/chart">
              <c:ext xmlns:c16="http://schemas.microsoft.com/office/drawing/2014/chart" uri="{C3380CC4-5D6E-409C-BE32-E72D297353CC}">
                <c16:uniqueId val="{0000000C-8B45-4B57-8E52-06D78EF56BBE}"/>
              </c:ext>
            </c:extLst>
          </c:dPt>
          <c:dPt>
            <c:idx val="10"/>
            <c:invertIfNegative val="0"/>
            <c:bubble3D val="0"/>
            <c:extLst xmlns:c16r2="http://schemas.microsoft.com/office/drawing/2015/06/chart">
              <c:ext xmlns:c16="http://schemas.microsoft.com/office/drawing/2014/chart" uri="{C3380CC4-5D6E-409C-BE32-E72D297353CC}">
                <c16:uniqueId val="{0000000D-8B45-4B57-8E52-06D78EF56BBE}"/>
              </c:ext>
            </c:extLst>
          </c:dPt>
          <c:dPt>
            <c:idx val="11"/>
            <c:invertIfNegative val="0"/>
            <c:bubble3D val="0"/>
            <c:extLst xmlns:c16r2="http://schemas.microsoft.com/office/drawing/2015/06/chart">
              <c:ext xmlns:c16="http://schemas.microsoft.com/office/drawing/2014/chart" uri="{C3380CC4-5D6E-409C-BE32-E72D297353CC}">
                <c16:uniqueId val="{0000000E-8B45-4B57-8E52-06D78EF56BBE}"/>
              </c:ext>
            </c:extLst>
          </c:dPt>
          <c:dPt>
            <c:idx val="12"/>
            <c:invertIfNegative val="0"/>
            <c:bubble3D val="0"/>
            <c:extLst xmlns:c16r2="http://schemas.microsoft.com/office/drawing/2015/06/chart">
              <c:ext xmlns:c16="http://schemas.microsoft.com/office/drawing/2014/chart" uri="{C3380CC4-5D6E-409C-BE32-E72D297353CC}">
                <c16:uniqueId val="{0000000F-8B45-4B57-8E52-06D78EF56BBE}"/>
              </c:ext>
            </c:extLst>
          </c:dPt>
          <c:dPt>
            <c:idx val="13"/>
            <c:invertIfNegative val="0"/>
            <c:bubble3D val="0"/>
            <c:extLst xmlns:c16r2="http://schemas.microsoft.com/office/drawing/2015/06/chart">
              <c:ext xmlns:c16="http://schemas.microsoft.com/office/drawing/2014/chart" uri="{C3380CC4-5D6E-409C-BE32-E72D297353CC}">
                <c16:uniqueId val="{00000010-8B45-4B57-8E52-06D78EF56BBE}"/>
              </c:ext>
            </c:extLst>
          </c:dPt>
          <c:dPt>
            <c:idx val="14"/>
            <c:invertIfNegative val="0"/>
            <c:bubble3D val="0"/>
            <c:extLst xmlns:c16r2="http://schemas.microsoft.com/office/drawing/2015/06/chart">
              <c:ext xmlns:c16="http://schemas.microsoft.com/office/drawing/2014/chart" uri="{C3380CC4-5D6E-409C-BE32-E72D297353CC}">
                <c16:uniqueId val="{00000011-8B45-4B57-8E52-06D78EF56BBE}"/>
              </c:ext>
            </c:extLst>
          </c:dPt>
          <c:dPt>
            <c:idx val="15"/>
            <c:invertIfNegative val="0"/>
            <c:bubble3D val="0"/>
            <c:spPr>
              <a:solidFill>
                <a:schemeClr val="accent2"/>
              </a:solidFill>
            </c:spPr>
            <c:extLst xmlns:c16r2="http://schemas.microsoft.com/office/drawing/2015/06/chart">
              <c:ext xmlns:c16="http://schemas.microsoft.com/office/drawing/2014/chart" uri="{C3380CC4-5D6E-409C-BE32-E72D297353CC}">
                <c16:uniqueId val="{00000013-8B45-4B57-8E52-06D78EF56BBE}"/>
              </c:ext>
            </c:extLst>
          </c:dPt>
          <c:dPt>
            <c:idx val="19"/>
            <c:invertIfNegative val="0"/>
            <c:bubble3D val="0"/>
            <c:spPr>
              <a:solidFill>
                <a:schemeClr val="accent6"/>
              </a:solidFill>
            </c:spPr>
            <c:extLst xmlns:c16r2="http://schemas.microsoft.com/office/drawing/2015/06/chart">
              <c:ext xmlns:c16="http://schemas.microsoft.com/office/drawing/2014/chart" uri="{C3380CC4-5D6E-409C-BE32-E72D297353CC}">
                <c16:uniqueId val="{00000015-8B45-4B57-8E52-06D78EF56BBE}"/>
              </c:ext>
            </c:extLst>
          </c:dPt>
          <c:dPt>
            <c:idx val="21"/>
            <c:invertIfNegative val="0"/>
            <c:bubble3D val="0"/>
            <c:spPr>
              <a:solidFill>
                <a:schemeClr val="accent6"/>
              </a:solidFill>
            </c:spPr>
            <c:extLst xmlns:c16r2="http://schemas.microsoft.com/office/drawing/2015/06/chart">
              <c:ext xmlns:c16="http://schemas.microsoft.com/office/drawing/2014/chart" uri="{C3380CC4-5D6E-409C-BE32-E72D297353CC}">
                <c16:uniqueId val="{00000017-8B45-4B57-8E52-06D78EF56BBE}"/>
              </c:ext>
            </c:extLst>
          </c:dPt>
          <c:dPt>
            <c:idx val="31"/>
            <c:invertIfNegative val="0"/>
            <c:bubble3D val="0"/>
            <c:spPr>
              <a:solidFill>
                <a:schemeClr val="accent6"/>
              </a:solidFill>
            </c:spPr>
            <c:extLst xmlns:c16r2="http://schemas.microsoft.com/office/drawing/2015/06/chart">
              <c:ext xmlns:c16="http://schemas.microsoft.com/office/drawing/2014/chart" uri="{C3380CC4-5D6E-409C-BE32-E72D297353CC}">
                <c16:uniqueId val="{00000019-8B45-4B57-8E52-06D78EF56BBE}"/>
              </c:ext>
            </c:extLst>
          </c:dPt>
          <c:cat>
            <c:numRef>
              <c:f>Sheet1!$A$2:$A$17</c:f>
              <c:numCache>
                <c:formatCode>General</c:formatCode>
                <c:ptCount val="16"/>
              </c:numCache>
            </c:numRef>
          </c:cat>
          <c:val>
            <c:numRef>
              <c:f>Sheet1!$B$2:$B$17</c:f>
              <c:numCache>
                <c:formatCode>#,##0.00</c:formatCode>
                <c:ptCount val="16"/>
                <c:pt idx="0">
                  <c:v>1.9999999999999601E-2</c:v>
                </c:pt>
                <c:pt idx="1">
                  <c:v>-4.9999999999998899E-2</c:v>
                </c:pt>
                <c:pt idx="2">
                  <c:v>0</c:v>
                </c:pt>
                <c:pt idx="3">
                  <c:v>4.9999999999998899E-2</c:v>
                </c:pt>
                <c:pt idx="4">
                  <c:v>-1.00000000000016E-2</c:v>
                </c:pt>
                <c:pt idx="5">
                  <c:v>-2.9999999999999399E-2</c:v>
                </c:pt>
                <c:pt idx="6">
                  <c:v>-9.9999999999997903E-3</c:v>
                </c:pt>
                <c:pt idx="7">
                  <c:v>1.9999999999999601E-2</c:v>
                </c:pt>
                <c:pt idx="8">
                  <c:v>-3.9999999999999099E-2</c:v>
                </c:pt>
                <c:pt idx="9">
                  <c:v>-2.9999999999999399E-2</c:v>
                </c:pt>
                <c:pt idx="10">
                  <c:v>-2.9999999999999399E-2</c:v>
                </c:pt>
                <c:pt idx="11">
                  <c:v>-0.100000000000001</c:v>
                </c:pt>
                <c:pt idx="12">
                  <c:v>-2.9999999999999399E-2</c:v>
                </c:pt>
                <c:pt idx="13">
                  <c:v>-4.9999999999998899E-2</c:v>
                </c:pt>
                <c:pt idx="14">
                  <c:v>-9.9999999999997903E-3</c:v>
                </c:pt>
                <c:pt idx="15">
                  <c:v>9.9999999999997903E-3</c:v>
                </c:pt>
              </c:numCache>
            </c:numRef>
          </c:val>
          <c:extLst xmlns:c16r2="http://schemas.microsoft.com/office/drawing/2015/06/chart">
            <c:ext xmlns:c16="http://schemas.microsoft.com/office/drawing/2014/chart" uri="{C3380CC4-5D6E-409C-BE32-E72D297353CC}">
              <c16:uniqueId val="{0000001A-8B45-4B57-8E52-06D78EF56BBE}"/>
            </c:ext>
          </c:extLst>
        </c:ser>
        <c:dLbls>
          <c:showLegendKey val="0"/>
          <c:showVal val="0"/>
          <c:showCatName val="0"/>
          <c:showSerName val="0"/>
          <c:showPercent val="0"/>
          <c:showBubbleSize val="0"/>
        </c:dLbls>
        <c:gapWidth val="43"/>
        <c:axId val="131921024"/>
        <c:axId val="131922560"/>
      </c:barChart>
      <c:catAx>
        <c:axId val="131921024"/>
        <c:scaling>
          <c:orientation val="minMax"/>
        </c:scaling>
        <c:delete val="0"/>
        <c:axPos val="l"/>
        <c:numFmt formatCode="General" sourceLinked="1"/>
        <c:majorTickMark val="out"/>
        <c:minorTickMark val="none"/>
        <c:tickLblPos val="nextTo"/>
        <c:crossAx val="131922560"/>
        <c:crosses val="autoZero"/>
        <c:auto val="1"/>
        <c:lblAlgn val="ctr"/>
        <c:lblOffset val="100"/>
        <c:noMultiLvlLbl val="0"/>
      </c:catAx>
      <c:valAx>
        <c:axId val="131922560"/>
        <c:scaling>
          <c:orientation val="minMax"/>
          <c:max val="0.3"/>
          <c:min val="-0.3"/>
        </c:scaling>
        <c:delete val="0"/>
        <c:axPos val="b"/>
        <c:numFmt formatCode="#,##0.00" sourceLinked="0"/>
        <c:majorTickMark val="out"/>
        <c:minorTickMark val="none"/>
        <c:tickLblPos val="nextTo"/>
        <c:txPr>
          <a:bodyPr/>
          <a:lstStyle/>
          <a:p>
            <a:pPr>
              <a:defRPr sz="1050">
                <a:solidFill>
                  <a:srgbClr val="646464"/>
                </a:solidFill>
              </a:defRPr>
            </a:pPr>
            <a:endParaRPr lang="en-US"/>
          </a:p>
        </c:txPr>
        <c:crossAx val="131921024"/>
        <c:crosses val="autoZero"/>
        <c:crossBetween val="between"/>
        <c:majorUnit val="0.2"/>
        <c:minorUnit val="0.2"/>
      </c:valAx>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60456925553499"/>
          <c:y val="1.7066675494840498E-2"/>
          <c:w val="0.79504050313771102"/>
          <c:h val="0.89975755136372004"/>
        </c:manualLayout>
      </c:layout>
      <c:barChart>
        <c:barDir val="bar"/>
        <c:grouping val="clustered"/>
        <c:varyColors val="0"/>
        <c:ser>
          <c:idx val="0"/>
          <c:order val="0"/>
          <c:tx>
            <c:strRef>
              <c:f>Sheet1!$B$1</c:f>
              <c:strCache>
                <c:ptCount val="1"/>
                <c:pt idx="0">
                  <c:v>Series 1</c:v>
                </c:pt>
              </c:strCache>
            </c:strRef>
          </c:tx>
          <c:spPr>
            <a:solidFill>
              <a:schemeClr val="accent6"/>
            </a:solidFill>
          </c:spPr>
          <c:invertIfNegative val="0"/>
          <c:dPt>
            <c:idx val="0"/>
            <c:invertIfNegative val="0"/>
            <c:bubble3D val="0"/>
            <c:spPr>
              <a:solidFill>
                <a:schemeClr val="accent6"/>
              </a:solidFill>
            </c:spPr>
            <c:extLst xmlns:c16r2="http://schemas.microsoft.com/office/drawing/2015/06/chart">
              <c:ext xmlns:c16="http://schemas.microsoft.com/office/drawing/2014/chart" uri="{C3380CC4-5D6E-409C-BE32-E72D297353CC}">
                <c16:uniqueId val="{00000001-1CE7-48EE-AED1-87ECDB48BE32}"/>
              </c:ext>
            </c:extLst>
          </c:dPt>
          <c:dPt>
            <c:idx val="1"/>
            <c:invertIfNegative val="0"/>
            <c:bubble3D val="0"/>
            <c:spPr>
              <a:solidFill>
                <a:schemeClr val="accent6"/>
              </a:solidFill>
            </c:spPr>
            <c:extLst xmlns:c16r2="http://schemas.microsoft.com/office/drawing/2015/06/chart">
              <c:ext xmlns:c16="http://schemas.microsoft.com/office/drawing/2014/chart" uri="{C3380CC4-5D6E-409C-BE32-E72D297353CC}">
                <c16:uniqueId val="{00000003-1CE7-48EE-AED1-87ECDB48BE32}"/>
              </c:ext>
            </c:extLst>
          </c:dPt>
          <c:dPt>
            <c:idx val="2"/>
            <c:invertIfNegative val="0"/>
            <c:bubble3D val="0"/>
            <c:spPr>
              <a:solidFill>
                <a:schemeClr val="accent6"/>
              </a:solidFill>
            </c:spPr>
            <c:extLst xmlns:c16r2="http://schemas.microsoft.com/office/drawing/2015/06/chart">
              <c:ext xmlns:c16="http://schemas.microsoft.com/office/drawing/2014/chart" uri="{C3380CC4-5D6E-409C-BE32-E72D297353CC}">
                <c16:uniqueId val="{00000005-1CE7-48EE-AED1-87ECDB48BE32}"/>
              </c:ext>
            </c:extLst>
          </c:dPt>
          <c:dPt>
            <c:idx val="3"/>
            <c:invertIfNegative val="0"/>
            <c:bubble3D val="0"/>
            <c:spPr>
              <a:solidFill>
                <a:schemeClr val="accent6"/>
              </a:solidFill>
            </c:spPr>
            <c:extLst xmlns:c16r2="http://schemas.microsoft.com/office/drawing/2015/06/chart">
              <c:ext xmlns:c16="http://schemas.microsoft.com/office/drawing/2014/chart" uri="{C3380CC4-5D6E-409C-BE32-E72D297353CC}">
                <c16:uniqueId val="{00000007-1CE7-48EE-AED1-87ECDB48BE32}"/>
              </c:ext>
            </c:extLst>
          </c:dPt>
          <c:dPt>
            <c:idx val="4"/>
            <c:invertIfNegative val="0"/>
            <c:bubble3D val="0"/>
            <c:spPr>
              <a:solidFill>
                <a:schemeClr val="accent6"/>
              </a:solidFill>
            </c:spPr>
            <c:extLst xmlns:c16r2="http://schemas.microsoft.com/office/drawing/2015/06/chart">
              <c:ext xmlns:c16="http://schemas.microsoft.com/office/drawing/2014/chart" uri="{C3380CC4-5D6E-409C-BE32-E72D297353CC}">
                <c16:uniqueId val="{00000009-1CE7-48EE-AED1-87ECDB48BE32}"/>
              </c:ext>
            </c:extLst>
          </c:dPt>
          <c:dPt>
            <c:idx val="5"/>
            <c:invertIfNegative val="0"/>
            <c:bubble3D val="0"/>
            <c:spPr>
              <a:solidFill>
                <a:schemeClr val="accent6"/>
              </a:solidFill>
            </c:spPr>
            <c:extLst xmlns:c16r2="http://schemas.microsoft.com/office/drawing/2015/06/chart">
              <c:ext xmlns:c16="http://schemas.microsoft.com/office/drawing/2014/chart" uri="{C3380CC4-5D6E-409C-BE32-E72D297353CC}">
                <c16:uniqueId val="{0000000B-1CE7-48EE-AED1-87ECDB48BE32}"/>
              </c:ext>
            </c:extLst>
          </c:dPt>
          <c:dPt>
            <c:idx val="6"/>
            <c:invertIfNegative val="0"/>
            <c:bubble3D val="0"/>
            <c:spPr>
              <a:solidFill>
                <a:schemeClr val="accent6"/>
              </a:solidFill>
            </c:spPr>
            <c:extLst xmlns:c16r2="http://schemas.microsoft.com/office/drawing/2015/06/chart">
              <c:ext xmlns:c16="http://schemas.microsoft.com/office/drawing/2014/chart" uri="{C3380CC4-5D6E-409C-BE32-E72D297353CC}">
                <c16:uniqueId val="{0000000D-1CE7-48EE-AED1-87ECDB48BE32}"/>
              </c:ext>
            </c:extLst>
          </c:dPt>
          <c:dPt>
            <c:idx val="7"/>
            <c:invertIfNegative val="0"/>
            <c:bubble3D val="0"/>
            <c:spPr>
              <a:solidFill>
                <a:schemeClr val="accent6"/>
              </a:solidFill>
            </c:spPr>
            <c:extLst xmlns:c16r2="http://schemas.microsoft.com/office/drawing/2015/06/chart">
              <c:ext xmlns:c16="http://schemas.microsoft.com/office/drawing/2014/chart" uri="{C3380CC4-5D6E-409C-BE32-E72D297353CC}">
                <c16:uniqueId val="{0000000F-1CE7-48EE-AED1-87ECDB48BE32}"/>
              </c:ext>
            </c:extLst>
          </c:dPt>
          <c:dPt>
            <c:idx val="8"/>
            <c:invertIfNegative val="0"/>
            <c:bubble3D val="0"/>
            <c:spPr>
              <a:solidFill>
                <a:schemeClr val="accent6"/>
              </a:solidFill>
            </c:spPr>
            <c:extLst xmlns:c16r2="http://schemas.microsoft.com/office/drawing/2015/06/chart">
              <c:ext xmlns:c16="http://schemas.microsoft.com/office/drawing/2014/chart" uri="{C3380CC4-5D6E-409C-BE32-E72D297353CC}">
                <c16:uniqueId val="{00000011-1CE7-48EE-AED1-87ECDB48BE32}"/>
              </c:ext>
            </c:extLst>
          </c:dPt>
          <c:dPt>
            <c:idx val="9"/>
            <c:invertIfNegative val="0"/>
            <c:bubble3D val="0"/>
            <c:spPr>
              <a:solidFill>
                <a:schemeClr val="accent6"/>
              </a:solidFill>
            </c:spPr>
            <c:extLst xmlns:c16r2="http://schemas.microsoft.com/office/drawing/2015/06/chart">
              <c:ext xmlns:c16="http://schemas.microsoft.com/office/drawing/2014/chart" uri="{C3380CC4-5D6E-409C-BE32-E72D297353CC}">
                <c16:uniqueId val="{00000013-1CE7-48EE-AED1-87ECDB48BE32}"/>
              </c:ext>
            </c:extLst>
          </c:dPt>
          <c:dPt>
            <c:idx val="10"/>
            <c:invertIfNegative val="0"/>
            <c:bubble3D val="0"/>
            <c:spPr>
              <a:solidFill>
                <a:schemeClr val="accent6"/>
              </a:solidFill>
            </c:spPr>
            <c:extLst xmlns:c16r2="http://schemas.microsoft.com/office/drawing/2015/06/chart">
              <c:ext xmlns:c16="http://schemas.microsoft.com/office/drawing/2014/chart" uri="{C3380CC4-5D6E-409C-BE32-E72D297353CC}">
                <c16:uniqueId val="{00000015-1CE7-48EE-AED1-87ECDB48BE32}"/>
              </c:ext>
            </c:extLst>
          </c:dPt>
          <c:dPt>
            <c:idx val="11"/>
            <c:invertIfNegative val="0"/>
            <c:bubble3D val="0"/>
            <c:spPr>
              <a:solidFill>
                <a:schemeClr val="accent6"/>
              </a:solidFill>
            </c:spPr>
            <c:extLst xmlns:c16r2="http://schemas.microsoft.com/office/drawing/2015/06/chart">
              <c:ext xmlns:c16="http://schemas.microsoft.com/office/drawing/2014/chart" uri="{C3380CC4-5D6E-409C-BE32-E72D297353CC}">
                <c16:uniqueId val="{00000017-1CE7-48EE-AED1-87ECDB48BE32}"/>
              </c:ext>
            </c:extLst>
          </c:dPt>
          <c:dPt>
            <c:idx val="12"/>
            <c:invertIfNegative val="0"/>
            <c:bubble3D val="0"/>
            <c:spPr>
              <a:solidFill>
                <a:schemeClr val="accent6"/>
              </a:solidFill>
            </c:spPr>
            <c:extLst xmlns:c16r2="http://schemas.microsoft.com/office/drawing/2015/06/chart">
              <c:ext xmlns:c16="http://schemas.microsoft.com/office/drawing/2014/chart" uri="{C3380CC4-5D6E-409C-BE32-E72D297353CC}">
                <c16:uniqueId val="{00000019-1CE7-48EE-AED1-87ECDB48BE32}"/>
              </c:ext>
            </c:extLst>
          </c:dPt>
          <c:dPt>
            <c:idx val="13"/>
            <c:invertIfNegative val="0"/>
            <c:bubble3D val="0"/>
            <c:spPr>
              <a:solidFill>
                <a:schemeClr val="accent6"/>
              </a:solidFill>
            </c:spPr>
            <c:extLst xmlns:c16r2="http://schemas.microsoft.com/office/drawing/2015/06/chart">
              <c:ext xmlns:c16="http://schemas.microsoft.com/office/drawing/2014/chart" uri="{C3380CC4-5D6E-409C-BE32-E72D297353CC}">
                <c16:uniqueId val="{0000001B-1CE7-48EE-AED1-87ECDB48BE32}"/>
              </c:ext>
            </c:extLst>
          </c:dPt>
          <c:dPt>
            <c:idx val="14"/>
            <c:invertIfNegative val="0"/>
            <c:bubble3D val="0"/>
            <c:spPr>
              <a:solidFill>
                <a:schemeClr val="accent6"/>
              </a:solidFill>
            </c:spPr>
            <c:extLst xmlns:c16r2="http://schemas.microsoft.com/office/drawing/2015/06/chart">
              <c:ext xmlns:c16="http://schemas.microsoft.com/office/drawing/2014/chart" uri="{C3380CC4-5D6E-409C-BE32-E72D297353CC}">
                <c16:uniqueId val="{0000001D-1CE7-48EE-AED1-87ECDB48BE32}"/>
              </c:ext>
            </c:extLst>
          </c:dPt>
          <c:dPt>
            <c:idx val="15"/>
            <c:invertIfNegative val="0"/>
            <c:bubble3D val="0"/>
            <c:spPr>
              <a:solidFill>
                <a:schemeClr val="accent6"/>
              </a:solidFill>
            </c:spPr>
            <c:extLst xmlns:c16r2="http://schemas.microsoft.com/office/drawing/2015/06/chart">
              <c:ext xmlns:c16="http://schemas.microsoft.com/office/drawing/2014/chart" uri="{C3380CC4-5D6E-409C-BE32-E72D297353CC}">
                <c16:uniqueId val="{0000001F-1CE7-48EE-AED1-87ECDB48BE32}"/>
              </c:ext>
            </c:extLst>
          </c:dPt>
          <c:dPt>
            <c:idx val="19"/>
            <c:invertIfNegative val="0"/>
            <c:bubble3D val="0"/>
            <c:extLst xmlns:c16r2="http://schemas.microsoft.com/office/drawing/2015/06/chart">
              <c:ext xmlns:c16="http://schemas.microsoft.com/office/drawing/2014/chart" uri="{C3380CC4-5D6E-409C-BE32-E72D297353CC}">
                <c16:uniqueId val="{00000020-1CE7-48EE-AED1-87ECDB48BE32}"/>
              </c:ext>
            </c:extLst>
          </c:dPt>
          <c:dPt>
            <c:idx val="21"/>
            <c:invertIfNegative val="0"/>
            <c:bubble3D val="0"/>
            <c:extLst xmlns:c16r2="http://schemas.microsoft.com/office/drawing/2015/06/chart">
              <c:ext xmlns:c16="http://schemas.microsoft.com/office/drawing/2014/chart" uri="{C3380CC4-5D6E-409C-BE32-E72D297353CC}">
                <c16:uniqueId val="{00000021-1CE7-48EE-AED1-87ECDB48BE32}"/>
              </c:ext>
            </c:extLst>
          </c:dPt>
          <c:dPt>
            <c:idx val="31"/>
            <c:invertIfNegative val="0"/>
            <c:bubble3D val="0"/>
            <c:extLst xmlns:c16r2="http://schemas.microsoft.com/office/drawing/2015/06/chart">
              <c:ext xmlns:c16="http://schemas.microsoft.com/office/drawing/2014/chart" uri="{C3380CC4-5D6E-409C-BE32-E72D297353CC}">
                <c16:uniqueId val="{00000022-1CE7-48EE-AED1-87ECDB48BE32}"/>
              </c:ext>
            </c:extLst>
          </c:dPt>
          <c:cat>
            <c:numRef>
              <c:f>Sheet1!$A$2:$A$17</c:f>
              <c:numCache>
                <c:formatCode>General</c:formatCode>
                <c:ptCount val="16"/>
              </c:numCache>
            </c:numRef>
          </c:cat>
          <c:val>
            <c:numRef>
              <c:f>Sheet1!$B$2:$B$17</c:f>
              <c:numCache>
                <c:formatCode>0.00</c:formatCode>
                <c:ptCount val="16"/>
                <c:pt idx="0">
                  <c:v>-4.9999999999998899E-2</c:v>
                </c:pt>
                <c:pt idx="1">
                  <c:v>-7.0000000000000298E-2</c:v>
                </c:pt>
                <c:pt idx="2">
                  <c:v>-8.0000000000000099E-2</c:v>
                </c:pt>
                <c:pt idx="3">
                  <c:v>-0.119999999999999</c:v>
                </c:pt>
                <c:pt idx="4">
                  <c:v>-0.12000000000000099</c:v>
                </c:pt>
                <c:pt idx="5">
                  <c:v>-0.130000000000001</c:v>
                </c:pt>
                <c:pt idx="6">
                  <c:v>-0.15</c:v>
                </c:pt>
                <c:pt idx="7">
                  <c:v>-0.17</c:v>
                </c:pt>
                <c:pt idx="8">
                  <c:v>-0.17</c:v>
                </c:pt>
                <c:pt idx="9">
                  <c:v>-0.17000000000000101</c:v>
                </c:pt>
                <c:pt idx="10">
                  <c:v>-0.18</c:v>
                </c:pt>
                <c:pt idx="11">
                  <c:v>-0.18</c:v>
                </c:pt>
                <c:pt idx="12">
                  <c:v>-0.19</c:v>
                </c:pt>
                <c:pt idx="13">
                  <c:v>-0.20999999999999899</c:v>
                </c:pt>
                <c:pt idx="14">
                  <c:v>-0.22</c:v>
                </c:pt>
                <c:pt idx="15">
                  <c:v>-0.26</c:v>
                </c:pt>
              </c:numCache>
            </c:numRef>
          </c:val>
          <c:extLst xmlns:c16r2="http://schemas.microsoft.com/office/drawing/2015/06/chart">
            <c:ext xmlns:c16="http://schemas.microsoft.com/office/drawing/2014/chart" uri="{C3380CC4-5D6E-409C-BE32-E72D297353CC}">
              <c16:uniqueId val="{00000023-1CE7-48EE-AED1-87ECDB48BE32}"/>
            </c:ext>
          </c:extLst>
        </c:ser>
        <c:dLbls>
          <c:showLegendKey val="0"/>
          <c:showVal val="0"/>
          <c:showCatName val="0"/>
          <c:showSerName val="0"/>
          <c:showPercent val="0"/>
          <c:showBubbleSize val="0"/>
        </c:dLbls>
        <c:gapWidth val="43"/>
        <c:axId val="131671168"/>
        <c:axId val="131672704"/>
      </c:barChart>
      <c:catAx>
        <c:axId val="131671168"/>
        <c:scaling>
          <c:orientation val="minMax"/>
        </c:scaling>
        <c:delete val="0"/>
        <c:axPos val="l"/>
        <c:numFmt formatCode="General" sourceLinked="1"/>
        <c:majorTickMark val="out"/>
        <c:minorTickMark val="none"/>
        <c:tickLblPos val="nextTo"/>
        <c:crossAx val="131672704"/>
        <c:crosses val="autoZero"/>
        <c:auto val="1"/>
        <c:lblAlgn val="ctr"/>
        <c:lblOffset val="100"/>
        <c:noMultiLvlLbl val="0"/>
      </c:catAx>
      <c:valAx>
        <c:axId val="131672704"/>
        <c:scaling>
          <c:orientation val="minMax"/>
          <c:max val="0.3"/>
          <c:min val="-0.3"/>
        </c:scaling>
        <c:delete val="0"/>
        <c:axPos val="b"/>
        <c:numFmt formatCode="#,##0.00" sourceLinked="0"/>
        <c:majorTickMark val="out"/>
        <c:minorTickMark val="none"/>
        <c:tickLblPos val="nextTo"/>
        <c:txPr>
          <a:bodyPr/>
          <a:lstStyle/>
          <a:p>
            <a:pPr>
              <a:defRPr sz="1050"/>
            </a:pPr>
            <a:endParaRPr lang="en-US"/>
          </a:p>
        </c:txPr>
        <c:crossAx val="131671168"/>
        <c:crosses val="autoZero"/>
        <c:crossBetween val="between"/>
        <c:majorUnit val="0.2"/>
        <c:minorUnit val="0.2"/>
      </c:valAx>
    </c:plotArea>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60456925553499"/>
          <c:y val="1.7066675494840498E-2"/>
          <c:w val="0.79504050313771102"/>
          <c:h val="0.89975755136372004"/>
        </c:manualLayout>
      </c:layout>
      <c:barChart>
        <c:barDir val="bar"/>
        <c:grouping val="clustered"/>
        <c:varyColors val="0"/>
        <c:ser>
          <c:idx val="0"/>
          <c:order val="0"/>
          <c:tx>
            <c:strRef>
              <c:f>Sheet1!$B$1</c:f>
              <c:strCache>
                <c:ptCount val="1"/>
                <c:pt idx="0">
                  <c:v>Series 1</c:v>
                </c:pt>
              </c:strCache>
            </c:strRef>
          </c:tx>
          <c:spPr>
            <a:solidFill>
              <a:schemeClr val="accent2"/>
            </a:solidFill>
          </c:spPr>
          <c:invertIfNegative val="0"/>
          <c:dPt>
            <c:idx val="0"/>
            <c:invertIfNegative val="0"/>
            <c:bubble3D val="0"/>
            <c:spPr>
              <a:solidFill>
                <a:schemeClr val="accent2"/>
              </a:solidFill>
            </c:spPr>
            <c:extLst xmlns:c16r2="http://schemas.microsoft.com/office/drawing/2015/06/chart">
              <c:ext xmlns:c16="http://schemas.microsoft.com/office/drawing/2014/chart" uri="{C3380CC4-5D6E-409C-BE32-E72D297353CC}">
                <c16:uniqueId val="{00000001-48BD-4FBC-819B-883BE29F8794}"/>
              </c:ext>
            </c:extLst>
          </c:dPt>
          <c:dPt>
            <c:idx val="1"/>
            <c:invertIfNegative val="0"/>
            <c:bubble3D val="0"/>
            <c:spPr>
              <a:solidFill>
                <a:schemeClr val="accent2"/>
              </a:solidFill>
            </c:spPr>
            <c:extLst xmlns:c16r2="http://schemas.microsoft.com/office/drawing/2015/06/chart">
              <c:ext xmlns:c16="http://schemas.microsoft.com/office/drawing/2014/chart" uri="{C3380CC4-5D6E-409C-BE32-E72D297353CC}">
                <c16:uniqueId val="{00000003-48BD-4FBC-819B-883BE29F8794}"/>
              </c:ext>
            </c:extLst>
          </c:dPt>
          <c:dPt>
            <c:idx val="2"/>
            <c:invertIfNegative val="0"/>
            <c:bubble3D val="0"/>
            <c:spPr>
              <a:solidFill>
                <a:schemeClr val="accent2"/>
              </a:solidFill>
            </c:spPr>
            <c:extLst xmlns:c16r2="http://schemas.microsoft.com/office/drawing/2015/06/chart">
              <c:ext xmlns:c16="http://schemas.microsoft.com/office/drawing/2014/chart" uri="{C3380CC4-5D6E-409C-BE32-E72D297353CC}">
                <c16:uniqueId val="{00000005-48BD-4FBC-819B-883BE29F8794}"/>
              </c:ext>
            </c:extLst>
          </c:dPt>
          <c:dPt>
            <c:idx val="3"/>
            <c:invertIfNegative val="0"/>
            <c:bubble3D val="0"/>
            <c:spPr>
              <a:solidFill>
                <a:schemeClr val="accent2"/>
              </a:solidFill>
            </c:spPr>
            <c:extLst xmlns:c16r2="http://schemas.microsoft.com/office/drawing/2015/06/chart">
              <c:ext xmlns:c16="http://schemas.microsoft.com/office/drawing/2014/chart" uri="{C3380CC4-5D6E-409C-BE32-E72D297353CC}">
                <c16:uniqueId val="{00000007-48BD-4FBC-819B-883BE29F8794}"/>
              </c:ext>
            </c:extLst>
          </c:dPt>
          <c:dPt>
            <c:idx val="4"/>
            <c:invertIfNegative val="0"/>
            <c:bubble3D val="0"/>
            <c:spPr>
              <a:solidFill>
                <a:schemeClr val="accent2"/>
              </a:solidFill>
            </c:spPr>
            <c:extLst xmlns:c16r2="http://schemas.microsoft.com/office/drawing/2015/06/chart">
              <c:ext xmlns:c16="http://schemas.microsoft.com/office/drawing/2014/chart" uri="{C3380CC4-5D6E-409C-BE32-E72D297353CC}">
                <c16:uniqueId val="{00000009-48BD-4FBC-819B-883BE29F8794}"/>
              </c:ext>
            </c:extLst>
          </c:dPt>
          <c:dPt>
            <c:idx val="5"/>
            <c:invertIfNegative val="0"/>
            <c:bubble3D val="0"/>
            <c:spPr>
              <a:solidFill>
                <a:schemeClr val="accent2"/>
              </a:solidFill>
            </c:spPr>
            <c:extLst xmlns:c16r2="http://schemas.microsoft.com/office/drawing/2015/06/chart">
              <c:ext xmlns:c16="http://schemas.microsoft.com/office/drawing/2014/chart" uri="{C3380CC4-5D6E-409C-BE32-E72D297353CC}">
                <c16:uniqueId val="{0000000B-48BD-4FBC-819B-883BE29F8794}"/>
              </c:ext>
            </c:extLst>
          </c:dPt>
          <c:dPt>
            <c:idx val="6"/>
            <c:invertIfNegative val="0"/>
            <c:bubble3D val="0"/>
            <c:spPr>
              <a:solidFill>
                <a:schemeClr val="accent2"/>
              </a:solidFill>
            </c:spPr>
            <c:extLst xmlns:c16r2="http://schemas.microsoft.com/office/drawing/2015/06/chart">
              <c:ext xmlns:c16="http://schemas.microsoft.com/office/drawing/2014/chart" uri="{C3380CC4-5D6E-409C-BE32-E72D297353CC}">
                <c16:uniqueId val="{0000000D-48BD-4FBC-819B-883BE29F8794}"/>
              </c:ext>
            </c:extLst>
          </c:dPt>
          <c:dPt>
            <c:idx val="7"/>
            <c:invertIfNegative val="0"/>
            <c:bubble3D val="0"/>
            <c:spPr>
              <a:solidFill>
                <a:schemeClr val="accent2"/>
              </a:solidFill>
            </c:spPr>
            <c:extLst xmlns:c16r2="http://schemas.microsoft.com/office/drawing/2015/06/chart">
              <c:ext xmlns:c16="http://schemas.microsoft.com/office/drawing/2014/chart" uri="{C3380CC4-5D6E-409C-BE32-E72D297353CC}">
                <c16:uniqueId val="{0000000F-48BD-4FBC-819B-883BE29F8794}"/>
              </c:ext>
            </c:extLst>
          </c:dPt>
          <c:dPt>
            <c:idx val="8"/>
            <c:invertIfNegative val="0"/>
            <c:bubble3D val="0"/>
            <c:spPr>
              <a:solidFill>
                <a:schemeClr val="accent2"/>
              </a:solidFill>
            </c:spPr>
            <c:extLst xmlns:c16r2="http://schemas.microsoft.com/office/drawing/2015/06/chart">
              <c:ext xmlns:c16="http://schemas.microsoft.com/office/drawing/2014/chart" uri="{C3380CC4-5D6E-409C-BE32-E72D297353CC}">
                <c16:uniqueId val="{00000011-48BD-4FBC-819B-883BE29F8794}"/>
              </c:ext>
            </c:extLst>
          </c:dPt>
          <c:dPt>
            <c:idx val="9"/>
            <c:invertIfNegative val="0"/>
            <c:bubble3D val="0"/>
            <c:spPr>
              <a:solidFill>
                <a:schemeClr val="accent2"/>
              </a:solidFill>
            </c:spPr>
            <c:extLst xmlns:c16r2="http://schemas.microsoft.com/office/drawing/2015/06/chart">
              <c:ext xmlns:c16="http://schemas.microsoft.com/office/drawing/2014/chart" uri="{C3380CC4-5D6E-409C-BE32-E72D297353CC}">
                <c16:uniqueId val="{00000013-48BD-4FBC-819B-883BE29F8794}"/>
              </c:ext>
            </c:extLst>
          </c:dPt>
          <c:dPt>
            <c:idx val="10"/>
            <c:invertIfNegative val="0"/>
            <c:bubble3D val="0"/>
            <c:spPr>
              <a:solidFill>
                <a:schemeClr val="accent2"/>
              </a:solidFill>
            </c:spPr>
            <c:extLst xmlns:c16r2="http://schemas.microsoft.com/office/drawing/2015/06/chart">
              <c:ext xmlns:c16="http://schemas.microsoft.com/office/drawing/2014/chart" uri="{C3380CC4-5D6E-409C-BE32-E72D297353CC}">
                <c16:uniqueId val="{00000015-48BD-4FBC-819B-883BE29F8794}"/>
              </c:ext>
            </c:extLst>
          </c:dPt>
          <c:dPt>
            <c:idx val="11"/>
            <c:invertIfNegative val="0"/>
            <c:bubble3D val="0"/>
            <c:spPr>
              <a:solidFill>
                <a:schemeClr val="accent2"/>
              </a:solidFill>
            </c:spPr>
            <c:extLst xmlns:c16r2="http://schemas.microsoft.com/office/drawing/2015/06/chart">
              <c:ext xmlns:c16="http://schemas.microsoft.com/office/drawing/2014/chart" uri="{C3380CC4-5D6E-409C-BE32-E72D297353CC}">
                <c16:uniqueId val="{00000017-48BD-4FBC-819B-883BE29F8794}"/>
              </c:ext>
            </c:extLst>
          </c:dPt>
          <c:dPt>
            <c:idx val="12"/>
            <c:invertIfNegative val="0"/>
            <c:bubble3D val="0"/>
            <c:spPr>
              <a:solidFill>
                <a:schemeClr val="accent2"/>
              </a:solidFill>
            </c:spPr>
            <c:extLst xmlns:c16r2="http://schemas.microsoft.com/office/drawing/2015/06/chart">
              <c:ext xmlns:c16="http://schemas.microsoft.com/office/drawing/2014/chart" uri="{C3380CC4-5D6E-409C-BE32-E72D297353CC}">
                <c16:uniqueId val="{00000019-48BD-4FBC-819B-883BE29F8794}"/>
              </c:ext>
            </c:extLst>
          </c:dPt>
          <c:dPt>
            <c:idx val="13"/>
            <c:invertIfNegative val="0"/>
            <c:bubble3D val="0"/>
            <c:spPr>
              <a:solidFill>
                <a:schemeClr val="accent2"/>
              </a:solidFill>
            </c:spPr>
            <c:extLst xmlns:c16r2="http://schemas.microsoft.com/office/drawing/2015/06/chart">
              <c:ext xmlns:c16="http://schemas.microsoft.com/office/drawing/2014/chart" uri="{C3380CC4-5D6E-409C-BE32-E72D297353CC}">
                <c16:uniqueId val="{0000001B-48BD-4FBC-819B-883BE29F8794}"/>
              </c:ext>
            </c:extLst>
          </c:dPt>
          <c:dPt>
            <c:idx val="14"/>
            <c:invertIfNegative val="0"/>
            <c:bubble3D val="0"/>
            <c:spPr>
              <a:solidFill>
                <a:schemeClr val="accent2"/>
              </a:solidFill>
            </c:spPr>
            <c:extLst xmlns:c16r2="http://schemas.microsoft.com/office/drawing/2015/06/chart">
              <c:ext xmlns:c16="http://schemas.microsoft.com/office/drawing/2014/chart" uri="{C3380CC4-5D6E-409C-BE32-E72D297353CC}">
                <c16:uniqueId val="{0000001D-48BD-4FBC-819B-883BE29F8794}"/>
              </c:ext>
            </c:extLst>
          </c:dPt>
          <c:dPt>
            <c:idx val="15"/>
            <c:invertIfNegative val="0"/>
            <c:bubble3D val="0"/>
            <c:spPr>
              <a:solidFill>
                <a:schemeClr val="accent2"/>
              </a:solidFill>
            </c:spPr>
            <c:extLst xmlns:c16r2="http://schemas.microsoft.com/office/drawing/2015/06/chart">
              <c:ext xmlns:c16="http://schemas.microsoft.com/office/drawing/2014/chart" uri="{C3380CC4-5D6E-409C-BE32-E72D297353CC}">
                <c16:uniqueId val="{0000001F-48BD-4FBC-819B-883BE29F8794}"/>
              </c:ext>
            </c:extLst>
          </c:dPt>
          <c:dPt>
            <c:idx val="19"/>
            <c:invertIfNegative val="0"/>
            <c:bubble3D val="0"/>
            <c:extLst xmlns:c16r2="http://schemas.microsoft.com/office/drawing/2015/06/chart">
              <c:ext xmlns:c16="http://schemas.microsoft.com/office/drawing/2014/chart" uri="{C3380CC4-5D6E-409C-BE32-E72D297353CC}">
                <c16:uniqueId val="{00000020-48BD-4FBC-819B-883BE29F8794}"/>
              </c:ext>
            </c:extLst>
          </c:dPt>
          <c:dPt>
            <c:idx val="21"/>
            <c:invertIfNegative val="0"/>
            <c:bubble3D val="0"/>
            <c:extLst xmlns:c16r2="http://schemas.microsoft.com/office/drawing/2015/06/chart">
              <c:ext xmlns:c16="http://schemas.microsoft.com/office/drawing/2014/chart" uri="{C3380CC4-5D6E-409C-BE32-E72D297353CC}">
                <c16:uniqueId val="{00000021-48BD-4FBC-819B-883BE29F8794}"/>
              </c:ext>
            </c:extLst>
          </c:dPt>
          <c:dPt>
            <c:idx val="31"/>
            <c:invertIfNegative val="0"/>
            <c:bubble3D val="0"/>
            <c:extLst xmlns:c16r2="http://schemas.microsoft.com/office/drawing/2015/06/chart">
              <c:ext xmlns:c16="http://schemas.microsoft.com/office/drawing/2014/chart" uri="{C3380CC4-5D6E-409C-BE32-E72D297353CC}">
                <c16:uniqueId val="{00000022-48BD-4FBC-819B-883BE29F8794}"/>
              </c:ext>
            </c:extLst>
          </c:dPt>
          <c:cat>
            <c:numRef>
              <c:f>Sheet1!$A$2:$A$17</c:f>
              <c:numCache>
                <c:formatCode>General</c:formatCode>
                <c:ptCount val="16"/>
              </c:numCache>
            </c:numRef>
          </c:cat>
          <c:val>
            <c:numRef>
              <c:f>Sheet1!$B$2:$B$17</c:f>
              <c:numCache>
                <c:formatCode>0.00</c:formatCode>
                <c:ptCount val="16"/>
                <c:pt idx="0">
                  <c:v>0.23</c:v>
                </c:pt>
                <c:pt idx="1">
                  <c:v>0.21000000000000099</c:v>
                </c:pt>
                <c:pt idx="2">
                  <c:v>0.30000000000000099</c:v>
                </c:pt>
                <c:pt idx="3">
                  <c:v>0.27</c:v>
                </c:pt>
                <c:pt idx="4">
                  <c:v>0.190000000000001</c:v>
                </c:pt>
                <c:pt idx="5">
                  <c:v>0.24</c:v>
                </c:pt>
                <c:pt idx="6">
                  <c:v>0.20000000000000101</c:v>
                </c:pt>
                <c:pt idx="7">
                  <c:v>0.18</c:v>
                </c:pt>
                <c:pt idx="8">
                  <c:v>0.32</c:v>
                </c:pt>
                <c:pt idx="9">
                  <c:v>0.369999999999999</c:v>
                </c:pt>
                <c:pt idx="10">
                  <c:v>0.17</c:v>
                </c:pt>
                <c:pt idx="11">
                  <c:v>0.110000000000001</c:v>
                </c:pt>
                <c:pt idx="12">
                  <c:v>0.12000000000000099</c:v>
                </c:pt>
                <c:pt idx="13">
                  <c:v>0.26000000000000201</c:v>
                </c:pt>
                <c:pt idx="14">
                  <c:v>0.18</c:v>
                </c:pt>
                <c:pt idx="15">
                  <c:v>0.17</c:v>
                </c:pt>
              </c:numCache>
            </c:numRef>
          </c:val>
          <c:extLst xmlns:c16r2="http://schemas.microsoft.com/office/drawing/2015/06/chart">
            <c:ext xmlns:c16="http://schemas.microsoft.com/office/drawing/2014/chart" uri="{C3380CC4-5D6E-409C-BE32-E72D297353CC}">
              <c16:uniqueId val="{00000023-48BD-4FBC-819B-883BE29F8794}"/>
            </c:ext>
          </c:extLst>
        </c:ser>
        <c:dLbls>
          <c:showLegendKey val="0"/>
          <c:showVal val="0"/>
          <c:showCatName val="0"/>
          <c:showSerName val="0"/>
          <c:showPercent val="0"/>
          <c:showBubbleSize val="0"/>
        </c:dLbls>
        <c:gapWidth val="43"/>
        <c:axId val="131821952"/>
        <c:axId val="131823488"/>
      </c:barChart>
      <c:catAx>
        <c:axId val="131821952"/>
        <c:scaling>
          <c:orientation val="minMax"/>
        </c:scaling>
        <c:delete val="0"/>
        <c:axPos val="l"/>
        <c:numFmt formatCode="General" sourceLinked="1"/>
        <c:majorTickMark val="out"/>
        <c:minorTickMark val="none"/>
        <c:tickLblPos val="nextTo"/>
        <c:crossAx val="131823488"/>
        <c:crosses val="autoZero"/>
        <c:auto val="1"/>
        <c:lblAlgn val="ctr"/>
        <c:lblOffset val="100"/>
        <c:noMultiLvlLbl val="0"/>
      </c:catAx>
      <c:valAx>
        <c:axId val="131823488"/>
        <c:scaling>
          <c:orientation val="minMax"/>
          <c:max val="0.3"/>
          <c:min val="-0.3"/>
        </c:scaling>
        <c:delete val="0"/>
        <c:axPos val="b"/>
        <c:numFmt formatCode="#,##0.00" sourceLinked="0"/>
        <c:majorTickMark val="out"/>
        <c:minorTickMark val="none"/>
        <c:tickLblPos val="nextTo"/>
        <c:txPr>
          <a:bodyPr/>
          <a:lstStyle/>
          <a:p>
            <a:pPr>
              <a:defRPr sz="1050"/>
            </a:pPr>
            <a:endParaRPr lang="en-US"/>
          </a:p>
        </c:txPr>
        <c:crossAx val="131821952"/>
        <c:crosses val="autoZero"/>
        <c:crossBetween val="between"/>
        <c:majorUnit val="0.2"/>
        <c:minorUnit val="0.2"/>
      </c:valAx>
    </c:plotArea>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60456925553499"/>
          <c:y val="1.7066675494840498E-2"/>
          <c:w val="0.79504050313771102"/>
          <c:h val="0.89975755136372004"/>
        </c:manualLayout>
      </c:layout>
      <c:barChart>
        <c:barDir val="bar"/>
        <c:grouping val="clustered"/>
        <c:varyColors val="0"/>
        <c:ser>
          <c:idx val="0"/>
          <c:order val="0"/>
          <c:tx>
            <c:strRef>
              <c:f>Sheet1!$B$1</c:f>
              <c:strCache>
                <c:ptCount val="1"/>
                <c:pt idx="0">
                  <c:v>Series 1</c:v>
                </c:pt>
              </c:strCache>
            </c:strRef>
          </c:tx>
          <c:spPr>
            <a:solidFill>
              <a:schemeClr val="accent2"/>
            </a:solidFill>
          </c:spPr>
          <c:invertIfNegative val="0"/>
          <c:dPt>
            <c:idx val="0"/>
            <c:invertIfNegative val="0"/>
            <c:bubble3D val="0"/>
            <c:extLst xmlns:c16r2="http://schemas.microsoft.com/office/drawing/2015/06/chart">
              <c:ext xmlns:c16="http://schemas.microsoft.com/office/drawing/2014/chart" uri="{C3380CC4-5D6E-409C-BE32-E72D297353CC}">
                <c16:uniqueId val="{00000000-09A5-41CC-A2A8-E6E517C53685}"/>
              </c:ext>
            </c:extLst>
          </c:dPt>
          <c:dPt>
            <c:idx val="1"/>
            <c:invertIfNegative val="0"/>
            <c:bubble3D val="0"/>
            <c:spPr>
              <a:solidFill>
                <a:schemeClr val="accent6"/>
              </a:solidFill>
            </c:spPr>
            <c:extLst xmlns:c16r2="http://schemas.microsoft.com/office/drawing/2015/06/chart">
              <c:ext xmlns:c16="http://schemas.microsoft.com/office/drawing/2014/chart" uri="{C3380CC4-5D6E-409C-BE32-E72D297353CC}">
                <c16:uniqueId val="{00000002-09A5-41CC-A2A8-E6E517C53685}"/>
              </c:ext>
            </c:extLst>
          </c:dPt>
          <c:dPt>
            <c:idx val="2"/>
            <c:invertIfNegative val="0"/>
            <c:bubble3D val="0"/>
            <c:spPr>
              <a:solidFill>
                <a:schemeClr val="accent6"/>
              </a:solidFill>
            </c:spPr>
            <c:extLst xmlns:c16r2="http://schemas.microsoft.com/office/drawing/2015/06/chart">
              <c:ext xmlns:c16="http://schemas.microsoft.com/office/drawing/2014/chart" uri="{C3380CC4-5D6E-409C-BE32-E72D297353CC}">
                <c16:uniqueId val="{00000004-09A5-41CC-A2A8-E6E517C53685}"/>
              </c:ext>
            </c:extLst>
          </c:dPt>
          <c:dPt>
            <c:idx val="3"/>
            <c:invertIfNegative val="0"/>
            <c:bubble3D val="0"/>
            <c:spPr>
              <a:solidFill>
                <a:schemeClr val="accent6"/>
              </a:solidFill>
            </c:spPr>
            <c:extLst xmlns:c16r2="http://schemas.microsoft.com/office/drawing/2015/06/chart">
              <c:ext xmlns:c16="http://schemas.microsoft.com/office/drawing/2014/chart" uri="{C3380CC4-5D6E-409C-BE32-E72D297353CC}">
                <c16:uniqueId val="{00000006-09A5-41CC-A2A8-E6E517C53685}"/>
              </c:ext>
            </c:extLst>
          </c:dPt>
          <c:dPt>
            <c:idx val="4"/>
            <c:invertIfNegative val="0"/>
            <c:bubble3D val="0"/>
            <c:extLst xmlns:c16r2="http://schemas.microsoft.com/office/drawing/2015/06/chart">
              <c:ext xmlns:c16="http://schemas.microsoft.com/office/drawing/2014/chart" uri="{C3380CC4-5D6E-409C-BE32-E72D297353CC}">
                <c16:uniqueId val="{00000007-09A5-41CC-A2A8-E6E517C53685}"/>
              </c:ext>
            </c:extLst>
          </c:dPt>
          <c:dPt>
            <c:idx val="5"/>
            <c:invertIfNegative val="0"/>
            <c:bubble3D val="0"/>
            <c:extLst xmlns:c16r2="http://schemas.microsoft.com/office/drawing/2015/06/chart">
              <c:ext xmlns:c16="http://schemas.microsoft.com/office/drawing/2014/chart" uri="{C3380CC4-5D6E-409C-BE32-E72D297353CC}">
                <c16:uniqueId val="{00000008-09A5-41CC-A2A8-E6E517C53685}"/>
              </c:ext>
            </c:extLst>
          </c:dPt>
          <c:dPt>
            <c:idx val="6"/>
            <c:invertIfNegative val="0"/>
            <c:bubble3D val="0"/>
            <c:extLst xmlns:c16r2="http://schemas.microsoft.com/office/drawing/2015/06/chart">
              <c:ext xmlns:c16="http://schemas.microsoft.com/office/drawing/2014/chart" uri="{C3380CC4-5D6E-409C-BE32-E72D297353CC}">
                <c16:uniqueId val="{00000009-09A5-41CC-A2A8-E6E517C53685}"/>
              </c:ext>
            </c:extLst>
          </c:dPt>
          <c:dPt>
            <c:idx val="7"/>
            <c:invertIfNegative val="0"/>
            <c:bubble3D val="0"/>
            <c:extLst xmlns:c16r2="http://schemas.microsoft.com/office/drawing/2015/06/chart">
              <c:ext xmlns:c16="http://schemas.microsoft.com/office/drawing/2014/chart" uri="{C3380CC4-5D6E-409C-BE32-E72D297353CC}">
                <c16:uniqueId val="{0000000A-09A5-41CC-A2A8-E6E517C53685}"/>
              </c:ext>
            </c:extLst>
          </c:dPt>
          <c:dPt>
            <c:idx val="8"/>
            <c:invertIfNegative val="0"/>
            <c:bubble3D val="0"/>
            <c:extLst xmlns:c16r2="http://schemas.microsoft.com/office/drawing/2015/06/chart">
              <c:ext xmlns:c16="http://schemas.microsoft.com/office/drawing/2014/chart" uri="{C3380CC4-5D6E-409C-BE32-E72D297353CC}">
                <c16:uniqueId val="{0000000B-09A5-41CC-A2A8-E6E517C53685}"/>
              </c:ext>
            </c:extLst>
          </c:dPt>
          <c:dPt>
            <c:idx val="9"/>
            <c:invertIfNegative val="0"/>
            <c:bubble3D val="0"/>
            <c:extLst xmlns:c16r2="http://schemas.microsoft.com/office/drawing/2015/06/chart">
              <c:ext xmlns:c16="http://schemas.microsoft.com/office/drawing/2014/chart" uri="{C3380CC4-5D6E-409C-BE32-E72D297353CC}">
                <c16:uniqueId val="{0000000C-09A5-41CC-A2A8-E6E517C53685}"/>
              </c:ext>
            </c:extLst>
          </c:dPt>
          <c:dPt>
            <c:idx val="10"/>
            <c:invertIfNegative val="0"/>
            <c:bubble3D val="0"/>
            <c:extLst xmlns:c16r2="http://schemas.microsoft.com/office/drawing/2015/06/chart">
              <c:ext xmlns:c16="http://schemas.microsoft.com/office/drawing/2014/chart" uri="{C3380CC4-5D6E-409C-BE32-E72D297353CC}">
                <c16:uniqueId val="{0000000D-09A5-41CC-A2A8-E6E517C53685}"/>
              </c:ext>
            </c:extLst>
          </c:dPt>
          <c:dPt>
            <c:idx val="11"/>
            <c:invertIfNegative val="0"/>
            <c:bubble3D val="0"/>
            <c:extLst xmlns:c16r2="http://schemas.microsoft.com/office/drawing/2015/06/chart">
              <c:ext xmlns:c16="http://schemas.microsoft.com/office/drawing/2014/chart" uri="{C3380CC4-5D6E-409C-BE32-E72D297353CC}">
                <c16:uniqueId val="{0000000E-09A5-41CC-A2A8-E6E517C53685}"/>
              </c:ext>
            </c:extLst>
          </c:dPt>
          <c:dPt>
            <c:idx val="12"/>
            <c:invertIfNegative val="0"/>
            <c:bubble3D val="0"/>
            <c:extLst xmlns:c16r2="http://schemas.microsoft.com/office/drawing/2015/06/chart">
              <c:ext xmlns:c16="http://schemas.microsoft.com/office/drawing/2014/chart" uri="{C3380CC4-5D6E-409C-BE32-E72D297353CC}">
                <c16:uniqueId val="{0000000F-09A5-41CC-A2A8-E6E517C53685}"/>
              </c:ext>
            </c:extLst>
          </c:dPt>
          <c:dPt>
            <c:idx val="13"/>
            <c:invertIfNegative val="0"/>
            <c:bubble3D val="0"/>
            <c:extLst xmlns:c16r2="http://schemas.microsoft.com/office/drawing/2015/06/chart">
              <c:ext xmlns:c16="http://schemas.microsoft.com/office/drawing/2014/chart" uri="{C3380CC4-5D6E-409C-BE32-E72D297353CC}">
                <c16:uniqueId val="{00000010-09A5-41CC-A2A8-E6E517C53685}"/>
              </c:ext>
            </c:extLst>
          </c:dPt>
          <c:dPt>
            <c:idx val="14"/>
            <c:invertIfNegative val="0"/>
            <c:bubble3D val="0"/>
            <c:spPr>
              <a:solidFill>
                <a:schemeClr val="accent6"/>
              </a:solidFill>
            </c:spPr>
            <c:extLst xmlns:c16r2="http://schemas.microsoft.com/office/drawing/2015/06/chart">
              <c:ext xmlns:c16="http://schemas.microsoft.com/office/drawing/2014/chart" uri="{C3380CC4-5D6E-409C-BE32-E72D297353CC}">
                <c16:uniqueId val="{00000012-09A5-41CC-A2A8-E6E517C53685}"/>
              </c:ext>
            </c:extLst>
          </c:dPt>
          <c:dPt>
            <c:idx val="15"/>
            <c:invertIfNegative val="0"/>
            <c:bubble3D val="0"/>
            <c:extLst xmlns:c16r2="http://schemas.microsoft.com/office/drawing/2015/06/chart">
              <c:ext xmlns:c16="http://schemas.microsoft.com/office/drawing/2014/chart" uri="{C3380CC4-5D6E-409C-BE32-E72D297353CC}">
                <c16:uniqueId val="{00000013-09A5-41CC-A2A8-E6E517C53685}"/>
              </c:ext>
            </c:extLst>
          </c:dPt>
          <c:dPt>
            <c:idx val="19"/>
            <c:invertIfNegative val="0"/>
            <c:bubble3D val="0"/>
            <c:spPr>
              <a:solidFill>
                <a:schemeClr val="accent2"/>
              </a:solidFill>
            </c:spPr>
            <c:extLst xmlns:c16r2="http://schemas.microsoft.com/office/drawing/2015/06/chart">
              <c:ext xmlns:c16="http://schemas.microsoft.com/office/drawing/2014/chart" uri="{C3380CC4-5D6E-409C-BE32-E72D297353CC}">
                <c16:uniqueId val="{00000015-09A5-41CC-A2A8-E6E517C53685}"/>
              </c:ext>
            </c:extLst>
          </c:dPt>
          <c:dPt>
            <c:idx val="21"/>
            <c:invertIfNegative val="0"/>
            <c:bubble3D val="0"/>
            <c:spPr>
              <a:solidFill>
                <a:schemeClr val="accent2"/>
              </a:solidFill>
            </c:spPr>
            <c:extLst xmlns:c16r2="http://schemas.microsoft.com/office/drawing/2015/06/chart">
              <c:ext xmlns:c16="http://schemas.microsoft.com/office/drawing/2014/chart" uri="{C3380CC4-5D6E-409C-BE32-E72D297353CC}">
                <c16:uniqueId val="{00000017-09A5-41CC-A2A8-E6E517C53685}"/>
              </c:ext>
            </c:extLst>
          </c:dPt>
          <c:dPt>
            <c:idx val="31"/>
            <c:invertIfNegative val="0"/>
            <c:bubble3D val="0"/>
            <c:spPr>
              <a:solidFill>
                <a:schemeClr val="accent2"/>
              </a:solidFill>
            </c:spPr>
            <c:extLst xmlns:c16r2="http://schemas.microsoft.com/office/drawing/2015/06/chart">
              <c:ext xmlns:c16="http://schemas.microsoft.com/office/drawing/2014/chart" uri="{C3380CC4-5D6E-409C-BE32-E72D297353CC}">
                <c16:uniqueId val="{00000019-09A5-41CC-A2A8-E6E517C53685}"/>
              </c:ext>
            </c:extLst>
          </c:dPt>
          <c:cat>
            <c:numRef>
              <c:f>Sheet1!$A$2:$A$17</c:f>
              <c:numCache>
                <c:formatCode>General</c:formatCode>
                <c:ptCount val="16"/>
              </c:numCache>
            </c:numRef>
          </c:cat>
          <c:val>
            <c:numRef>
              <c:f>Sheet1!$B$2:$B$17</c:f>
              <c:numCache>
                <c:formatCode>General</c:formatCode>
                <c:ptCount val="16"/>
                <c:pt idx="0">
                  <c:v>6.9999999999999396E-2</c:v>
                </c:pt>
                <c:pt idx="1">
                  <c:v>-9.9999999999997903E-3</c:v>
                </c:pt>
                <c:pt idx="2">
                  <c:v>-7.0000000000000298E-2</c:v>
                </c:pt>
                <c:pt idx="3">
                  <c:v>-6.9999999999999396E-2</c:v>
                </c:pt>
                <c:pt idx="4">
                  <c:v>0.109999999999999</c:v>
                </c:pt>
                <c:pt idx="5">
                  <c:v>1.9999999999999601E-2</c:v>
                </c:pt>
                <c:pt idx="6">
                  <c:v>0.119999999999999</c:v>
                </c:pt>
                <c:pt idx="7">
                  <c:v>2.9999999999999399E-2</c:v>
                </c:pt>
                <c:pt idx="8">
                  <c:v>0.04</c:v>
                </c:pt>
                <c:pt idx="9">
                  <c:v>0.04</c:v>
                </c:pt>
                <c:pt idx="10">
                  <c:v>3.00000000000002E-2</c:v>
                </c:pt>
                <c:pt idx="11">
                  <c:v>8.0000000000000099E-2</c:v>
                </c:pt>
                <c:pt idx="12">
                  <c:v>2.0000000000001301E-2</c:v>
                </c:pt>
                <c:pt idx="13">
                  <c:v>5.9999999999999602E-2</c:v>
                </c:pt>
                <c:pt idx="14">
                  <c:v>-0.04</c:v>
                </c:pt>
                <c:pt idx="15">
                  <c:v>2.9999999999999399E-2</c:v>
                </c:pt>
              </c:numCache>
            </c:numRef>
          </c:val>
          <c:extLst xmlns:c16r2="http://schemas.microsoft.com/office/drawing/2015/06/chart">
            <c:ext xmlns:c16="http://schemas.microsoft.com/office/drawing/2014/chart" uri="{C3380CC4-5D6E-409C-BE32-E72D297353CC}">
              <c16:uniqueId val="{0000001A-09A5-41CC-A2A8-E6E517C53685}"/>
            </c:ext>
          </c:extLst>
        </c:ser>
        <c:dLbls>
          <c:showLegendKey val="0"/>
          <c:showVal val="0"/>
          <c:showCatName val="0"/>
          <c:showSerName val="0"/>
          <c:showPercent val="0"/>
          <c:showBubbleSize val="0"/>
        </c:dLbls>
        <c:gapWidth val="43"/>
        <c:axId val="131727360"/>
        <c:axId val="131728896"/>
      </c:barChart>
      <c:catAx>
        <c:axId val="131727360"/>
        <c:scaling>
          <c:orientation val="minMax"/>
        </c:scaling>
        <c:delete val="0"/>
        <c:axPos val="l"/>
        <c:numFmt formatCode="General" sourceLinked="1"/>
        <c:majorTickMark val="out"/>
        <c:minorTickMark val="none"/>
        <c:tickLblPos val="nextTo"/>
        <c:crossAx val="131728896"/>
        <c:crosses val="autoZero"/>
        <c:auto val="1"/>
        <c:lblAlgn val="ctr"/>
        <c:lblOffset val="100"/>
        <c:noMultiLvlLbl val="0"/>
      </c:catAx>
      <c:valAx>
        <c:axId val="131728896"/>
        <c:scaling>
          <c:orientation val="minMax"/>
          <c:max val="0.3"/>
          <c:min val="-0.3"/>
        </c:scaling>
        <c:delete val="0"/>
        <c:axPos val="b"/>
        <c:numFmt formatCode="#,##0.00" sourceLinked="0"/>
        <c:majorTickMark val="out"/>
        <c:minorTickMark val="none"/>
        <c:tickLblPos val="nextTo"/>
        <c:txPr>
          <a:bodyPr/>
          <a:lstStyle/>
          <a:p>
            <a:pPr>
              <a:defRPr sz="1050"/>
            </a:pPr>
            <a:endParaRPr lang="en-US"/>
          </a:p>
        </c:txPr>
        <c:crossAx val="131727360"/>
        <c:crosses val="autoZero"/>
        <c:crossBetween val="between"/>
        <c:majorUnit val="0.2"/>
        <c:minorUnit val="0.2"/>
      </c:valAx>
    </c:plotArea>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60456925553499"/>
          <c:y val="1.7066675494840498E-2"/>
          <c:w val="0.79504050313771102"/>
          <c:h val="0.89975755136372004"/>
        </c:manualLayout>
      </c:layout>
      <c:barChart>
        <c:barDir val="bar"/>
        <c:grouping val="clustered"/>
        <c:varyColors val="0"/>
        <c:ser>
          <c:idx val="0"/>
          <c:order val="0"/>
          <c:tx>
            <c:strRef>
              <c:f>Sheet1!$B$1</c:f>
              <c:strCache>
                <c:ptCount val="1"/>
                <c:pt idx="0">
                  <c:v>Series 1</c:v>
                </c:pt>
              </c:strCache>
            </c:strRef>
          </c:tx>
          <c:spPr>
            <a:solidFill>
              <a:schemeClr val="accent2"/>
            </a:solidFill>
          </c:spPr>
          <c:invertIfNegative val="0"/>
          <c:dPt>
            <c:idx val="0"/>
            <c:invertIfNegative val="0"/>
            <c:bubble3D val="0"/>
            <c:extLst xmlns:c16r2="http://schemas.microsoft.com/office/drawing/2015/06/chart">
              <c:ext xmlns:c16="http://schemas.microsoft.com/office/drawing/2014/chart" uri="{C3380CC4-5D6E-409C-BE32-E72D297353CC}">
                <c16:uniqueId val="{00000000-249E-4F92-8484-A109B04F819C}"/>
              </c:ext>
            </c:extLst>
          </c:dPt>
          <c:dPt>
            <c:idx val="1"/>
            <c:invertIfNegative val="0"/>
            <c:bubble3D val="0"/>
            <c:extLst xmlns:c16r2="http://schemas.microsoft.com/office/drawing/2015/06/chart">
              <c:ext xmlns:c16="http://schemas.microsoft.com/office/drawing/2014/chart" uri="{C3380CC4-5D6E-409C-BE32-E72D297353CC}">
                <c16:uniqueId val="{00000001-249E-4F92-8484-A109B04F819C}"/>
              </c:ext>
            </c:extLst>
          </c:dPt>
          <c:dPt>
            <c:idx val="2"/>
            <c:invertIfNegative val="0"/>
            <c:bubble3D val="0"/>
            <c:extLst xmlns:c16r2="http://schemas.microsoft.com/office/drawing/2015/06/chart">
              <c:ext xmlns:c16="http://schemas.microsoft.com/office/drawing/2014/chart" uri="{C3380CC4-5D6E-409C-BE32-E72D297353CC}">
                <c16:uniqueId val="{00000002-249E-4F92-8484-A109B04F819C}"/>
              </c:ext>
            </c:extLst>
          </c:dPt>
          <c:dPt>
            <c:idx val="3"/>
            <c:invertIfNegative val="0"/>
            <c:bubble3D val="0"/>
            <c:spPr>
              <a:solidFill>
                <a:schemeClr val="accent6"/>
              </a:solidFill>
            </c:spPr>
            <c:extLst xmlns:c16r2="http://schemas.microsoft.com/office/drawing/2015/06/chart">
              <c:ext xmlns:c16="http://schemas.microsoft.com/office/drawing/2014/chart" uri="{C3380CC4-5D6E-409C-BE32-E72D297353CC}">
                <c16:uniqueId val="{00000004-249E-4F92-8484-A109B04F819C}"/>
              </c:ext>
            </c:extLst>
          </c:dPt>
          <c:dPt>
            <c:idx val="4"/>
            <c:invertIfNegative val="0"/>
            <c:bubble3D val="0"/>
            <c:extLst xmlns:c16r2="http://schemas.microsoft.com/office/drawing/2015/06/chart">
              <c:ext xmlns:c16="http://schemas.microsoft.com/office/drawing/2014/chart" uri="{C3380CC4-5D6E-409C-BE32-E72D297353CC}">
                <c16:uniqueId val="{00000005-249E-4F92-8484-A109B04F819C}"/>
              </c:ext>
            </c:extLst>
          </c:dPt>
          <c:dPt>
            <c:idx val="5"/>
            <c:invertIfNegative val="0"/>
            <c:bubble3D val="0"/>
            <c:extLst xmlns:c16r2="http://schemas.microsoft.com/office/drawing/2015/06/chart">
              <c:ext xmlns:c16="http://schemas.microsoft.com/office/drawing/2014/chart" uri="{C3380CC4-5D6E-409C-BE32-E72D297353CC}">
                <c16:uniqueId val="{00000006-249E-4F92-8484-A109B04F819C}"/>
              </c:ext>
            </c:extLst>
          </c:dPt>
          <c:dPt>
            <c:idx val="6"/>
            <c:invertIfNegative val="0"/>
            <c:bubble3D val="0"/>
            <c:extLst xmlns:c16r2="http://schemas.microsoft.com/office/drawing/2015/06/chart">
              <c:ext xmlns:c16="http://schemas.microsoft.com/office/drawing/2014/chart" uri="{C3380CC4-5D6E-409C-BE32-E72D297353CC}">
                <c16:uniqueId val="{00000007-249E-4F92-8484-A109B04F819C}"/>
              </c:ext>
            </c:extLst>
          </c:dPt>
          <c:dPt>
            <c:idx val="7"/>
            <c:invertIfNegative val="0"/>
            <c:bubble3D val="0"/>
            <c:extLst xmlns:c16r2="http://schemas.microsoft.com/office/drawing/2015/06/chart">
              <c:ext xmlns:c16="http://schemas.microsoft.com/office/drawing/2014/chart" uri="{C3380CC4-5D6E-409C-BE32-E72D297353CC}">
                <c16:uniqueId val="{00000008-249E-4F92-8484-A109B04F819C}"/>
              </c:ext>
            </c:extLst>
          </c:dPt>
          <c:dPt>
            <c:idx val="8"/>
            <c:invertIfNegative val="0"/>
            <c:bubble3D val="0"/>
            <c:spPr>
              <a:solidFill>
                <a:schemeClr val="accent6"/>
              </a:solidFill>
            </c:spPr>
            <c:extLst xmlns:c16r2="http://schemas.microsoft.com/office/drawing/2015/06/chart">
              <c:ext xmlns:c16="http://schemas.microsoft.com/office/drawing/2014/chart" uri="{C3380CC4-5D6E-409C-BE32-E72D297353CC}">
                <c16:uniqueId val="{0000000A-249E-4F92-8484-A109B04F819C}"/>
              </c:ext>
            </c:extLst>
          </c:dPt>
          <c:dPt>
            <c:idx val="9"/>
            <c:invertIfNegative val="0"/>
            <c:bubble3D val="0"/>
            <c:extLst xmlns:c16r2="http://schemas.microsoft.com/office/drawing/2015/06/chart">
              <c:ext xmlns:c16="http://schemas.microsoft.com/office/drawing/2014/chart" uri="{C3380CC4-5D6E-409C-BE32-E72D297353CC}">
                <c16:uniqueId val="{0000000B-249E-4F92-8484-A109B04F819C}"/>
              </c:ext>
            </c:extLst>
          </c:dPt>
          <c:dPt>
            <c:idx val="10"/>
            <c:invertIfNegative val="0"/>
            <c:bubble3D val="0"/>
            <c:extLst xmlns:c16r2="http://schemas.microsoft.com/office/drawing/2015/06/chart">
              <c:ext xmlns:c16="http://schemas.microsoft.com/office/drawing/2014/chart" uri="{C3380CC4-5D6E-409C-BE32-E72D297353CC}">
                <c16:uniqueId val="{0000000C-249E-4F92-8484-A109B04F819C}"/>
              </c:ext>
            </c:extLst>
          </c:dPt>
          <c:dPt>
            <c:idx val="11"/>
            <c:invertIfNegative val="0"/>
            <c:bubble3D val="0"/>
            <c:spPr>
              <a:solidFill>
                <a:schemeClr val="accent6"/>
              </a:solidFill>
            </c:spPr>
            <c:extLst xmlns:c16r2="http://schemas.microsoft.com/office/drawing/2015/06/chart">
              <c:ext xmlns:c16="http://schemas.microsoft.com/office/drawing/2014/chart" uri="{C3380CC4-5D6E-409C-BE32-E72D297353CC}">
                <c16:uniqueId val="{0000000E-249E-4F92-8484-A109B04F819C}"/>
              </c:ext>
            </c:extLst>
          </c:dPt>
          <c:dPt>
            <c:idx val="12"/>
            <c:invertIfNegative val="0"/>
            <c:bubble3D val="0"/>
            <c:extLst xmlns:c16r2="http://schemas.microsoft.com/office/drawing/2015/06/chart">
              <c:ext xmlns:c16="http://schemas.microsoft.com/office/drawing/2014/chart" uri="{C3380CC4-5D6E-409C-BE32-E72D297353CC}">
                <c16:uniqueId val="{0000000F-249E-4F92-8484-A109B04F819C}"/>
              </c:ext>
            </c:extLst>
          </c:dPt>
          <c:dPt>
            <c:idx val="13"/>
            <c:invertIfNegative val="0"/>
            <c:bubble3D val="0"/>
            <c:spPr>
              <a:solidFill>
                <a:schemeClr val="accent6"/>
              </a:solidFill>
            </c:spPr>
            <c:extLst xmlns:c16r2="http://schemas.microsoft.com/office/drawing/2015/06/chart">
              <c:ext xmlns:c16="http://schemas.microsoft.com/office/drawing/2014/chart" uri="{C3380CC4-5D6E-409C-BE32-E72D297353CC}">
                <c16:uniqueId val="{00000011-249E-4F92-8484-A109B04F819C}"/>
              </c:ext>
            </c:extLst>
          </c:dPt>
          <c:dPt>
            <c:idx val="14"/>
            <c:invertIfNegative val="0"/>
            <c:bubble3D val="0"/>
            <c:spPr>
              <a:solidFill>
                <a:schemeClr val="accent6"/>
              </a:solidFill>
            </c:spPr>
            <c:extLst xmlns:c16r2="http://schemas.microsoft.com/office/drawing/2015/06/chart">
              <c:ext xmlns:c16="http://schemas.microsoft.com/office/drawing/2014/chart" uri="{C3380CC4-5D6E-409C-BE32-E72D297353CC}">
                <c16:uniqueId val="{00000013-249E-4F92-8484-A109B04F819C}"/>
              </c:ext>
            </c:extLst>
          </c:dPt>
          <c:dPt>
            <c:idx val="15"/>
            <c:invertIfNegative val="0"/>
            <c:bubble3D val="0"/>
            <c:extLst xmlns:c16r2="http://schemas.microsoft.com/office/drawing/2015/06/chart">
              <c:ext xmlns:c16="http://schemas.microsoft.com/office/drawing/2014/chart" uri="{C3380CC4-5D6E-409C-BE32-E72D297353CC}">
                <c16:uniqueId val="{00000014-249E-4F92-8484-A109B04F819C}"/>
              </c:ext>
            </c:extLst>
          </c:dPt>
          <c:dPt>
            <c:idx val="19"/>
            <c:invertIfNegative val="0"/>
            <c:bubble3D val="0"/>
            <c:spPr>
              <a:solidFill>
                <a:schemeClr val="accent2"/>
              </a:solidFill>
            </c:spPr>
            <c:extLst xmlns:c16r2="http://schemas.microsoft.com/office/drawing/2015/06/chart">
              <c:ext xmlns:c16="http://schemas.microsoft.com/office/drawing/2014/chart" uri="{C3380CC4-5D6E-409C-BE32-E72D297353CC}">
                <c16:uniqueId val="{00000016-249E-4F92-8484-A109B04F819C}"/>
              </c:ext>
            </c:extLst>
          </c:dPt>
          <c:dPt>
            <c:idx val="21"/>
            <c:invertIfNegative val="0"/>
            <c:bubble3D val="0"/>
            <c:spPr>
              <a:solidFill>
                <a:schemeClr val="accent2"/>
              </a:solidFill>
            </c:spPr>
            <c:extLst xmlns:c16r2="http://schemas.microsoft.com/office/drawing/2015/06/chart">
              <c:ext xmlns:c16="http://schemas.microsoft.com/office/drawing/2014/chart" uri="{C3380CC4-5D6E-409C-BE32-E72D297353CC}">
                <c16:uniqueId val="{00000018-249E-4F92-8484-A109B04F819C}"/>
              </c:ext>
            </c:extLst>
          </c:dPt>
          <c:dPt>
            <c:idx val="31"/>
            <c:invertIfNegative val="0"/>
            <c:bubble3D val="0"/>
            <c:spPr>
              <a:solidFill>
                <a:schemeClr val="accent2"/>
              </a:solidFill>
            </c:spPr>
            <c:extLst xmlns:c16r2="http://schemas.microsoft.com/office/drawing/2015/06/chart">
              <c:ext xmlns:c16="http://schemas.microsoft.com/office/drawing/2014/chart" uri="{C3380CC4-5D6E-409C-BE32-E72D297353CC}">
                <c16:uniqueId val="{0000001A-249E-4F92-8484-A109B04F819C}"/>
              </c:ext>
            </c:extLst>
          </c:dPt>
          <c:cat>
            <c:numRef>
              <c:f>Sheet1!$A$2:$A$17</c:f>
              <c:numCache>
                <c:formatCode>General</c:formatCode>
                <c:ptCount val="16"/>
              </c:numCache>
            </c:numRef>
          </c:cat>
          <c:val>
            <c:numRef>
              <c:f>Sheet1!$B$2:$B$17</c:f>
              <c:numCache>
                <c:formatCode>General</c:formatCode>
                <c:ptCount val="16"/>
                <c:pt idx="0">
                  <c:v>1.9999999999999601E-2</c:v>
                </c:pt>
                <c:pt idx="1">
                  <c:v>0</c:v>
                </c:pt>
                <c:pt idx="2">
                  <c:v>3.9999999999999099E-2</c:v>
                </c:pt>
                <c:pt idx="3">
                  <c:v>-3.0000000000001099E-2</c:v>
                </c:pt>
                <c:pt idx="4">
                  <c:v>2.9999999999999399E-2</c:v>
                </c:pt>
                <c:pt idx="5">
                  <c:v>2.00000000000005E-2</c:v>
                </c:pt>
                <c:pt idx="6">
                  <c:v>9.9999999999997903E-3</c:v>
                </c:pt>
                <c:pt idx="7">
                  <c:v>1.9999999999999601E-2</c:v>
                </c:pt>
                <c:pt idx="8">
                  <c:v>-3.00000000000002E-2</c:v>
                </c:pt>
                <c:pt idx="9">
                  <c:v>3.00000000000002E-2</c:v>
                </c:pt>
                <c:pt idx="10">
                  <c:v>1.9999999999999601E-2</c:v>
                </c:pt>
                <c:pt idx="11">
                  <c:v>-1.9999999999999601E-2</c:v>
                </c:pt>
                <c:pt idx="12">
                  <c:v>9.9999999999997903E-3</c:v>
                </c:pt>
                <c:pt idx="13">
                  <c:v>-9.9999999999997903E-3</c:v>
                </c:pt>
                <c:pt idx="14">
                  <c:v>-1.9999999999999601E-2</c:v>
                </c:pt>
                <c:pt idx="15">
                  <c:v>9.9999999999997903E-3</c:v>
                </c:pt>
              </c:numCache>
            </c:numRef>
          </c:val>
          <c:extLst xmlns:c16r2="http://schemas.microsoft.com/office/drawing/2015/06/chart">
            <c:ext xmlns:c16="http://schemas.microsoft.com/office/drawing/2014/chart" uri="{C3380CC4-5D6E-409C-BE32-E72D297353CC}">
              <c16:uniqueId val="{0000001B-249E-4F92-8484-A109B04F819C}"/>
            </c:ext>
          </c:extLst>
        </c:ser>
        <c:dLbls>
          <c:showLegendKey val="0"/>
          <c:showVal val="0"/>
          <c:showCatName val="0"/>
          <c:showSerName val="0"/>
          <c:showPercent val="0"/>
          <c:showBubbleSize val="0"/>
        </c:dLbls>
        <c:gapWidth val="43"/>
        <c:axId val="131776512"/>
        <c:axId val="131778048"/>
      </c:barChart>
      <c:catAx>
        <c:axId val="131776512"/>
        <c:scaling>
          <c:orientation val="minMax"/>
        </c:scaling>
        <c:delete val="0"/>
        <c:axPos val="l"/>
        <c:numFmt formatCode="General" sourceLinked="1"/>
        <c:majorTickMark val="out"/>
        <c:minorTickMark val="none"/>
        <c:tickLblPos val="nextTo"/>
        <c:crossAx val="131778048"/>
        <c:crosses val="autoZero"/>
        <c:auto val="1"/>
        <c:lblAlgn val="ctr"/>
        <c:lblOffset val="100"/>
        <c:noMultiLvlLbl val="0"/>
      </c:catAx>
      <c:valAx>
        <c:axId val="131778048"/>
        <c:scaling>
          <c:orientation val="minMax"/>
          <c:max val="0.3"/>
          <c:min val="-0.3"/>
        </c:scaling>
        <c:delete val="0"/>
        <c:axPos val="b"/>
        <c:numFmt formatCode="#,##0.00" sourceLinked="0"/>
        <c:majorTickMark val="out"/>
        <c:minorTickMark val="none"/>
        <c:tickLblPos val="nextTo"/>
        <c:txPr>
          <a:bodyPr/>
          <a:lstStyle/>
          <a:p>
            <a:pPr>
              <a:defRPr sz="1050"/>
            </a:pPr>
            <a:endParaRPr lang="en-US"/>
          </a:p>
        </c:txPr>
        <c:crossAx val="131776512"/>
        <c:crosses val="autoZero"/>
        <c:crossBetween val="between"/>
        <c:majorUnit val="0.2"/>
        <c:minorUnit val="0.2"/>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257381889764"/>
          <c:y val="2.0307089549663999E-2"/>
          <c:w val="0.79615928477690301"/>
          <c:h val="0.85158364600102898"/>
        </c:manualLayout>
      </c:layout>
      <c:barChart>
        <c:barDir val="bar"/>
        <c:grouping val="clustered"/>
        <c:varyColors val="0"/>
        <c:ser>
          <c:idx val="0"/>
          <c:order val="0"/>
          <c:tx>
            <c:strRef>
              <c:f>Sheet1!$B$1</c:f>
              <c:strCache>
                <c:ptCount val="1"/>
                <c:pt idx="0">
                  <c:v>Series 1</c:v>
                </c:pt>
              </c:strCache>
            </c:strRef>
          </c:tx>
          <c:spPr>
            <a:solidFill>
              <a:schemeClr val="accent2"/>
            </a:solidFill>
          </c:spPr>
          <c:invertIfNegative val="0"/>
          <c:dPt>
            <c:idx val="0"/>
            <c:invertIfNegative val="0"/>
            <c:bubble3D val="0"/>
            <c:spPr>
              <a:solidFill>
                <a:schemeClr val="accent6"/>
              </a:solidFill>
            </c:spPr>
            <c:extLst xmlns:c16r2="http://schemas.microsoft.com/office/drawing/2015/06/chart">
              <c:ext xmlns:c16="http://schemas.microsoft.com/office/drawing/2014/chart" uri="{C3380CC4-5D6E-409C-BE32-E72D297353CC}">
                <c16:uniqueId val="{00000001-0143-45AE-9FF3-5553D32B0481}"/>
              </c:ext>
            </c:extLst>
          </c:dPt>
          <c:dPt>
            <c:idx val="1"/>
            <c:invertIfNegative val="0"/>
            <c:bubble3D val="0"/>
            <c:spPr>
              <a:solidFill>
                <a:schemeClr val="accent6"/>
              </a:solidFill>
            </c:spPr>
            <c:extLst xmlns:c16r2="http://schemas.microsoft.com/office/drawing/2015/06/chart">
              <c:ext xmlns:c16="http://schemas.microsoft.com/office/drawing/2014/chart" uri="{C3380CC4-5D6E-409C-BE32-E72D297353CC}">
                <c16:uniqueId val="{00000003-0143-45AE-9FF3-5553D32B0481}"/>
              </c:ext>
            </c:extLst>
          </c:dPt>
          <c:dPt>
            <c:idx val="2"/>
            <c:invertIfNegative val="0"/>
            <c:bubble3D val="0"/>
            <c:spPr>
              <a:solidFill>
                <a:schemeClr val="accent6"/>
              </a:solidFill>
            </c:spPr>
            <c:extLst xmlns:c16r2="http://schemas.microsoft.com/office/drawing/2015/06/chart">
              <c:ext xmlns:c16="http://schemas.microsoft.com/office/drawing/2014/chart" uri="{C3380CC4-5D6E-409C-BE32-E72D297353CC}">
                <c16:uniqueId val="{00000005-0143-45AE-9FF3-5553D32B0481}"/>
              </c:ext>
            </c:extLst>
          </c:dPt>
          <c:dPt>
            <c:idx val="3"/>
            <c:invertIfNegative val="0"/>
            <c:bubble3D val="0"/>
            <c:spPr>
              <a:solidFill>
                <a:schemeClr val="accent6"/>
              </a:solidFill>
            </c:spPr>
            <c:extLst xmlns:c16r2="http://schemas.microsoft.com/office/drawing/2015/06/chart">
              <c:ext xmlns:c16="http://schemas.microsoft.com/office/drawing/2014/chart" uri="{C3380CC4-5D6E-409C-BE32-E72D297353CC}">
                <c16:uniqueId val="{00000007-0143-45AE-9FF3-5553D32B0481}"/>
              </c:ext>
            </c:extLst>
          </c:dPt>
          <c:dPt>
            <c:idx val="4"/>
            <c:invertIfNegative val="0"/>
            <c:bubble3D val="0"/>
            <c:spPr>
              <a:solidFill>
                <a:schemeClr val="accent5"/>
              </a:solidFill>
            </c:spPr>
            <c:extLst xmlns:c16r2="http://schemas.microsoft.com/office/drawing/2015/06/chart">
              <c:ext xmlns:c16="http://schemas.microsoft.com/office/drawing/2014/chart" uri="{C3380CC4-5D6E-409C-BE32-E72D297353CC}">
                <c16:uniqueId val="{00000009-0143-45AE-9FF3-5553D32B0481}"/>
              </c:ext>
            </c:extLst>
          </c:dPt>
          <c:dPt>
            <c:idx val="5"/>
            <c:invertIfNegative val="0"/>
            <c:bubble3D val="0"/>
            <c:spPr>
              <a:solidFill>
                <a:schemeClr val="accent6"/>
              </a:solidFill>
            </c:spPr>
            <c:extLst xmlns:c16r2="http://schemas.microsoft.com/office/drawing/2015/06/chart">
              <c:ext xmlns:c16="http://schemas.microsoft.com/office/drawing/2014/chart" uri="{C3380CC4-5D6E-409C-BE32-E72D297353CC}">
                <c16:uniqueId val="{0000000B-0143-45AE-9FF3-5553D32B0481}"/>
              </c:ext>
            </c:extLst>
          </c:dPt>
          <c:dPt>
            <c:idx val="6"/>
            <c:invertIfNegative val="0"/>
            <c:bubble3D val="0"/>
            <c:spPr>
              <a:solidFill>
                <a:schemeClr val="accent6"/>
              </a:solidFill>
            </c:spPr>
            <c:extLst xmlns:c16r2="http://schemas.microsoft.com/office/drawing/2015/06/chart">
              <c:ext xmlns:c16="http://schemas.microsoft.com/office/drawing/2014/chart" uri="{C3380CC4-5D6E-409C-BE32-E72D297353CC}">
                <c16:uniqueId val="{0000000D-0143-45AE-9FF3-5553D32B0481}"/>
              </c:ext>
            </c:extLst>
          </c:dPt>
          <c:dPt>
            <c:idx val="7"/>
            <c:invertIfNegative val="0"/>
            <c:bubble3D val="0"/>
            <c:spPr>
              <a:solidFill>
                <a:schemeClr val="accent6"/>
              </a:solidFill>
            </c:spPr>
            <c:extLst xmlns:c16r2="http://schemas.microsoft.com/office/drawing/2015/06/chart">
              <c:ext xmlns:c16="http://schemas.microsoft.com/office/drawing/2014/chart" uri="{C3380CC4-5D6E-409C-BE32-E72D297353CC}">
                <c16:uniqueId val="{0000000F-0143-45AE-9FF3-5553D32B0481}"/>
              </c:ext>
            </c:extLst>
          </c:dPt>
          <c:dPt>
            <c:idx val="8"/>
            <c:invertIfNegative val="0"/>
            <c:bubble3D val="0"/>
            <c:spPr>
              <a:solidFill>
                <a:schemeClr val="accent6"/>
              </a:solidFill>
            </c:spPr>
            <c:extLst xmlns:c16r2="http://schemas.microsoft.com/office/drawing/2015/06/chart">
              <c:ext xmlns:c16="http://schemas.microsoft.com/office/drawing/2014/chart" uri="{C3380CC4-5D6E-409C-BE32-E72D297353CC}">
                <c16:uniqueId val="{00000011-0143-45AE-9FF3-5553D32B0481}"/>
              </c:ext>
            </c:extLst>
          </c:dPt>
          <c:dPt>
            <c:idx val="9"/>
            <c:invertIfNegative val="0"/>
            <c:bubble3D val="0"/>
            <c:spPr>
              <a:solidFill>
                <a:schemeClr val="accent6"/>
              </a:solidFill>
            </c:spPr>
            <c:extLst xmlns:c16r2="http://schemas.microsoft.com/office/drawing/2015/06/chart">
              <c:ext xmlns:c16="http://schemas.microsoft.com/office/drawing/2014/chart" uri="{C3380CC4-5D6E-409C-BE32-E72D297353CC}">
                <c16:uniqueId val="{00000013-0143-45AE-9FF3-5553D32B0481}"/>
              </c:ext>
            </c:extLst>
          </c:dPt>
          <c:dPt>
            <c:idx val="10"/>
            <c:invertIfNegative val="0"/>
            <c:bubble3D val="0"/>
            <c:spPr>
              <a:solidFill>
                <a:schemeClr val="accent6"/>
              </a:solidFill>
            </c:spPr>
            <c:extLst xmlns:c16r2="http://schemas.microsoft.com/office/drawing/2015/06/chart">
              <c:ext xmlns:c16="http://schemas.microsoft.com/office/drawing/2014/chart" uri="{C3380CC4-5D6E-409C-BE32-E72D297353CC}">
                <c16:uniqueId val="{00000015-0143-45AE-9FF3-5553D32B0481}"/>
              </c:ext>
            </c:extLst>
          </c:dPt>
          <c:dPt>
            <c:idx val="11"/>
            <c:invertIfNegative val="0"/>
            <c:bubble3D val="0"/>
            <c:spPr>
              <a:solidFill>
                <a:schemeClr val="accent6"/>
              </a:solidFill>
            </c:spPr>
            <c:extLst xmlns:c16r2="http://schemas.microsoft.com/office/drawing/2015/06/chart">
              <c:ext xmlns:c16="http://schemas.microsoft.com/office/drawing/2014/chart" uri="{C3380CC4-5D6E-409C-BE32-E72D297353CC}">
                <c16:uniqueId val="{00000017-0143-45AE-9FF3-5553D32B0481}"/>
              </c:ext>
            </c:extLst>
          </c:dPt>
          <c:dPt>
            <c:idx val="12"/>
            <c:invertIfNegative val="0"/>
            <c:bubble3D val="0"/>
            <c:spPr>
              <a:solidFill>
                <a:schemeClr val="accent6"/>
              </a:solidFill>
            </c:spPr>
            <c:extLst xmlns:c16r2="http://schemas.microsoft.com/office/drawing/2015/06/chart">
              <c:ext xmlns:c16="http://schemas.microsoft.com/office/drawing/2014/chart" uri="{C3380CC4-5D6E-409C-BE32-E72D297353CC}">
                <c16:uniqueId val="{00000019-0143-45AE-9FF3-5553D32B0481}"/>
              </c:ext>
            </c:extLst>
          </c:dPt>
          <c:dPt>
            <c:idx val="13"/>
            <c:invertIfNegative val="0"/>
            <c:bubble3D val="0"/>
            <c:spPr>
              <a:solidFill>
                <a:schemeClr val="accent6"/>
              </a:solidFill>
            </c:spPr>
            <c:extLst xmlns:c16r2="http://schemas.microsoft.com/office/drawing/2015/06/chart">
              <c:ext xmlns:c16="http://schemas.microsoft.com/office/drawing/2014/chart" uri="{C3380CC4-5D6E-409C-BE32-E72D297353CC}">
                <c16:uniqueId val="{0000001B-0143-45AE-9FF3-5553D32B0481}"/>
              </c:ext>
            </c:extLst>
          </c:dPt>
          <c:dPt>
            <c:idx val="14"/>
            <c:invertIfNegative val="0"/>
            <c:bubble3D val="0"/>
            <c:extLst xmlns:c16r2="http://schemas.microsoft.com/office/drawing/2015/06/chart">
              <c:ext xmlns:c16="http://schemas.microsoft.com/office/drawing/2014/chart" uri="{C3380CC4-5D6E-409C-BE32-E72D297353CC}">
                <c16:uniqueId val="{0000001C-0143-45AE-9FF3-5553D32B0481}"/>
              </c:ext>
            </c:extLst>
          </c:dPt>
          <c:dPt>
            <c:idx val="15"/>
            <c:invertIfNegative val="0"/>
            <c:bubble3D val="0"/>
            <c:extLst xmlns:c16r2="http://schemas.microsoft.com/office/drawing/2015/06/chart">
              <c:ext xmlns:c16="http://schemas.microsoft.com/office/drawing/2014/chart" uri="{C3380CC4-5D6E-409C-BE32-E72D297353CC}">
                <c16:uniqueId val="{0000001D-0143-45AE-9FF3-5553D32B0481}"/>
              </c:ext>
            </c:extLst>
          </c:dPt>
          <c:dPt>
            <c:idx val="16"/>
            <c:invertIfNegative val="0"/>
            <c:bubble3D val="0"/>
            <c:spPr>
              <a:solidFill>
                <a:schemeClr val="accent5"/>
              </a:solidFill>
            </c:spPr>
            <c:extLst xmlns:c16r2="http://schemas.microsoft.com/office/drawing/2015/06/chart">
              <c:ext xmlns:c16="http://schemas.microsoft.com/office/drawing/2014/chart" uri="{C3380CC4-5D6E-409C-BE32-E72D297353CC}">
                <c16:uniqueId val="{0000001F-0143-45AE-9FF3-5553D32B0481}"/>
              </c:ext>
            </c:extLst>
          </c:dPt>
          <c:dPt>
            <c:idx val="19"/>
            <c:invertIfNegative val="0"/>
            <c:bubble3D val="0"/>
            <c:extLst xmlns:c16r2="http://schemas.microsoft.com/office/drawing/2015/06/chart">
              <c:ext xmlns:c16="http://schemas.microsoft.com/office/drawing/2014/chart" uri="{C3380CC4-5D6E-409C-BE32-E72D297353CC}">
                <c16:uniqueId val="{00000020-0143-45AE-9FF3-5553D32B0481}"/>
              </c:ext>
            </c:extLst>
          </c:dPt>
          <c:dPt>
            <c:idx val="21"/>
            <c:invertIfNegative val="0"/>
            <c:bubble3D val="0"/>
            <c:extLst xmlns:c16r2="http://schemas.microsoft.com/office/drawing/2015/06/chart">
              <c:ext xmlns:c16="http://schemas.microsoft.com/office/drawing/2014/chart" uri="{C3380CC4-5D6E-409C-BE32-E72D297353CC}">
                <c16:uniqueId val="{00000021-0143-45AE-9FF3-5553D32B0481}"/>
              </c:ext>
            </c:extLst>
          </c:dPt>
          <c:dPt>
            <c:idx val="29"/>
            <c:invertIfNegative val="0"/>
            <c:bubble3D val="0"/>
            <c:spPr>
              <a:solidFill>
                <a:schemeClr val="accent5"/>
              </a:solidFill>
            </c:spPr>
            <c:extLst xmlns:c16r2="http://schemas.microsoft.com/office/drawing/2015/06/chart">
              <c:ext xmlns:c16="http://schemas.microsoft.com/office/drawing/2014/chart" uri="{C3380CC4-5D6E-409C-BE32-E72D297353CC}">
                <c16:uniqueId val="{00000023-0143-45AE-9FF3-5553D32B0481}"/>
              </c:ext>
            </c:extLst>
          </c:dPt>
          <c:dPt>
            <c:idx val="31"/>
            <c:invertIfNegative val="0"/>
            <c:bubble3D val="0"/>
            <c:extLst xmlns:c16r2="http://schemas.microsoft.com/office/drawing/2015/06/chart">
              <c:ext xmlns:c16="http://schemas.microsoft.com/office/drawing/2014/chart" uri="{C3380CC4-5D6E-409C-BE32-E72D297353CC}">
                <c16:uniqueId val="{00000024-0143-45AE-9FF3-5553D32B0481}"/>
              </c:ext>
            </c:extLst>
          </c:dPt>
          <c:cat>
            <c:strRef>
              <c:f>Sheet1!$A$2:$A$34</c:f>
              <c:strCache>
                <c:ptCount val="33"/>
                <c:pt idx="0">
                  <c:v>Ram</c:v>
                </c:pt>
                <c:pt idx="1">
                  <c:v>Porsche</c:v>
                </c:pt>
                <c:pt idx="2">
                  <c:v>Kia</c:v>
                </c:pt>
                <c:pt idx="3">
                  <c:v>Nissan</c:v>
                </c:pt>
                <c:pt idx="4">
                  <c:v>GMC</c:v>
                </c:pt>
                <c:pt idx="5">
                  <c:v>Mercedes-Benz</c:v>
                </c:pt>
                <c:pt idx="6">
                  <c:v>Audi</c:v>
                </c:pt>
                <c:pt idx="7">
                  <c:v>Mazda</c:v>
                </c:pt>
                <c:pt idx="8">
                  <c:v>Infiniti</c:v>
                </c:pt>
                <c:pt idx="9">
                  <c:v>Lincoln</c:v>
                </c:pt>
                <c:pt idx="10">
                  <c:v>MINI</c:v>
                </c:pt>
                <c:pt idx="11">
                  <c:v>Fiat</c:v>
                </c:pt>
                <c:pt idx="12">
                  <c:v>BMW</c:v>
                </c:pt>
                <c:pt idx="13">
                  <c:v>Chevrolet</c:v>
                </c:pt>
                <c:pt idx="14">
                  <c:v>Toyota</c:v>
                </c:pt>
                <c:pt idx="15">
                  <c:v>Hyundai</c:v>
                </c:pt>
                <c:pt idx="16">
                  <c:v>Buick</c:v>
                </c:pt>
                <c:pt idx="17">
                  <c:v>Dodge</c:v>
                </c:pt>
                <c:pt idx="18">
                  <c:v>Subaru</c:v>
                </c:pt>
                <c:pt idx="19">
                  <c:v>Volkswagen</c:v>
                </c:pt>
                <c:pt idx="20">
                  <c:v>Ford</c:v>
                </c:pt>
                <c:pt idx="21">
                  <c:v>Volvo</c:v>
                </c:pt>
                <c:pt idx="22">
                  <c:v>Acura</c:v>
                </c:pt>
                <c:pt idx="23">
                  <c:v>Chrysler</c:v>
                </c:pt>
                <c:pt idx="24">
                  <c:v>Honda</c:v>
                </c:pt>
                <c:pt idx="25">
                  <c:v>Lexus</c:v>
                </c:pt>
                <c:pt idx="26">
                  <c:v>smart</c:v>
                </c:pt>
                <c:pt idx="27">
                  <c:v>Mitsubishi</c:v>
                </c:pt>
                <c:pt idx="28">
                  <c:v>Scion</c:v>
                </c:pt>
                <c:pt idx="29">
                  <c:v>Cadillac</c:v>
                </c:pt>
                <c:pt idx="30">
                  <c:v>Jeep</c:v>
                </c:pt>
                <c:pt idx="31">
                  <c:v>Jaguar</c:v>
                </c:pt>
                <c:pt idx="32">
                  <c:v>Land Rover</c:v>
                </c:pt>
              </c:strCache>
            </c:strRef>
          </c:cat>
          <c:val>
            <c:numRef>
              <c:f>Sheet1!$B$2:$B$34</c:f>
              <c:numCache>
                <c:formatCode>General</c:formatCode>
                <c:ptCount val="33"/>
                <c:pt idx="0">
                  <c:v>-49</c:v>
                </c:pt>
                <c:pt idx="1">
                  <c:v>-25</c:v>
                </c:pt>
                <c:pt idx="2">
                  <c:v>-19</c:v>
                </c:pt>
                <c:pt idx="3">
                  <c:v>-17</c:v>
                </c:pt>
                <c:pt idx="4">
                  <c:v>-13</c:v>
                </c:pt>
                <c:pt idx="5">
                  <c:v>-10</c:v>
                </c:pt>
                <c:pt idx="6">
                  <c:v>-9</c:v>
                </c:pt>
                <c:pt idx="7">
                  <c:v>-8</c:v>
                </c:pt>
                <c:pt idx="8">
                  <c:v>-6</c:v>
                </c:pt>
                <c:pt idx="9">
                  <c:v>-5</c:v>
                </c:pt>
                <c:pt idx="10">
                  <c:v>-5</c:v>
                </c:pt>
                <c:pt idx="11">
                  <c:v>-3</c:v>
                </c:pt>
                <c:pt idx="12">
                  <c:v>-2</c:v>
                </c:pt>
                <c:pt idx="13">
                  <c:v>0</c:v>
                </c:pt>
                <c:pt idx="14">
                  <c:v>1</c:v>
                </c:pt>
                <c:pt idx="15">
                  <c:v>2</c:v>
                </c:pt>
                <c:pt idx="16">
                  <c:v>3</c:v>
                </c:pt>
                <c:pt idx="17">
                  <c:v>3</c:v>
                </c:pt>
                <c:pt idx="18">
                  <c:v>5</c:v>
                </c:pt>
                <c:pt idx="19">
                  <c:v>6</c:v>
                </c:pt>
                <c:pt idx="20">
                  <c:v>9</c:v>
                </c:pt>
                <c:pt idx="21">
                  <c:v>9</c:v>
                </c:pt>
                <c:pt idx="22">
                  <c:v>12</c:v>
                </c:pt>
                <c:pt idx="23">
                  <c:v>15</c:v>
                </c:pt>
                <c:pt idx="24">
                  <c:v>15</c:v>
                </c:pt>
                <c:pt idx="25">
                  <c:v>15</c:v>
                </c:pt>
                <c:pt idx="26">
                  <c:v>16</c:v>
                </c:pt>
                <c:pt idx="27">
                  <c:v>22</c:v>
                </c:pt>
                <c:pt idx="28">
                  <c:v>27</c:v>
                </c:pt>
                <c:pt idx="29">
                  <c:v>37</c:v>
                </c:pt>
                <c:pt idx="30">
                  <c:v>38</c:v>
                </c:pt>
                <c:pt idx="31">
                  <c:v>39</c:v>
                </c:pt>
                <c:pt idx="32">
                  <c:v>45</c:v>
                </c:pt>
              </c:numCache>
            </c:numRef>
          </c:val>
          <c:extLst xmlns:c16r2="http://schemas.microsoft.com/office/drawing/2015/06/chart">
            <c:ext xmlns:c16="http://schemas.microsoft.com/office/drawing/2014/chart" uri="{C3380CC4-5D6E-409C-BE32-E72D297353CC}">
              <c16:uniqueId val="{00000025-0143-45AE-9FF3-5553D32B0481}"/>
            </c:ext>
          </c:extLst>
        </c:ser>
        <c:dLbls>
          <c:showLegendKey val="0"/>
          <c:showVal val="0"/>
          <c:showCatName val="0"/>
          <c:showSerName val="0"/>
          <c:showPercent val="0"/>
          <c:showBubbleSize val="0"/>
        </c:dLbls>
        <c:gapWidth val="43"/>
        <c:axId val="117716864"/>
        <c:axId val="117718400"/>
      </c:barChart>
      <c:catAx>
        <c:axId val="117716864"/>
        <c:scaling>
          <c:orientation val="minMax"/>
        </c:scaling>
        <c:delete val="0"/>
        <c:axPos val="l"/>
        <c:numFmt formatCode="General" sourceLinked="0"/>
        <c:majorTickMark val="out"/>
        <c:minorTickMark val="none"/>
        <c:tickLblPos val="low"/>
        <c:txPr>
          <a:bodyPr/>
          <a:lstStyle/>
          <a:p>
            <a:pPr>
              <a:defRPr sz="900" b="0">
                <a:latin typeface="+mn-lt"/>
              </a:defRPr>
            </a:pPr>
            <a:endParaRPr lang="en-US"/>
          </a:p>
        </c:txPr>
        <c:crossAx val="117718400"/>
        <c:crosses val="autoZero"/>
        <c:auto val="1"/>
        <c:lblAlgn val="ctr"/>
        <c:lblOffset val="100"/>
        <c:tickLblSkip val="1"/>
        <c:noMultiLvlLbl val="0"/>
      </c:catAx>
      <c:valAx>
        <c:axId val="117718400"/>
        <c:scaling>
          <c:orientation val="minMax"/>
          <c:max val="55"/>
          <c:min val="-55"/>
        </c:scaling>
        <c:delete val="0"/>
        <c:axPos val="b"/>
        <c:title>
          <c:tx>
            <c:rich>
              <a:bodyPr/>
              <a:lstStyle/>
              <a:p>
                <a:pPr>
                  <a:defRPr sz="1050" b="0"/>
                </a:pPr>
                <a:r>
                  <a:rPr lang="en-US" sz="1050" b="0" dirty="0"/>
                  <a:t>Over</a:t>
                </a:r>
                <a:r>
                  <a:rPr lang="en-US" sz="1050" b="0" baseline="0" dirty="0"/>
                  <a:t>all SSI Difference (Female – Male)</a:t>
                </a:r>
                <a:endParaRPr lang="en-US" sz="1050" b="0" dirty="0"/>
              </a:p>
            </c:rich>
          </c:tx>
          <c:layout/>
          <c:overlay val="0"/>
        </c:title>
        <c:numFmt formatCode="General" sourceLinked="1"/>
        <c:majorTickMark val="out"/>
        <c:minorTickMark val="none"/>
        <c:tickLblPos val="nextTo"/>
        <c:txPr>
          <a:bodyPr/>
          <a:lstStyle/>
          <a:p>
            <a:pPr>
              <a:defRPr sz="1050">
                <a:solidFill>
                  <a:schemeClr val="tx2"/>
                </a:solidFill>
              </a:defRPr>
            </a:pPr>
            <a:endParaRPr lang="en-US"/>
          </a:p>
        </c:txPr>
        <c:crossAx val="117716864"/>
        <c:crosses val="autoZero"/>
        <c:crossBetween val="between"/>
        <c:majorUnit val="10"/>
        <c:minorUnit val="10"/>
      </c:valAx>
    </c:plotArea>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Used Web</c:v>
                </c:pt>
              </c:strCache>
            </c:strRef>
          </c:tx>
          <c:spPr>
            <a:solidFill>
              <a:schemeClr val="accent1"/>
            </a:solidFill>
          </c:spPr>
          <c:invertIfNegative val="0"/>
          <c:dLbls>
            <c:spPr>
              <a:noFill/>
              <a:ln>
                <a:noFill/>
              </a:ln>
              <a:effectLst/>
            </c:spPr>
            <c:txPr>
              <a:bodyPr/>
              <a:lstStyle/>
              <a:p>
                <a:pPr>
                  <a:defRPr b="1">
                    <a:solidFill>
                      <a:schemeClr val="bg1"/>
                    </a:solidFill>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Gen Y</c:v>
                </c:pt>
                <c:pt idx="1">
                  <c:v>Gen X</c:v>
                </c:pt>
                <c:pt idx="2">
                  <c:v>Boomers</c:v>
                </c:pt>
                <c:pt idx="3">
                  <c:v>Pre-Boomers</c:v>
                </c:pt>
              </c:strCache>
            </c:strRef>
          </c:cat>
          <c:val>
            <c:numRef>
              <c:f>Sheet1!$B$2:$B$5</c:f>
              <c:numCache>
                <c:formatCode>General</c:formatCode>
                <c:ptCount val="4"/>
                <c:pt idx="0">
                  <c:v>790</c:v>
                </c:pt>
                <c:pt idx="1">
                  <c:v>809</c:v>
                </c:pt>
                <c:pt idx="2">
                  <c:v>818</c:v>
                </c:pt>
                <c:pt idx="3">
                  <c:v>828</c:v>
                </c:pt>
              </c:numCache>
            </c:numRef>
          </c:val>
          <c:extLst xmlns:c16r2="http://schemas.microsoft.com/office/drawing/2015/06/chart">
            <c:ext xmlns:c16="http://schemas.microsoft.com/office/drawing/2014/chart" uri="{C3380CC4-5D6E-409C-BE32-E72D297353CC}">
              <c16:uniqueId val="{00000000-EF1A-4F72-A542-391612C40880}"/>
            </c:ext>
          </c:extLst>
        </c:ser>
        <c:ser>
          <c:idx val="1"/>
          <c:order val="1"/>
          <c:tx>
            <c:strRef>
              <c:f>Sheet1!$C$1</c:f>
              <c:strCache>
                <c:ptCount val="1"/>
                <c:pt idx="0">
                  <c:v>Didn't Use Web</c:v>
                </c:pt>
              </c:strCache>
            </c:strRef>
          </c:tx>
          <c:spPr>
            <a:solidFill>
              <a:schemeClr val="accent2"/>
            </a:solidFill>
          </c:spPr>
          <c:invertIfNegative val="0"/>
          <c:dLbls>
            <c:spPr>
              <a:noFill/>
              <a:ln>
                <a:noFill/>
              </a:ln>
              <a:effectLst/>
            </c:spPr>
            <c:txPr>
              <a:bodyPr/>
              <a:lstStyle/>
              <a:p>
                <a:pPr>
                  <a:defRPr b="1">
                    <a:solidFill>
                      <a:schemeClr val="bg1"/>
                    </a:solidFill>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Gen Y</c:v>
                </c:pt>
                <c:pt idx="1">
                  <c:v>Gen X</c:v>
                </c:pt>
                <c:pt idx="2">
                  <c:v>Boomers</c:v>
                </c:pt>
                <c:pt idx="3">
                  <c:v>Pre-Boomers</c:v>
                </c:pt>
              </c:strCache>
            </c:strRef>
          </c:cat>
          <c:val>
            <c:numRef>
              <c:f>Sheet1!$C$2:$C$5</c:f>
              <c:numCache>
                <c:formatCode>General</c:formatCode>
                <c:ptCount val="4"/>
                <c:pt idx="0">
                  <c:v>836</c:v>
                </c:pt>
                <c:pt idx="1">
                  <c:v>842</c:v>
                </c:pt>
                <c:pt idx="2">
                  <c:v>842</c:v>
                </c:pt>
                <c:pt idx="3">
                  <c:v>846</c:v>
                </c:pt>
              </c:numCache>
            </c:numRef>
          </c:val>
          <c:extLst xmlns:c16r2="http://schemas.microsoft.com/office/drawing/2015/06/chart">
            <c:ext xmlns:c16="http://schemas.microsoft.com/office/drawing/2014/chart" uri="{C3380CC4-5D6E-409C-BE32-E72D297353CC}">
              <c16:uniqueId val="{00000001-EF1A-4F72-A542-391612C40880}"/>
            </c:ext>
          </c:extLst>
        </c:ser>
        <c:dLbls>
          <c:showLegendKey val="0"/>
          <c:showVal val="0"/>
          <c:showCatName val="0"/>
          <c:showSerName val="0"/>
          <c:showPercent val="0"/>
          <c:showBubbleSize val="0"/>
        </c:dLbls>
        <c:gapWidth val="30"/>
        <c:axId val="133907968"/>
        <c:axId val="133909888"/>
      </c:barChart>
      <c:lineChart>
        <c:grouping val="standard"/>
        <c:varyColors val="0"/>
        <c:ser>
          <c:idx val="2"/>
          <c:order val="2"/>
          <c:tx>
            <c:strRef>
              <c:f>Sheet1!$D$1</c:f>
              <c:strCache>
                <c:ptCount val="1"/>
                <c:pt idx="0">
                  <c:v>% Yes</c:v>
                </c:pt>
              </c:strCache>
            </c:strRef>
          </c:tx>
          <c:spPr>
            <a:ln w="38100">
              <a:solidFill>
                <a:schemeClr val="accent3"/>
              </a:solidFill>
            </a:ln>
          </c:spPr>
          <c:marker>
            <c:spPr>
              <a:solidFill>
                <a:schemeClr val="accent3"/>
              </a:solidFill>
              <a:ln>
                <a:solidFill>
                  <a:schemeClr val="accent3"/>
                </a:solidFill>
              </a:ln>
            </c:spPr>
          </c:marker>
          <c:dLbls>
            <c:dLbl>
              <c:idx val="2"/>
              <c:layout>
                <c:manualLayout>
                  <c:x val="-4.1560335399198102E-2"/>
                  <c:y val="-3.998685057358890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F1A-4F72-A542-391612C40880}"/>
                </c:ext>
              </c:extLst>
            </c:dLbl>
            <c:dLbl>
              <c:idx val="3"/>
              <c:layout>
                <c:manualLayout>
                  <c:x val="-6.2931269573804202E-3"/>
                  <c:y val="-1.6310425891858601E-2"/>
                </c:manualLayout>
              </c:layout>
              <c:spPr/>
              <c:txPr>
                <a:bodyPr/>
                <a:lstStyle/>
                <a:p>
                  <a:pPr>
                    <a:defRPr b="1">
                      <a:solidFill>
                        <a:schemeClr val="bg1"/>
                      </a:solidFill>
                    </a:defRPr>
                  </a:pPr>
                  <a:endParaRPr lang="en-US"/>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F1A-4F72-A542-391612C40880}"/>
                </c:ext>
              </c:extLst>
            </c:dLbl>
            <c:spPr>
              <a:noFill/>
              <a:ln>
                <a:noFill/>
              </a:ln>
              <a:effectLst/>
            </c:spPr>
            <c:txPr>
              <a:bodyPr/>
              <a:lstStyle/>
              <a:p>
                <a:pPr>
                  <a:defRPr b="1"/>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Gen Y</c:v>
                </c:pt>
                <c:pt idx="1">
                  <c:v>Gen X</c:v>
                </c:pt>
                <c:pt idx="2">
                  <c:v>Boomers</c:v>
                </c:pt>
                <c:pt idx="3">
                  <c:v>Pre-Boomers</c:v>
                </c:pt>
              </c:strCache>
            </c:strRef>
          </c:cat>
          <c:val>
            <c:numRef>
              <c:f>Sheet1!$D$2:$D$5</c:f>
              <c:numCache>
                <c:formatCode>0%</c:formatCode>
                <c:ptCount val="4"/>
                <c:pt idx="0">
                  <c:v>0.8</c:v>
                </c:pt>
                <c:pt idx="1">
                  <c:v>0.79</c:v>
                </c:pt>
                <c:pt idx="2">
                  <c:v>0.76</c:v>
                </c:pt>
                <c:pt idx="3">
                  <c:v>0.62</c:v>
                </c:pt>
              </c:numCache>
            </c:numRef>
          </c:val>
          <c:smooth val="0"/>
          <c:extLst xmlns:c16r2="http://schemas.microsoft.com/office/drawing/2015/06/chart">
            <c:ext xmlns:c16="http://schemas.microsoft.com/office/drawing/2014/chart" uri="{C3380CC4-5D6E-409C-BE32-E72D297353CC}">
              <c16:uniqueId val="{00000004-EF1A-4F72-A542-391612C40880}"/>
            </c:ext>
          </c:extLst>
        </c:ser>
        <c:dLbls>
          <c:showLegendKey val="0"/>
          <c:showVal val="0"/>
          <c:showCatName val="0"/>
          <c:showSerName val="0"/>
          <c:showPercent val="0"/>
          <c:showBubbleSize val="0"/>
        </c:dLbls>
        <c:marker val="1"/>
        <c:smooth val="0"/>
        <c:axId val="133934464"/>
        <c:axId val="133932544"/>
      </c:lineChart>
      <c:catAx>
        <c:axId val="133907968"/>
        <c:scaling>
          <c:orientation val="minMax"/>
        </c:scaling>
        <c:delete val="0"/>
        <c:axPos val="b"/>
        <c:title>
          <c:tx>
            <c:rich>
              <a:bodyPr/>
              <a:lstStyle/>
              <a:p>
                <a:pPr>
                  <a:defRPr b="0"/>
                </a:pPr>
                <a:r>
                  <a:rPr lang="en-US" b="0" dirty="0"/>
                  <a:t>Customer Age</a:t>
                </a:r>
              </a:p>
            </c:rich>
          </c:tx>
          <c:layout/>
          <c:overlay val="0"/>
        </c:title>
        <c:numFmt formatCode="General" sourceLinked="0"/>
        <c:majorTickMark val="out"/>
        <c:minorTickMark val="none"/>
        <c:tickLblPos val="nextTo"/>
        <c:crossAx val="133909888"/>
        <c:crosses val="autoZero"/>
        <c:auto val="1"/>
        <c:lblAlgn val="ctr"/>
        <c:lblOffset val="100"/>
        <c:noMultiLvlLbl val="0"/>
      </c:catAx>
      <c:valAx>
        <c:axId val="133909888"/>
        <c:scaling>
          <c:orientation val="minMax"/>
        </c:scaling>
        <c:delete val="0"/>
        <c:axPos val="l"/>
        <c:majorGridlines>
          <c:spPr>
            <a:ln>
              <a:noFill/>
            </a:ln>
          </c:spPr>
        </c:majorGridlines>
        <c:title>
          <c:tx>
            <c:rich>
              <a:bodyPr rot="-5400000" vert="horz"/>
              <a:lstStyle/>
              <a:p>
                <a:pPr>
                  <a:defRPr b="0"/>
                </a:pPr>
                <a:r>
                  <a:rPr lang="en-US" b="0" dirty="0"/>
                  <a:t>Buyer Index Score</a:t>
                </a:r>
              </a:p>
            </c:rich>
          </c:tx>
          <c:layout>
            <c:manualLayout>
              <c:xMode val="edge"/>
              <c:yMode val="edge"/>
              <c:x val="5.8330295297119904E-3"/>
              <c:y val="0.357804634074953"/>
            </c:manualLayout>
          </c:layout>
          <c:overlay val="0"/>
        </c:title>
        <c:numFmt formatCode="General" sourceLinked="1"/>
        <c:majorTickMark val="out"/>
        <c:minorTickMark val="none"/>
        <c:tickLblPos val="nextTo"/>
        <c:crossAx val="133907968"/>
        <c:crosses val="autoZero"/>
        <c:crossBetween val="between"/>
        <c:majorUnit val="20"/>
      </c:valAx>
      <c:valAx>
        <c:axId val="133932544"/>
        <c:scaling>
          <c:orientation val="minMax"/>
          <c:min val="0"/>
        </c:scaling>
        <c:delete val="0"/>
        <c:axPos val="r"/>
        <c:title>
          <c:tx>
            <c:rich>
              <a:bodyPr rot="-5400000" vert="horz"/>
              <a:lstStyle/>
              <a:p>
                <a:pPr>
                  <a:defRPr b="0"/>
                </a:pPr>
                <a:r>
                  <a:rPr lang="en-US" b="0" dirty="0"/>
                  <a:t>% Used Internet</a:t>
                </a:r>
              </a:p>
            </c:rich>
          </c:tx>
          <c:layout/>
          <c:overlay val="0"/>
        </c:title>
        <c:numFmt formatCode="0%" sourceLinked="1"/>
        <c:majorTickMark val="out"/>
        <c:minorTickMark val="none"/>
        <c:tickLblPos val="nextTo"/>
        <c:crossAx val="133934464"/>
        <c:crosses val="max"/>
        <c:crossBetween val="between"/>
        <c:majorUnit val="0.25"/>
      </c:valAx>
      <c:catAx>
        <c:axId val="133934464"/>
        <c:scaling>
          <c:orientation val="minMax"/>
        </c:scaling>
        <c:delete val="1"/>
        <c:axPos val="b"/>
        <c:numFmt formatCode="General" sourceLinked="1"/>
        <c:majorTickMark val="out"/>
        <c:minorTickMark val="none"/>
        <c:tickLblPos val="nextTo"/>
        <c:crossAx val="133932544"/>
        <c:crosses val="autoZero"/>
        <c:auto val="1"/>
        <c:lblAlgn val="ctr"/>
        <c:lblOffset val="100"/>
        <c:noMultiLvlLbl val="0"/>
      </c:catAx>
    </c:plotArea>
    <c:legend>
      <c:legendPos val="t"/>
      <c:layout/>
      <c:overlay val="0"/>
    </c:legend>
    <c:plotVisOnly val="1"/>
    <c:dispBlanksAs val="gap"/>
    <c:showDLblsOverMax val="0"/>
  </c:chart>
  <c:txPr>
    <a:bodyPr/>
    <a:lstStyle/>
    <a:p>
      <a:pPr>
        <a:defRPr sz="1200">
          <a:latin typeface="+mj-lt"/>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60456925553499"/>
          <c:y val="1.7066675494840498E-2"/>
          <c:w val="0.79504050313771102"/>
          <c:h val="0.89975755136372004"/>
        </c:manualLayout>
      </c:layout>
      <c:barChart>
        <c:barDir val="bar"/>
        <c:grouping val="clustered"/>
        <c:varyColors val="0"/>
        <c:ser>
          <c:idx val="0"/>
          <c:order val="0"/>
          <c:tx>
            <c:strRef>
              <c:f>Sheet1!$B$1</c:f>
              <c:strCache>
                <c:ptCount val="1"/>
                <c:pt idx="0">
                  <c:v>Series 1</c:v>
                </c:pt>
              </c:strCache>
            </c:strRef>
          </c:tx>
          <c:spPr>
            <a:solidFill>
              <a:schemeClr val="accent2"/>
            </a:solidFill>
          </c:spPr>
          <c:invertIfNegative val="0"/>
          <c:dPt>
            <c:idx val="0"/>
            <c:invertIfNegative val="0"/>
            <c:bubble3D val="0"/>
            <c:spPr>
              <a:solidFill>
                <a:schemeClr val="accent2"/>
              </a:solidFill>
            </c:spPr>
            <c:extLst xmlns:c16r2="http://schemas.microsoft.com/office/drawing/2015/06/chart">
              <c:ext xmlns:c16="http://schemas.microsoft.com/office/drawing/2014/chart" uri="{C3380CC4-5D6E-409C-BE32-E72D297353CC}">
                <c16:uniqueId val="{00000001-BFFB-417F-93D2-09F0DED7A13F}"/>
              </c:ext>
            </c:extLst>
          </c:dPt>
          <c:dPt>
            <c:idx val="1"/>
            <c:invertIfNegative val="0"/>
            <c:bubble3D val="0"/>
            <c:spPr>
              <a:solidFill>
                <a:schemeClr val="accent2"/>
              </a:solidFill>
            </c:spPr>
            <c:extLst xmlns:c16r2="http://schemas.microsoft.com/office/drawing/2015/06/chart">
              <c:ext xmlns:c16="http://schemas.microsoft.com/office/drawing/2014/chart" uri="{C3380CC4-5D6E-409C-BE32-E72D297353CC}">
                <c16:uniqueId val="{00000003-BFFB-417F-93D2-09F0DED7A13F}"/>
              </c:ext>
            </c:extLst>
          </c:dPt>
          <c:dPt>
            <c:idx val="2"/>
            <c:invertIfNegative val="0"/>
            <c:bubble3D val="0"/>
            <c:spPr>
              <a:solidFill>
                <a:schemeClr val="accent2"/>
              </a:solidFill>
            </c:spPr>
            <c:extLst xmlns:c16r2="http://schemas.microsoft.com/office/drawing/2015/06/chart">
              <c:ext xmlns:c16="http://schemas.microsoft.com/office/drawing/2014/chart" uri="{C3380CC4-5D6E-409C-BE32-E72D297353CC}">
                <c16:uniqueId val="{00000005-BFFB-417F-93D2-09F0DED7A13F}"/>
              </c:ext>
            </c:extLst>
          </c:dPt>
          <c:dPt>
            <c:idx val="3"/>
            <c:invertIfNegative val="0"/>
            <c:bubble3D val="0"/>
            <c:spPr>
              <a:solidFill>
                <a:schemeClr val="accent2"/>
              </a:solidFill>
            </c:spPr>
            <c:extLst xmlns:c16r2="http://schemas.microsoft.com/office/drawing/2015/06/chart">
              <c:ext xmlns:c16="http://schemas.microsoft.com/office/drawing/2014/chart" uri="{C3380CC4-5D6E-409C-BE32-E72D297353CC}">
                <c16:uniqueId val="{00000007-BFFB-417F-93D2-09F0DED7A13F}"/>
              </c:ext>
            </c:extLst>
          </c:dPt>
          <c:dPt>
            <c:idx val="4"/>
            <c:invertIfNegative val="0"/>
            <c:bubble3D val="0"/>
            <c:spPr>
              <a:solidFill>
                <a:schemeClr val="accent2"/>
              </a:solidFill>
            </c:spPr>
            <c:extLst xmlns:c16r2="http://schemas.microsoft.com/office/drawing/2015/06/chart">
              <c:ext xmlns:c16="http://schemas.microsoft.com/office/drawing/2014/chart" uri="{C3380CC4-5D6E-409C-BE32-E72D297353CC}">
                <c16:uniqueId val="{00000009-BFFB-417F-93D2-09F0DED7A13F}"/>
              </c:ext>
            </c:extLst>
          </c:dPt>
          <c:dPt>
            <c:idx val="5"/>
            <c:invertIfNegative val="0"/>
            <c:bubble3D val="0"/>
            <c:spPr>
              <a:solidFill>
                <a:schemeClr val="accent2"/>
              </a:solidFill>
            </c:spPr>
            <c:extLst xmlns:c16r2="http://schemas.microsoft.com/office/drawing/2015/06/chart">
              <c:ext xmlns:c16="http://schemas.microsoft.com/office/drawing/2014/chart" uri="{C3380CC4-5D6E-409C-BE32-E72D297353CC}">
                <c16:uniqueId val="{0000000B-BFFB-417F-93D2-09F0DED7A13F}"/>
              </c:ext>
            </c:extLst>
          </c:dPt>
          <c:dPt>
            <c:idx val="6"/>
            <c:invertIfNegative val="0"/>
            <c:bubble3D val="0"/>
            <c:spPr>
              <a:solidFill>
                <a:schemeClr val="accent2"/>
              </a:solidFill>
            </c:spPr>
            <c:extLst xmlns:c16r2="http://schemas.microsoft.com/office/drawing/2015/06/chart">
              <c:ext xmlns:c16="http://schemas.microsoft.com/office/drawing/2014/chart" uri="{C3380CC4-5D6E-409C-BE32-E72D297353CC}">
                <c16:uniqueId val="{0000000D-BFFB-417F-93D2-09F0DED7A13F}"/>
              </c:ext>
            </c:extLst>
          </c:dPt>
          <c:dPt>
            <c:idx val="7"/>
            <c:invertIfNegative val="0"/>
            <c:bubble3D val="0"/>
            <c:spPr>
              <a:solidFill>
                <a:schemeClr val="accent2"/>
              </a:solidFill>
            </c:spPr>
            <c:extLst xmlns:c16r2="http://schemas.microsoft.com/office/drawing/2015/06/chart">
              <c:ext xmlns:c16="http://schemas.microsoft.com/office/drawing/2014/chart" uri="{C3380CC4-5D6E-409C-BE32-E72D297353CC}">
                <c16:uniqueId val="{0000000F-BFFB-417F-93D2-09F0DED7A13F}"/>
              </c:ext>
            </c:extLst>
          </c:dPt>
          <c:dPt>
            <c:idx val="8"/>
            <c:invertIfNegative val="0"/>
            <c:bubble3D val="0"/>
            <c:spPr>
              <a:solidFill>
                <a:schemeClr val="accent2"/>
              </a:solidFill>
            </c:spPr>
            <c:extLst xmlns:c16r2="http://schemas.microsoft.com/office/drawing/2015/06/chart">
              <c:ext xmlns:c16="http://schemas.microsoft.com/office/drawing/2014/chart" uri="{C3380CC4-5D6E-409C-BE32-E72D297353CC}">
                <c16:uniqueId val="{00000011-BFFB-417F-93D2-09F0DED7A13F}"/>
              </c:ext>
            </c:extLst>
          </c:dPt>
          <c:dPt>
            <c:idx val="9"/>
            <c:invertIfNegative val="0"/>
            <c:bubble3D val="0"/>
            <c:spPr>
              <a:solidFill>
                <a:schemeClr val="accent2"/>
              </a:solidFill>
            </c:spPr>
            <c:extLst xmlns:c16r2="http://schemas.microsoft.com/office/drawing/2015/06/chart">
              <c:ext xmlns:c16="http://schemas.microsoft.com/office/drawing/2014/chart" uri="{C3380CC4-5D6E-409C-BE32-E72D297353CC}">
                <c16:uniqueId val="{00000013-BFFB-417F-93D2-09F0DED7A13F}"/>
              </c:ext>
            </c:extLst>
          </c:dPt>
          <c:dPt>
            <c:idx val="10"/>
            <c:invertIfNegative val="0"/>
            <c:bubble3D val="0"/>
            <c:spPr>
              <a:solidFill>
                <a:schemeClr val="accent2"/>
              </a:solidFill>
            </c:spPr>
            <c:extLst xmlns:c16r2="http://schemas.microsoft.com/office/drawing/2015/06/chart">
              <c:ext xmlns:c16="http://schemas.microsoft.com/office/drawing/2014/chart" uri="{C3380CC4-5D6E-409C-BE32-E72D297353CC}">
                <c16:uniqueId val="{00000015-BFFB-417F-93D2-09F0DED7A13F}"/>
              </c:ext>
            </c:extLst>
          </c:dPt>
          <c:dPt>
            <c:idx val="11"/>
            <c:invertIfNegative val="0"/>
            <c:bubble3D val="0"/>
            <c:spPr>
              <a:solidFill>
                <a:schemeClr val="accent2"/>
              </a:solidFill>
            </c:spPr>
            <c:extLst xmlns:c16r2="http://schemas.microsoft.com/office/drawing/2015/06/chart">
              <c:ext xmlns:c16="http://schemas.microsoft.com/office/drawing/2014/chart" uri="{C3380CC4-5D6E-409C-BE32-E72D297353CC}">
                <c16:uniqueId val="{00000017-BFFB-417F-93D2-09F0DED7A13F}"/>
              </c:ext>
            </c:extLst>
          </c:dPt>
          <c:dPt>
            <c:idx val="12"/>
            <c:invertIfNegative val="0"/>
            <c:bubble3D val="0"/>
            <c:spPr>
              <a:solidFill>
                <a:schemeClr val="accent2"/>
              </a:solidFill>
            </c:spPr>
            <c:extLst xmlns:c16r2="http://schemas.microsoft.com/office/drawing/2015/06/chart">
              <c:ext xmlns:c16="http://schemas.microsoft.com/office/drawing/2014/chart" uri="{C3380CC4-5D6E-409C-BE32-E72D297353CC}">
                <c16:uniqueId val="{00000019-BFFB-417F-93D2-09F0DED7A13F}"/>
              </c:ext>
            </c:extLst>
          </c:dPt>
          <c:dPt>
            <c:idx val="13"/>
            <c:invertIfNegative val="0"/>
            <c:bubble3D val="0"/>
            <c:spPr>
              <a:solidFill>
                <a:schemeClr val="accent6"/>
              </a:solidFill>
            </c:spPr>
            <c:extLst xmlns:c16r2="http://schemas.microsoft.com/office/drawing/2015/06/chart">
              <c:ext xmlns:c16="http://schemas.microsoft.com/office/drawing/2014/chart" uri="{C3380CC4-5D6E-409C-BE32-E72D297353CC}">
                <c16:uniqueId val="{0000001B-BFFB-417F-93D2-09F0DED7A13F}"/>
              </c:ext>
            </c:extLst>
          </c:dPt>
          <c:dPt>
            <c:idx val="14"/>
            <c:invertIfNegative val="0"/>
            <c:bubble3D val="0"/>
            <c:spPr>
              <a:solidFill>
                <a:schemeClr val="accent6"/>
              </a:solidFill>
            </c:spPr>
            <c:extLst xmlns:c16r2="http://schemas.microsoft.com/office/drawing/2015/06/chart">
              <c:ext xmlns:c16="http://schemas.microsoft.com/office/drawing/2014/chart" uri="{C3380CC4-5D6E-409C-BE32-E72D297353CC}">
                <c16:uniqueId val="{0000001D-BFFB-417F-93D2-09F0DED7A13F}"/>
              </c:ext>
            </c:extLst>
          </c:dPt>
          <c:dPt>
            <c:idx val="15"/>
            <c:invertIfNegative val="0"/>
            <c:bubble3D val="0"/>
            <c:spPr>
              <a:solidFill>
                <a:schemeClr val="accent6"/>
              </a:solidFill>
            </c:spPr>
            <c:extLst xmlns:c16r2="http://schemas.microsoft.com/office/drawing/2015/06/chart">
              <c:ext xmlns:c16="http://schemas.microsoft.com/office/drawing/2014/chart" uri="{C3380CC4-5D6E-409C-BE32-E72D297353CC}">
                <c16:uniqueId val="{0000001F-BFFB-417F-93D2-09F0DED7A13F}"/>
              </c:ext>
            </c:extLst>
          </c:dPt>
          <c:dPt>
            <c:idx val="16"/>
            <c:invertIfNegative val="0"/>
            <c:bubble3D val="0"/>
            <c:spPr>
              <a:solidFill>
                <a:schemeClr val="accent6"/>
              </a:solidFill>
            </c:spPr>
            <c:extLst xmlns:c16r2="http://schemas.microsoft.com/office/drawing/2015/06/chart">
              <c:ext xmlns:c16="http://schemas.microsoft.com/office/drawing/2014/chart" uri="{C3380CC4-5D6E-409C-BE32-E72D297353CC}">
                <c16:uniqueId val="{00000021-BFFB-417F-93D2-09F0DED7A13F}"/>
              </c:ext>
            </c:extLst>
          </c:dPt>
          <c:dPt>
            <c:idx val="19"/>
            <c:invertIfNegative val="0"/>
            <c:bubble3D val="0"/>
            <c:extLst xmlns:c16r2="http://schemas.microsoft.com/office/drawing/2015/06/chart">
              <c:ext xmlns:c16="http://schemas.microsoft.com/office/drawing/2014/chart" uri="{C3380CC4-5D6E-409C-BE32-E72D297353CC}">
                <c16:uniqueId val="{00000022-BFFB-417F-93D2-09F0DED7A13F}"/>
              </c:ext>
            </c:extLst>
          </c:dPt>
          <c:dPt>
            <c:idx val="21"/>
            <c:invertIfNegative val="0"/>
            <c:bubble3D val="0"/>
            <c:extLst xmlns:c16r2="http://schemas.microsoft.com/office/drawing/2015/06/chart">
              <c:ext xmlns:c16="http://schemas.microsoft.com/office/drawing/2014/chart" uri="{C3380CC4-5D6E-409C-BE32-E72D297353CC}">
                <c16:uniqueId val="{00000023-BFFB-417F-93D2-09F0DED7A13F}"/>
              </c:ext>
            </c:extLst>
          </c:dPt>
          <c:dPt>
            <c:idx val="31"/>
            <c:invertIfNegative val="0"/>
            <c:bubble3D val="0"/>
            <c:extLst xmlns:c16r2="http://schemas.microsoft.com/office/drawing/2015/06/chart">
              <c:ext xmlns:c16="http://schemas.microsoft.com/office/drawing/2014/chart" uri="{C3380CC4-5D6E-409C-BE32-E72D297353CC}">
                <c16:uniqueId val="{00000024-BFFB-417F-93D2-09F0DED7A13F}"/>
              </c:ext>
            </c:extLst>
          </c:dPt>
          <c:cat>
            <c:numRef>
              <c:f>Sheet1!$A$2:$A$18</c:f>
              <c:numCache>
                <c:formatCode>General</c:formatCode>
                <c:ptCount val="17"/>
              </c:numCache>
            </c:numRef>
          </c:cat>
          <c:val>
            <c:numRef>
              <c:f>Sheet1!$B$2:$B$18</c:f>
              <c:numCache>
                <c:formatCode>0.00</c:formatCode>
                <c:ptCount val="17"/>
                <c:pt idx="0">
                  <c:v>0.17</c:v>
                </c:pt>
                <c:pt idx="1">
                  <c:v>0.159999999999998</c:v>
                </c:pt>
                <c:pt idx="2">
                  <c:v>0.14000000000000101</c:v>
                </c:pt>
                <c:pt idx="3">
                  <c:v>0.12999999999999901</c:v>
                </c:pt>
                <c:pt idx="4">
                  <c:v>8.99999999999999E-2</c:v>
                </c:pt>
                <c:pt idx="5">
                  <c:v>8.99999999999999E-2</c:v>
                </c:pt>
                <c:pt idx="6">
                  <c:v>8.99999999999999E-2</c:v>
                </c:pt>
                <c:pt idx="7">
                  <c:v>8.0000000000000099E-2</c:v>
                </c:pt>
                <c:pt idx="8">
                  <c:v>6.0000000000000497E-2</c:v>
                </c:pt>
                <c:pt idx="9">
                  <c:v>5.0000000000000697E-2</c:v>
                </c:pt>
                <c:pt idx="10">
                  <c:v>4.0000000000000903E-2</c:v>
                </c:pt>
                <c:pt idx="11">
                  <c:v>3.9999999999999099E-2</c:v>
                </c:pt>
                <c:pt idx="12">
                  <c:v>2.9999999999999399E-2</c:v>
                </c:pt>
                <c:pt idx="13">
                  <c:v>-1.9999999999999601E-2</c:v>
                </c:pt>
                <c:pt idx="14">
                  <c:v>-8.99999999999999E-2</c:v>
                </c:pt>
                <c:pt idx="15">
                  <c:v>-0.20999999999999899</c:v>
                </c:pt>
                <c:pt idx="16">
                  <c:v>-0.310000000000001</c:v>
                </c:pt>
              </c:numCache>
            </c:numRef>
          </c:val>
          <c:extLst xmlns:c16r2="http://schemas.microsoft.com/office/drawing/2015/06/chart">
            <c:ext xmlns:c16="http://schemas.microsoft.com/office/drawing/2014/chart" uri="{C3380CC4-5D6E-409C-BE32-E72D297353CC}">
              <c16:uniqueId val="{00000025-BFFB-417F-93D2-09F0DED7A13F}"/>
            </c:ext>
          </c:extLst>
        </c:ser>
        <c:dLbls>
          <c:showLegendKey val="0"/>
          <c:showVal val="0"/>
          <c:showCatName val="0"/>
          <c:showSerName val="0"/>
          <c:showPercent val="0"/>
          <c:showBubbleSize val="0"/>
        </c:dLbls>
        <c:gapWidth val="43"/>
        <c:axId val="117779072"/>
        <c:axId val="117780864"/>
      </c:barChart>
      <c:catAx>
        <c:axId val="117779072"/>
        <c:scaling>
          <c:orientation val="minMax"/>
        </c:scaling>
        <c:delete val="0"/>
        <c:axPos val="l"/>
        <c:numFmt formatCode="General" sourceLinked="1"/>
        <c:majorTickMark val="out"/>
        <c:minorTickMark val="none"/>
        <c:tickLblPos val="nextTo"/>
        <c:crossAx val="117780864"/>
        <c:crosses val="autoZero"/>
        <c:auto val="1"/>
        <c:lblAlgn val="ctr"/>
        <c:lblOffset val="100"/>
        <c:noMultiLvlLbl val="0"/>
      </c:catAx>
      <c:valAx>
        <c:axId val="117780864"/>
        <c:scaling>
          <c:orientation val="minMax"/>
          <c:max val="0.5"/>
          <c:min val="-0.3"/>
        </c:scaling>
        <c:delete val="0"/>
        <c:axPos val="b"/>
        <c:numFmt formatCode="#,##0.0" sourceLinked="0"/>
        <c:majorTickMark val="out"/>
        <c:minorTickMark val="none"/>
        <c:tickLblPos val="nextTo"/>
        <c:txPr>
          <a:bodyPr/>
          <a:lstStyle/>
          <a:p>
            <a:pPr>
              <a:defRPr sz="1050">
                <a:solidFill>
                  <a:srgbClr val="646464"/>
                </a:solidFill>
              </a:defRPr>
            </a:pPr>
            <a:endParaRPr lang="en-US"/>
          </a:p>
        </c:txPr>
        <c:crossAx val="117779072"/>
        <c:crosses val="autoZero"/>
        <c:crossBetween val="between"/>
        <c:majorUnit val="0.2"/>
        <c:minorUnit val="0.2"/>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60456925553499"/>
          <c:y val="1.7066675494840498E-2"/>
          <c:w val="0.79504050313771102"/>
          <c:h val="0.89975755136372004"/>
        </c:manualLayout>
      </c:layout>
      <c:barChart>
        <c:barDir val="bar"/>
        <c:grouping val="clustered"/>
        <c:varyColors val="0"/>
        <c:ser>
          <c:idx val="0"/>
          <c:order val="0"/>
          <c:tx>
            <c:strRef>
              <c:f>Sheet1!$B$1</c:f>
              <c:strCache>
                <c:ptCount val="1"/>
                <c:pt idx="0">
                  <c:v>Series 1</c:v>
                </c:pt>
              </c:strCache>
            </c:strRef>
          </c:tx>
          <c:spPr>
            <a:solidFill>
              <a:schemeClr val="accent2"/>
            </a:solidFill>
          </c:spPr>
          <c:invertIfNegative val="0"/>
          <c:dPt>
            <c:idx val="0"/>
            <c:invertIfNegative val="0"/>
            <c:bubble3D val="0"/>
            <c:extLst xmlns:c16r2="http://schemas.microsoft.com/office/drawing/2015/06/chart">
              <c:ext xmlns:c16="http://schemas.microsoft.com/office/drawing/2014/chart" uri="{C3380CC4-5D6E-409C-BE32-E72D297353CC}">
                <c16:uniqueId val="{00000000-1A08-4853-8E10-345730F483A8}"/>
              </c:ext>
            </c:extLst>
          </c:dPt>
          <c:dPt>
            <c:idx val="1"/>
            <c:invertIfNegative val="0"/>
            <c:bubble3D val="0"/>
            <c:extLst xmlns:c16r2="http://schemas.microsoft.com/office/drawing/2015/06/chart">
              <c:ext xmlns:c16="http://schemas.microsoft.com/office/drawing/2014/chart" uri="{C3380CC4-5D6E-409C-BE32-E72D297353CC}">
                <c16:uniqueId val="{00000001-1A08-4853-8E10-345730F483A8}"/>
              </c:ext>
            </c:extLst>
          </c:dPt>
          <c:dPt>
            <c:idx val="2"/>
            <c:invertIfNegative val="0"/>
            <c:bubble3D val="0"/>
            <c:extLst xmlns:c16r2="http://schemas.microsoft.com/office/drawing/2015/06/chart">
              <c:ext xmlns:c16="http://schemas.microsoft.com/office/drawing/2014/chart" uri="{C3380CC4-5D6E-409C-BE32-E72D297353CC}">
                <c16:uniqueId val="{00000002-1A08-4853-8E10-345730F483A8}"/>
              </c:ext>
            </c:extLst>
          </c:dPt>
          <c:dPt>
            <c:idx val="3"/>
            <c:invertIfNegative val="0"/>
            <c:bubble3D val="0"/>
            <c:extLst xmlns:c16r2="http://schemas.microsoft.com/office/drawing/2015/06/chart">
              <c:ext xmlns:c16="http://schemas.microsoft.com/office/drawing/2014/chart" uri="{C3380CC4-5D6E-409C-BE32-E72D297353CC}">
                <c16:uniqueId val="{00000003-1A08-4853-8E10-345730F483A8}"/>
              </c:ext>
            </c:extLst>
          </c:dPt>
          <c:dPt>
            <c:idx val="4"/>
            <c:invertIfNegative val="0"/>
            <c:bubble3D val="0"/>
            <c:extLst xmlns:c16r2="http://schemas.microsoft.com/office/drawing/2015/06/chart">
              <c:ext xmlns:c16="http://schemas.microsoft.com/office/drawing/2014/chart" uri="{C3380CC4-5D6E-409C-BE32-E72D297353CC}">
                <c16:uniqueId val="{00000004-1A08-4853-8E10-345730F483A8}"/>
              </c:ext>
            </c:extLst>
          </c:dPt>
          <c:dPt>
            <c:idx val="5"/>
            <c:invertIfNegative val="0"/>
            <c:bubble3D val="0"/>
            <c:extLst xmlns:c16r2="http://schemas.microsoft.com/office/drawing/2015/06/chart">
              <c:ext xmlns:c16="http://schemas.microsoft.com/office/drawing/2014/chart" uri="{C3380CC4-5D6E-409C-BE32-E72D297353CC}">
                <c16:uniqueId val="{00000005-1A08-4853-8E10-345730F483A8}"/>
              </c:ext>
            </c:extLst>
          </c:dPt>
          <c:dPt>
            <c:idx val="6"/>
            <c:invertIfNegative val="0"/>
            <c:bubble3D val="0"/>
            <c:extLst xmlns:c16r2="http://schemas.microsoft.com/office/drawing/2015/06/chart">
              <c:ext xmlns:c16="http://schemas.microsoft.com/office/drawing/2014/chart" uri="{C3380CC4-5D6E-409C-BE32-E72D297353CC}">
                <c16:uniqueId val="{00000006-1A08-4853-8E10-345730F483A8}"/>
              </c:ext>
            </c:extLst>
          </c:dPt>
          <c:dPt>
            <c:idx val="7"/>
            <c:invertIfNegative val="0"/>
            <c:bubble3D val="0"/>
            <c:extLst xmlns:c16r2="http://schemas.microsoft.com/office/drawing/2015/06/chart">
              <c:ext xmlns:c16="http://schemas.microsoft.com/office/drawing/2014/chart" uri="{C3380CC4-5D6E-409C-BE32-E72D297353CC}">
                <c16:uniqueId val="{00000007-1A08-4853-8E10-345730F483A8}"/>
              </c:ext>
            </c:extLst>
          </c:dPt>
          <c:dPt>
            <c:idx val="8"/>
            <c:invertIfNegative val="0"/>
            <c:bubble3D val="0"/>
            <c:extLst xmlns:c16r2="http://schemas.microsoft.com/office/drawing/2015/06/chart">
              <c:ext xmlns:c16="http://schemas.microsoft.com/office/drawing/2014/chart" uri="{C3380CC4-5D6E-409C-BE32-E72D297353CC}">
                <c16:uniqueId val="{00000008-1A08-4853-8E10-345730F483A8}"/>
              </c:ext>
            </c:extLst>
          </c:dPt>
          <c:dPt>
            <c:idx val="9"/>
            <c:invertIfNegative val="0"/>
            <c:bubble3D val="0"/>
            <c:extLst xmlns:c16r2="http://schemas.microsoft.com/office/drawing/2015/06/chart">
              <c:ext xmlns:c16="http://schemas.microsoft.com/office/drawing/2014/chart" uri="{C3380CC4-5D6E-409C-BE32-E72D297353CC}">
                <c16:uniqueId val="{00000009-1A08-4853-8E10-345730F483A8}"/>
              </c:ext>
            </c:extLst>
          </c:dPt>
          <c:dPt>
            <c:idx val="10"/>
            <c:invertIfNegative val="0"/>
            <c:bubble3D val="0"/>
            <c:extLst xmlns:c16r2="http://schemas.microsoft.com/office/drawing/2015/06/chart">
              <c:ext xmlns:c16="http://schemas.microsoft.com/office/drawing/2014/chart" uri="{C3380CC4-5D6E-409C-BE32-E72D297353CC}">
                <c16:uniqueId val="{0000000A-1A08-4853-8E10-345730F483A8}"/>
              </c:ext>
            </c:extLst>
          </c:dPt>
          <c:dPt>
            <c:idx val="11"/>
            <c:invertIfNegative val="0"/>
            <c:bubble3D val="0"/>
            <c:extLst xmlns:c16r2="http://schemas.microsoft.com/office/drawing/2015/06/chart">
              <c:ext xmlns:c16="http://schemas.microsoft.com/office/drawing/2014/chart" uri="{C3380CC4-5D6E-409C-BE32-E72D297353CC}">
                <c16:uniqueId val="{0000000B-1A08-4853-8E10-345730F483A8}"/>
              </c:ext>
            </c:extLst>
          </c:dPt>
          <c:dPt>
            <c:idx val="12"/>
            <c:invertIfNegative val="0"/>
            <c:bubble3D val="0"/>
            <c:extLst xmlns:c16r2="http://schemas.microsoft.com/office/drawing/2015/06/chart">
              <c:ext xmlns:c16="http://schemas.microsoft.com/office/drawing/2014/chart" uri="{C3380CC4-5D6E-409C-BE32-E72D297353CC}">
                <c16:uniqueId val="{0000000C-1A08-4853-8E10-345730F483A8}"/>
              </c:ext>
            </c:extLst>
          </c:dPt>
          <c:dPt>
            <c:idx val="13"/>
            <c:invertIfNegative val="0"/>
            <c:bubble3D val="0"/>
            <c:extLst xmlns:c16r2="http://schemas.microsoft.com/office/drawing/2015/06/chart">
              <c:ext xmlns:c16="http://schemas.microsoft.com/office/drawing/2014/chart" uri="{C3380CC4-5D6E-409C-BE32-E72D297353CC}">
                <c16:uniqueId val="{0000000D-1A08-4853-8E10-345730F483A8}"/>
              </c:ext>
            </c:extLst>
          </c:dPt>
          <c:dPt>
            <c:idx val="14"/>
            <c:invertIfNegative val="0"/>
            <c:bubble3D val="0"/>
            <c:extLst xmlns:c16r2="http://schemas.microsoft.com/office/drawing/2015/06/chart">
              <c:ext xmlns:c16="http://schemas.microsoft.com/office/drawing/2014/chart" uri="{C3380CC4-5D6E-409C-BE32-E72D297353CC}">
                <c16:uniqueId val="{0000000E-1A08-4853-8E10-345730F483A8}"/>
              </c:ext>
            </c:extLst>
          </c:dPt>
          <c:dPt>
            <c:idx val="15"/>
            <c:invertIfNegative val="0"/>
            <c:bubble3D val="0"/>
            <c:extLst xmlns:c16r2="http://schemas.microsoft.com/office/drawing/2015/06/chart">
              <c:ext xmlns:c16="http://schemas.microsoft.com/office/drawing/2014/chart" uri="{C3380CC4-5D6E-409C-BE32-E72D297353CC}">
                <c16:uniqueId val="{0000000F-1A08-4853-8E10-345730F483A8}"/>
              </c:ext>
            </c:extLst>
          </c:dPt>
          <c:dPt>
            <c:idx val="19"/>
            <c:invertIfNegative val="0"/>
            <c:bubble3D val="0"/>
            <c:spPr>
              <a:solidFill>
                <a:schemeClr val="accent2"/>
              </a:solidFill>
            </c:spPr>
            <c:extLst xmlns:c16r2="http://schemas.microsoft.com/office/drawing/2015/06/chart">
              <c:ext xmlns:c16="http://schemas.microsoft.com/office/drawing/2014/chart" uri="{C3380CC4-5D6E-409C-BE32-E72D297353CC}">
                <c16:uniqueId val="{00000011-1A08-4853-8E10-345730F483A8}"/>
              </c:ext>
            </c:extLst>
          </c:dPt>
          <c:dPt>
            <c:idx val="21"/>
            <c:invertIfNegative val="0"/>
            <c:bubble3D val="0"/>
            <c:spPr>
              <a:solidFill>
                <a:schemeClr val="accent2"/>
              </a:solidFill>
            </c:spPr>
            <c:extLst xmlns:c16r2="http://schemas.microsoft.com/office/drawing/2015/06/chart">
              <c:ext xmlns:c16="http://schemas.microsoft.com/office/drawing/2014/chart" uri="{C3380CC4-5D6E-409C-BE32-E72D297353CC}">
                <c16:uniqueId val="{00000013-1A08-4853-8E10-345730F483A8}"/>
              </c:ext>
            </c:extLst>
          </c:dPt>
          <c:dPt>
            <c:idx val="31"/>
            <c:invertIfNegative val="0"/>
            <c:bubble3D val="0"/>
            <c:spPr>
              <a:solidFill>
                <a:schemeClr val="accent2"/>
              </a:solidFill>
            </c:spPr>
            <c:extLst xmlns:c16r2="http://schemas.microsoft.com/office/drawing/2015/06/chart">
              <c:ext xmlns:c16="http://schemas.microsoft.com/office/drawing/2014/chart" uri="{C3380CC4-5D6E-409C-BE32-E72D297353CC}">
                <c16:uniqueId val="{00000015-1A08-4853-8E10-345730F483A8}"/>
              </c:ext>
            </c:extLst>
          </c:dPt>
          <c:cat>
            <c:numRef>
              <c:f>Sheet1!$A$2:$A$18</c:f>
              <c:numCache>
                <c:formatCode>General</c:formatCode>
                <c:ptCount val="17"/>
              </c:numCache>
            </c:numRef>
          </c:cat>
          <c:val>
            <c:numRef>
              <c:f>Sheet1!$B$2:$B$18</c:f>
              <c:numCache>
                <c:formatCode>0.00</c:formatCode>
                <c:ptCount val="17"/>
                <c:pt idx="0">
                  <c:v>0.35</c:v>
                </c:pt>
                <c:pt idx="1">
                  <c:v>0.46000000000000102</c:v>
                </c:pt>
                <c:pt idx="2">
                  <c:v>0.440000000000001</c:v>
                </c:pt>
                <c:pt idx="3">
                  <c:v>0.15</c:v>
                </c:pt>
                <c:pt idx="4">
                  <c:v>0.43</c:v>
                </c:pt>
                <c:pt idx="5">
                  <c:v>0.369999999999999</c:v>
                </c:pt>
                <c:pt idx="6">
                  <c:v>0.47000000000000097</c:v>
                </c:pt>
                <c:pt idx="7">
                  <c:v>0.24</c:v>
                </c:pt>
                <c:pt idx="8">
                  <c:v>0.27999999999999903</c:v>
                </c:pt>
                <c:pt idx="9">
                  <c:v>0.32</c:v>
                </c:pt>
                <c:pt idx="10">
                  <c:v>0.28000000000000103</c:v>
                </c:pt>
                <c:pt idx="11">
                  <c:v>0.37999999999999901</c:v>
                </c:pt>
                <c:pt idx="12">
                  <c:v>0.54000000000000103</c:v>
                </c:pt>
                <c:pt idx="13">
                  <c:v>0.33</c:v>
                </c:pt>
                <c:pt idx="14">
                  <c:v>0.44</c:v>
                </c:pt>
                <c:pt idx="15">
                  <c:v>0.45000000000000101</c:v>
                </c:pt>
                <c:pt idx="16">
                  <c:v>0.64000000000000101</c:v>
                </c:pt>
              </c:numCache>
            </c:numRef>
          </c:val>
          <c:extLst xmlns:c16r2="http://schemas.microsoft.com/office/drawing/2015/06/chart">
            <c:ext xmlns:c16="http://schemas.microsoft.com/office/drawing/2014/chart" uri="{C3380CC4-5D6E-409C-BE32-E72D297353CC}">
              <c16:uniqueId val="{00000016-1A08-4853-8E10-345730F483A8}"/>
            </c:ext>
          </c:extLst>
        </c:ser>
        <c:dLbls>
          <c:showLegendKey val="0"/>
          <c:showVal val="0"/>
          <c:showCatName val="0"/>
          <c:showSerName val="0"/>
          <c:showPercent val="0"/>
          <c:showBubbleSize val="0"/>
        </c:dLbls>
        <c:gapWidth val="43"/>
        <c:axId val="120521472"/>
        <c:axId val="120523008"/>
      </c:barChart>
      <c:catAx>
        <c:axId val="120521472"/>
        <c:scaling>
          <c:orientation val="minMax"/>
        </c:scaling>
        <c:delete val="0"/>
        <c:axPos val="l"/>
        <c:numFmt formatCode="General" sourceLinked="1"/>
        <c:majorTickMark val="out"/>
        <c:minorTickMark val="none"/>
        <c:tickLblPos val="nextTo"/>
        <c:crossAx val="120523008"/>
        <c:crosses val="autoZero"/>
        <c:auto val="1"/>
        <c:lblAlgn val="ctr"/>
        <c:lblOffset val="100"/>
        <c:noMultiLvlLbl val="0"/>
      </c:catAx>
      <c:valAx>
        <c:axId val="120523008"/>
        <c:scaling>
          <c:orientation val="minMax"/>
          <c:max val="0.5"/>
          <c:min val="-0.3"/>
        </c:scaling>
        <c:delete val="0"/>
        <c:axPos val="b"/>
        <c:numFmt formatCode="#,##0.0" sourceLinked="0"/>
        <c:majorTickMark val="out"/>
        <c:minorTickMark val="none"/>
        <c:tickLblPos val="nextTo"/>
        <c:txPr>
          <a:bodyPr/>
          <a:lstStyle/>
          <a:p>
            <a:pPr>
              <a:defRPr sz="1050">
                <a:solidFill>
                  <a:schemeClr val="tx2"/>
                </a:solidFill>
              </a:defRPr>
            </a:pPr>
            <a:endParaRPr lang="en-US"/>
          </a:p>
        </c:txPr>
        <c:crossAx val="120521472"/>
        <c:crosses val="autoZero"/>
        <c:crossBetween val="between"/>
        <c:majorUnit val="0.2"/>
        <c:minorUnit val="0.2"/>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60456925553499"/>
          <c:y val="1.7066675494840498E-2"/>
          <c:w val="0.79504050313771102"/>
          <c:h val="0.89975755136372004"/>
        </c:manualLayout>
      </c:layout>
      <c:barChart>
        <c:barDir val="bar"/>
        <c:grouping val="clustered"/>
        <c:varyColors val="0"/>
        <c:ser>
          <c:idx val="0"/>
          <c:order val="0"/>
          <c:tx>
            <c:strRef>
              <c:f>Sheet1!$B$1</c:f>
              <c:strCache>
                <c:ptCount val="1"/>
                <c:pt idx="0">
                  <c:v>Series 1</c:v>
                </c:pt>
              </c:strCache>
            </c:strRef>
          </c:tx>
          <c:spPr>
            <a:solidFill>
              <a:schemeClr val="accent2"/>
            </a:solidFill>
          </c:spPr>
          <c:invertIfNegative val="0"/>
          <c:dPt>
            <c:idx val="0"/>
            <c:invertIfNegative val="0"/>
            <c:bubble3D val="0"/>
            <c:extLst xmlns:c16r2="http://schemas.microsoft.com/office/drawing/2015/06/chart">
              <c:ext xmlns:c16="http://schemas.microsoft.com/office/drawing/2014/chart" uri="{C3380CC4-5D6E-409C-BE32-E72D297353CC}">
                <c16:uniqueId val="{00000000-62A4-4511-BFFE-643807DFAEBA}"/>
              </c:ext>
            </c:extLst>
          </c:dPt>
          <c:dPt>
            <c:idx val="1"/>
            <c:invertIfNegative val="0"/>
            <c:bubble3D val="0"/>
            <c:spPr>
              <a:solidFill>
                <a:schemeClr val="accent6"/>
              </a:solidFill>
            </c:spPr>
            <c:extLst xmlns:c16r2="http://schemas.microsoft.com/office/drawing/2015/06/chart">
              <c:ext xmlns:c16="http://schemas.microsoft.com/office/drawing/2014/chart" uri="{C3380CC4-5D6E-409C-BE32-E72D297353CC}">
                <c16:uniqueId val="{00000002-62A4-4511-BFFE-643807DFAEBA}"/>
              </c:ext>
            </c:extLst>
          </c:dPt>
          <c:dPt>
            <c:idx val="2"/>
            <c:invertIfNegative val="0"/>
            <c:bubble3D val="0"/>
            <c:extLst xmlns:c16r2="http://schemas.microsoft.com/office/drawing/2015/06/chart">
              <c:ext xmlns:c16="http://schemas.microsoft.com/office/drawing/2014/chart" uri="{C3380CC4-5D6E-409C-BE32-E72D297353CC}">
                <c16:uniqueId val="{00000003-62A4-4511-BFFE-643807DFAEBA}"/>
              </c:ext>
            </c:extLst>
          </c:dPt>
          <c:dPt>
            <c:idx val="3"/>
            <c:invertIfNegative val="0"/>
            <c:bubble3D val="0"/>
            <c:extLst xmlns:c16r2="http://schemas.microsoft.com/office/drawing/2015/06/chart">
              <c:ext xmlns:c16="http://schemas.microsoft.com/office/drawing/2014/chart" uri="{C3380CC4-5D6E-409C-BE32-E72D297353CC}">
                <c16:uniqueId val="{00000004-62A4-4511-BFFE-643807DFAEBA}"/>
              </c:ext>
            </c:extLst>
          </c:dPt>
          <c:dPt>
            <c:idx val="4"/>
            <c:invertIfNegative val="0"/>
            <c:bubble3D val="0"/>
            <c:extLst xmlns:c16r2="http://schemas.microsoft.com/office/drawing/2015/06/chart">
              <c:ext xmlns:c16="http://schemas.microsoft.com/office/drawing/2014/chart" uri="{C3380CC4-5D6E-409C-BE32-E72D297353CC}">
                <c16:uniqueId val="{00000005-62A4-4511-BFFE-643807DFAEBA}"/>
              </c:ext>
            </c:extLst>
          </c:dPt>
          <c:dPt>
            <c:idx val="5"/>
            <c:invertIfNegative val="0"/>
            <c:bubble3D val="0"/>
            <c:extLst xmlns:c16r2="http://schemas.microsoft.com/office/drawing/2015/06/chart">
              <c:ext xmlns:c16="http://schemas.microsoft.com/office/drawing/2014/chart" uri="{C3380CC4-5D6E-409C-BE32-E72D297353CC}">
                <c16:uniqueId val="{00000006-62A4-4511-BFFE-643807DFAEBA}"/>
              </c:ext>
            </c:extLst>
          </c:dPt>
          <c:dPt>
            <c:idx val="6"/>
            <c:invertIfNegative val="0"/>
            <c:bubble3D val="0"/>
            <c:extLst xmlns:c16r2="http://schemas.microsoft.com/office/drawing/2015/06/chart">
              <c:ext xmlns:c16="http://schemas.microsoft.com/office/drawing/2014/chart" uri="{C3380CC4-5D6E-409C-BE32-E72D297353CC}">
                <c16:uniqueId val="{00000007-62A4-4511-BFFE-643807DFAEBA}"/>
              </c:ext>
            </c:extLst>
          </c:dPt>
          <c:dPt>
            <c:idx val="7"/>
            <c:invertIfNegative val="0"/>
            <c:bubble3D val="0"/>
            <c:extLst xmlns:c16r2="http://schemas.microsoft.com/office/drawing/2015/06/chart">
              <c:ext xmlns:c16="http://schemas.microsoft.com/office/drawing/2014/chart" uri="{C3380CC4-5D6E-409C-BE32-E72D297353CC}">
                <c16:uniqueId val="{00000008-62A4-4511-BFFE-643807DFAEBA}"/>
              </c:ext>
            </c:extLst>
          </c:dPt>
          <c:dPt>
            <c:idx val="8"/>
            <c:invertIfNegative val="0"/>
            <c:bubble3D val="0"/>
            <c:extLst xmlns:c16r2="http://schemas.microsoft.com/office/drawing/2015/06/chart">
              <c:ext xmlns:c16="http://schemas.microsoft.com/office/drawing/2014/chart" uri="{C3380CC4-5D6E-409C-BE32-E72D297353CC}">
                <c16:uniqueId val="{00000009-62A4-4511-BFFE-643807DFAEBA}"/>
              </c:ext>
            </c:extLst>
          </c:dPt>
          <c:dPt>
            <c:idx val="9"/>
            <c:invertIfNegative val="0"/>
            <c:bubble3D val="0"/>
            <c:extLst xmlns:c16r2="http://schemas.microsoft.com/office/drawing/2015/06/chart">
              <c:ext xmlns:c16="http://schemas.microsoft.com/office/drawing/2014/chart" uri="{C3380CC4-5D6E-409C-BE32-E72D297353CC}">
                <c16:uniqueId val="{0000000A-62A4-4511-BFFE-643807DFAEBA}"/>
              </c:ext>
            </c:extLst>
          </c:dPt>
          <c:dPt>
            <c:idx val="10"/>
            <c:invertIfNegative val="0"/>
            <c:bubble3D val="0"/>
            <c:extLst xmlns:c16r2="http://schemas.microsoft.com/office/drawing/2015/06/chart">
              <c:ext xmlns:c16="http://schemas.microsoft.com/office/drawing/2014/chart" uri="{C3380CC4-5D6E-409C-BE32-E72D297353CC}">
                <c16:uniqueId val="{0000000B-62A4-4511-BFFE-643807DFAEBA}"/>
              </c:ext>
            </c:extLst>
          </c:dPt>
          <c:dPt>
            <c:idx val="11"/>
            <c:invertIfNegative val="0"/>
            <c:bubble3D val="0"/>
            <c:extLst xmlns:c16r2="http://schemas.microsoft.com/office/drawing/2015/06/chart">
              <c:ext xmlns:c16="http://schemas.microsoft.com/office/drawing/2014/chart" uri="{C3380CC4-5D6E-409C-BE32-E72D297353CC}">
                <c16:uniqueId val="{0000000C-62A4-4511-BFFE-643807DFAEBA}"/>
              </c:ext>
            </c:extLst>
          </c:dPt>
          <c:dPt>
            <c:idx val="12"/>
            <c:invertIfNegative val="0"/>
            <c:bubble3D val="0"/>
            <c:extLst xmlns:c16r2="http://schemas.microsoft.com/office/drawing/2015/06/chart">
              <c:ext xmlns:c16="http://schemas.microsoft.com/office/drawing/2014/chart" uri="{C3380CC4-5D6E-409C-BE32-E72D297353CC}">
                <c16:uniqueId val="{0000000D-62A4-4511-BFFE-643807DFAEBA}"/>
              </c:ext>
            </c:extLst>
          </c:dPt>
          <c:dPt>
            <c:idx val="13"/>
            <c:invertIfNegative val="0"/>
            <c:bubble3D val="0"/>
            <c:extLst xmlns:c16r2="http://schemas.microsoft.com/office/drawing/2015/06/chart">
              <c:ext xmlns:c16="http://schemas.microsoft.com/office/drawing/2014/chart" uri="{C3380CC4-5D6E-409C-BE32-E72D297353CC}">
                <c16:uniqueId val="{0000000E-62A4-4511-BFFE-643807DFAEBA}"/>
              </c:ext>
            </c:extLst>
          </c:dPt>
          <c:dPt>
            <c:idx val="14"/>
            <c:invertIfNegative val="0"/>
            <c:bubble3D val="0"/>
            <c:extLst xmlns:c16r2="http://schemas.microsoft.com/office/drawing/2015/06/chart">
              <c:ext xmlns:c16="http://schemas.microsoft.com/office/drawing/2014/chart" uri="{C3380CC4-5D6E-409C-BE32-E72D297353CC}">
                <c16:uniqueId val="{0000000F-62A4-4511-BFFE-643807DFAEBA}"/>
              </c:ext>
            </c:extLst>
          </c:dPt>
          <c:dPt>
            <c:idx val="15"/>
            <c:invertIfNegative val="0"/>
            <c:bubble3D val="0"/>
            <c:extLst xmlns:c16r2="http://schemas.microsoft.com/office/drawing/2015/06/chart">
              <c:ext xmlns:c16="http://schemas.microsoft.com/office/drawing/2014/chart" uri="{C3380CC4-5D6E-409C-BE32-E72D297353CC}">
                <c16:uniqueId val="{00000010-62A4-4511-BFFE-643807DFAEBA}"/>
              </c:ext>
            </c:extLst>
          </c:dPt>
          <c:dPt>
            <c:idx val="19"/>
            <c:invertIfNegative val="0"/>
            <c:bubble3D val="0"/>
            <c:spPr>
              <a:solidFill>
                <a:schemeClr val="accent2"/>
              </a:solidFill>
            </c:spPr>
            <c:extLst xmlns:c16r2="http://schemas.microsoft.com/office/drawing/2015/06/chart">
              <c:ext xmlns:c16="http://schemas.microsoft.com/office/drawing/2014/chart" uri="{C3380CC4-5D6E-409C-BE32-E72D297353CC}">
                <c16:uniqueId val="{00000012-62A4-4511-BFFE-643807DFAEBA}"/>
              </c:ext>
            </c:extLst>
          </c:dPt>
          <c:dPt>
            <c:idx val="21"/>
            <c:invertIfNegative val="0"/>
            <c:bubble3D val="0"/>
            <c:spPr>
              <a:solidFill>
                <a:schemeClr val="accent2"/>
              </a:solidFill>
            </c:spPr>
            <c:extLst xmlns:c16r2="http://schemas.microsoft.com/office/drawing/2015/06/chart">
              <c:ext xmlns:c16="http://schemas.microsoft.com/office/drawing/2014/chart" uri="{C3380CC4-5D6E-409C-BE32-E72D297353CC}">
                <c16:uniqueId val="{00000014-62A4-4511-BFFE-643807DFAEBA}"/>
              </c:ext>
            </c:extLst>
          </c:dPt>
          <c:dPt>
            <c:idx val="31"/>
            <c:invertIfNegative val="0"/>
            <c:bubble3D val="0"/>
            <c:spPr>
              <a:solidFill>
                <a:schemeClr val="accent2"/>
              </a:solidFill>
            </c:spPr>
            <c:extLst xmlns:c16r2="http://schemas.microsoft.com/office/drawing/2015/06/chart">
              <c:ext xmlns:c16="http://schemas.microsoft.com/office/drawing/2014/chart" uri="{C3380CC4-5D6E-409C-BE32-E72D297353CC}">
                <c16:uniqueId val="{00000016-62A4-4511-BFFE-643807DFAEBA}"/>
              </c:ext>
            </c:extLst>
          </c:dPt>
          <c:cat>
            <c:numRef>
              <c:f>Sheet1!$A$2:$A$18</c:f>
              <c:numCache>
                <c:formatCode>General</c:formatCode>
                <c:ptCount val="17"/>
              </c:numCache>
            </c:numRef>
          </c:cat>
          <c:val>
            <c:numRef>
              <c:f>Sheet1!$B$2:$B$18</c:f>
              <c:numCache>
                <c:formatCode>General</c:formatCode>
                <c:ptCount val="17"/>
                <c:pt idx="0">
                  <c:v>8.0000000000000099E-2</c:v>
                </c:pt>
                <c:pt idx="1">
                  <c:v>-1.9999999999999601E-2</c:v>
                </c:pt>
                <c:pt idx="2">
                  <c:v>0.27</c:v>
                </c:pt>
                <c:pt idx="3">
                  <c:v>0.13999999999999899</c:v>
                </c:pt>
                <c:pt idx="4">
                  <c:v>0.27</c:v>
                </c:pt>
                <c:pt idx="5">
                  <c:v>0.26</c:v>
                </c:pt>
                <c:pt idx="6">
                  <c:v>0.29000000000000098</c:v>
                </c:pt>
                <c:pt idx="7">
                  <c:v>0.17</c:v>
                </c:pt>
                <c:pt idx="8">
                  <c:v>0.27</c:v>
                </c:pt>
                <c:pt idx="9">
                  <c:v>3.9999999999999099E-2</c:v>
                </c:pt>
                <c:pt idx="10">
                  <c:v>0.21000000000000099</c:v>
                </c:pt>
                <c:pt idx="11">
                  <c:v>1.9999999999999601E-2</c:v>
                </c:pt>
                <c:pt idx="12">
                  <c:v>0.109999999999999</c:v>
                </c:pt>
                <c:pt idx="13">
                  <c:v>0</c:v>
                </c:pt>
                <c:pt idx="14">
                  <c:v>0.16999999999999901</c:v>
                </c:pt>
                <c:pt idx="15">
                  <c:v>8.0000000000000099E-2</c:v>
                </c:pt>
                <c:pt idx="16">
                  <c:v>0.219999999999999</c:v>
                </c:pt>
              </c:numCache>
            </c:numRef>
          </c:val>
          <c:extLst xmlns:c16r2="http://schemas.microsoft.com/office/drawing/2015/06/chart">
            <c:ext xmlns:c16="http://schemas.microsoft.com/office/drawing/2014/chart" uri="{C3380CC4-5D6E-409C-BE32-E72D297353CC}">
              <c16:uniqueId val="{00000017-62A4-4511-BFFE-643807DFAEBA}"/>
            </c:ext>
          </c:extLst>
        </c:ser>
        <c:dLbls>
          <c:showLegendKey val="0"/>
          <c:showVal val="0"/>
          <c:showCatName val="0"/>
          <c:showSerName val="0"/>
          <c:showPercent val="0"/>
          <c:showBubbleSize val="0"/>
        </c:dLbls>
        <c:gapWidth val="43"/>
        <c:axId val="120560640"/>
        <c:axId val="120574720"/>
      </c:barChart>
      <c:catAx>
        <c:axId val="120560640"/>
        <c:scaling>
          <c:orientation val="minMax"/>
        </c:scaling>
        <c:delete val="0"/>
        <c:axPos val="l"/>
        <c:numFmt formatCode="General" sourceLinked="1"/>
        <c:majorTickMark val="out"/>
        <c:minorTickMark val="none"/>
        <c:tickLblPos val="nextTo"/>
        <c:crossAx val="120574720"/>
        <c:crosses val="autoZero"/>
        <c:auto val="1"/>
        <c:lblAlgn val="ctr"/>
        <c:lblOffset val="100"/>
        <c:noMultiLvlLbl val="0"/>
      </c:catAx>
      <c:valAx>
        <c:axId val="120574720"/>
        <c:scaling>
          <c:orientation val="minMax"/>
          <c:max val="0.5"/>
          <c:min val="-0.3"/>
        </c:scaling>
        <c:delete val="0"/>
        <c:axPos val="b"/>
        <c:numFmt formatCode="#,##0.0" sourceLinked="0"/>
        <c:majorTickMark val="out"/>
        <c:minorTickMark val="none"/>
        <c:tickLblPos val="nextTo"/>
        <c:txPr>
          <a:bodyPr/>
          <a:lstStyle/>
          <a:p>
            <a:pPr>
              <a:defRPr sz="1050">
                <a:solidFill>
                  <a:srgbClr val="646464"/>
                </a:solidFill>
              </a:defRPr>
            </a:pPr>
            <a:endParaRPr lang="en-US"/>
          </a:p>
        </c:txPr>
        <c:crossAx val="120560640"/>
        <c:crosses val="autoZero"/>
        <c:crossBetween val="between"/>
        <c:majorUnit val="0.2"/>
        <c:minorUnit val="0.2"/>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60456925553499"/>
          <c:y val="1.7066675494840498E-2"/>
          <c:w val="0.79504050313771102"/>
          <c:h val="0.89975755136372004"/>
        </c:manualLayout>
      </c:layout>
      <c:barChart>
        <c:barDir val="bar"/>
        <c:grouping val="clustered"/>
        <c:varyColors val="0"/>
        <c:ser>
          <c:idx val="0"/>
          <c:order val="0"/>
          <c:tx>
            <c:strRef>
              <c:f>Sheet1!$B$1</c:f>
              <c:strCache>
                <c:ptCount val="1"/>
                <c:pt idx="0">
                  <c:v>Series 1</c:v>
                </c:pt>
              </c:strCache>
            </c:strRef>
          </c:tx>
          <c:spPr>
            <a:solidFill>
              <a:schemeClr val="accent2"/>
            </a:solidFill>
          </c:spPr>
          <c:invertIfNegative val="0"/>
          <c:dPt>
            <c:idx val="0"/>
            <c:invertIfNegative val="0"/>
            <c:bubble3D val="0"/>
            <c:extLst xmlns:c16r2="http://schemas.microsoft.com/office/drawing/2015/06/chart">
              <c:ext xmlns:c16="http://schemas.microsoft.com/office/drawing/2014/chart" uri="{C3380CC4-5D6E-409C-BE32-E72D297353CC}">
                <c16:uniqueId val="{00000000-1141-4B70-A492-0111361E0F6B}"/>
              </c:ext>
            </c:extLst>
          </c:dPt>
          <c:dPt>
            <c:idx val="1"/>
            <c:invertIfNegative val="0"/>
            <c:bubble3D val="0"/>
            <c:extLst xmlns:c16r2="http://schemas.microsoft.com/office/drawing/2015/06/chart">
              <c:ext xmlns:c16="http://schemas.microsoft.com/office/drawing/2014/chart" uri="{C3380CC4-5D6E-409C-BE32-E72D297353CC}">
                <c16:uniqueId val="{00000001-1141-4B70-A492-0111361E0F6B}"/>
              </c:ext>
            </c:extLst>
          </c:dPt>
          <c:dPt>
            <c:idx val="2"/>
            <c:invertIfNegative val="0"/>
            <c:bubble3D val="0"/>
            <c:extLst xmlns:c16r2="http://schemas.microsoft.com/office/drawing/2015/06/chart">
              <c:ext xmlns:c16="http://schemas.microsoft.com/office/drawing/2014/chart" uri="{C3380CC4-5D6E-409C-BE32-E72D297353CC}">
                <c16:uniqueId val="{00000002-1141-4B70-A492-0111361E0F6B}"/>
              </c:ext>
            </c:extLst>
          </c:dPt>
          <c:dPt>
            <c:idx val="3"/>
            <c:invertIfNegative val="0"/>
            <c:bubble3D val="0"/>
            <c:extLst xmlns:c16r2="http://schemas.microsoft.com/office/drawing/2015/06/chart">
              <c:ext xmlns:c16="http://schemas.microsoft.com/office/drawing/2014/chart" uri="{C3380CC4-5D6E-409C-BE32-E72D297353CC}">
                <c16:uniqueId val="{00000003-1141-4B70-A492-0111361E0F6B}"/>
              </c:ext>
            </c:extLst>
          </c:dPt>
          <c:dPt>
            <c:idx val="4"/>
            <c:invertIfNegative val="0"/>
            <c:bubble3D val="0"/>
            <c:extLst xmlns:c16r2="http://schemas.microsoft.com/office/drawing/2015/06/chart">
              <c:ext xmlns:c16="http://schemas.microsoft.com/office/drawing/2014/chart" uri="{C3380CC4-5D6E-409C-BE32-E72D297353CC}">
                <c16:uniqueId val="{00000004-1141-4B70-A492-0111361E0F6B}"/>
              </c:ext>
            </c:extLst>
          </c:dPt>
          <c:dPt>
            <c:idx val="5"/>
            <c:invertIfNegative val="0"/>
            <c:bubble3D val="0"/>
            <c:extLst xmlns:c16r2="http://schemas.microsoft.com/office/drawing/2015/06/chart">
              <c:ext xmlns:c16="http://schemas.microsoft.com/office/drawing/2014/chart" uri="{C3380CC4-5D6E-409C-BE32-E72D297353CC}">
                <c16:uniqueId val="{00000005-1141-4B70-A492-0111361E0F6B}"/>
              </c:ext>
            </c:extLst>
          </c:dPt>
          <c:dPt>
            <c:idx val="6"/>
            <c:invertIfNegative val="0"/>
            <c:bubble3D val="0"/>
            <c:extLst xmlns:c16r2="http://schemas.microsoft.com/office/drawing/2015/06/chart">
              <c:ext xmlns:c16="http://schemas.microsoft.com/office/drawing/2014/chart" uri="{C3380CC4-5D6E-409C-BE32-E72D297353CC}">
                <c16:uniqueId val="{00000006-1141-4B70-A492-0111361E0F6B}"/>
              </c:ext>
            </c:extLst>
          </c:dPt>
          <c:dPt>
            <c:idx val="7"/>
            <c:invertIfNegative val="0"/>
            <c:bubble3D val="0"/>
            <c:extLst xmlns:c16r2="http://schemas.microsoft.com/office/drawing/2015/06/chart">
              <c:ext xmlns:c16="http://schemas.microsoft.com/office/drawing/2014/chart" uri="{C3380CC4-5D6E-409C-BE32-E72D297353CC}">
                <c16:uniqueId val="{00000007-1141-4B70-A492-0111361E0F6B}"/>
              </c:ext>
            </c:extLst>
          </c:dPt>
          <c:dPt>
            <c:idx val="8"/>
            <c:invertIfNegative val="0"/>
            <c:bubble3D val="0"/>
            <c:extLst xmlns:c16r2="http://schemas.microsoft.com/office/drawing/2015/06/chart">
              <c:ext xmlns:c16="http://schemas.microsoft.com/office/drawing/2014/chart" uri="{C3380CC4-5D6E-409C-BE32-E72D297353CC}">
                <c16:uniqueId val="{00000008-1141-4B70-A492-0111361E0F6B}"/>
              </c:ext>
            </c:extLst>
          </c:dPt>
          <c:dPt>
            <c:idx val="9"/>
            <c:invertIfNegative val="0"/>
            <c:bubble3D val="0"/>
            <c:spPr>
              <a:solidFill>
                <a:schemeClr val="accent6"/>
              </a:solidFill>
            </c:spPr>
            <c:extLst xmlns:c16r2="http://schemas.microsoft.com/office/drawing/2015/06/chart">
              <c:ext xmlns:c16="http://schemas.microsoft.com/office/drawing/2014/chart" uri="{C3380CC4-5D6E-409C-BE32-E72D297353CC}">
                <c16:uniqueId val="{0000000A-1141-4B70-A492-0111361E0F6B}"/>
              </c:ext>
            </c:extLst>
          </c:dPt>
          <c:dPt>
            <c:idx val="10"/>
            <c:invertIfNegative val="0"/>
            <c:bubble3D val="0"/>
            <c:extLst xmlns:c16r2="http://schemas.microsoft.com/office/drawing/2015/06/chart">
              <c:ext xmlns:c16="http://schemas.microsoft.com/office/drawing/2014/chart" uri="{C3380CC4-5D6E-409C-BE32-E72D297353CC}">
                <c16:uniqueId val="{0000000B-1141-4B70-A492-0111361E0F6B}"/>
              </c:ext>
            </c:extLst>
          </c:dPt>
          <c:dPt>
            <c:idx val="11"/>
            <c:invertIfNegative val="0"/>
            <c:bubble3D val="0"/>
            <c:extLst xmlns:c16r2="http://schemas.microsoft.com/office/drawing/2015/06/chart">
              <c:ext xmlns:c16="http://schemas.microsoft.com/office/drawing/2014/chart" uri="{C3380CC4-5D6E-409C-BE32-E72D297353CC}">
                <c16:uniqueId val="{0000000C-1141-4B70-A492-0111361E0F6B}"/>
              </c:ext>
            </c:extLst>
          </c:dPt>
          <c:dPt>
            <c:idx val="12"/>
            <c:invertIfNegative val="0"/>
            <c:bubble3D val="0"/>
            <c:extLst xmlns:c16r2="http://schemas.microsoft.com/office/drawing/2015/06/chart">
              <c:ext xmlns:c16="http://schemas.microsoft.com/office/drawing/2014/chart" uri="{C3380CC4-5D6E-409C-BE32-E72D297353CC}">
                <c16:uniqueId val="{0000000D-1141-4B70-A492-0111361E0F6B}"/>
              </c:ext>
            </c:extLst>
          </c:dPt>
          <c:dPt>
            <c:idx val="13"/>
            <c:invertIfNegative val="0"/>
            <c:bubble3D val="0"/>
            <c:spPr>
              <a:solidFill>
                <a:schemeClr val="accent6"/>
              </a:solidFill>
            </c:spPr>
            <c:extLst xmlns:c16r2="http://schemas.microsoft.com/office/drawing/2015/06/chart">
              <c:ext xmlns:c16="http://schemas.microsoft.com/office/drawing/2014/chart" uri="{C3380CC4-5D6E-409C-BE32-E72D297353CC}">
                <c16:uniqueId val="{0000000F-1141-4B70-A492-0111361E0F6B}"/>
              </c:ext>
            </c:extLst>
          </c:dPt>
          <c:dPt>
            <c:idx val="14"/>
            <c:invertIfNegative val="0"/>
            <c:bubble3D val="0"/>
            <c:extLst xmlns:c16r2="http://schemas.microsoft.com/office/drawing/2015/06/chart">
              <c:ext xmlns:c16="http://schemas.microsoft.com/office/drawing/2014/chart" uri="{C3380CC4-5D6E-409C-BE32-E72D297353CC}">
                <c16:uniqueId val="{00000010-1141-4B70-A492-0111361E0F6B}"/>
              </c:ext>
            </c:extLst>
          </c:dPt>
          <c:dPt>
            <c:idx val="15"/>
            <c:invertIfNegative val="0"/>
            <c:bubble3D val="0"/>
            <c:extLst xmlns:c16r2="http://schemas.microsoft.com/office/drawing/2015/06/chart">
              <c:ext xmlns:c16="http://schemas.microsoft.com/office/drawing/2014/chart" uri="{C3380CC4-5D6E-409C-BE32-E72D297353CC}">
                <c16:uniqueId val="{00000011-1141-4B70-A492-0111361E0F6B}"/>
              </c:ext>
            </c:extLst>
          </c:dPt>
          <c:dPt>
            <c:idx val="19"/>
            <c:invertIfNegative val="0"/>
            <c:bubble3D val="0"/>
            <c:spPr>
              <a:solidFill>
                <a:schemeClr val="accent2"/>
              </a:solidFill>
            </c:spPr>
            <c:extLst xmlns:c16r2="http://schemas.microsoft.com/office/drawing/2015/06/chart">
              <c:ext xmlns:c16="http://schemas.microsoft.com/office/drawing/2014/chart" uri="{C3380CC4-5D6E-409C-BE32-E72D297353CC}">
                <c16:uniqueId val="{00000013-1141-4B70-A492-0111361E0F6B}"/>
              </c:ext>
            </c:extLst>
          </c:dPt>
          <c:dPt>
            <c:idx val="21"/>
            <c:invertIfNegative val="0"/>
            <c:bubble3D val="0"/>
            <c:spPr>
              <a:solidFill>
                <a:schemeClr val="accent2"/>
              </a:solidFill>
            </c:spPr>
            <c:extLst xmlns:c16r2="http://schemas.microsoft.com/office/drawing/2015/06/chart">
              <c:ext xmlns:c16="http://schemas.microsoft.com/office/drawing/2014/chart" uri="{C3380CC4-5D6E-409C-BE32-E72D297353CC}">
                <c16:uniqueId val="{00000015-1141-4B70-A492-0111361E0F6B}"/>
              </c:ext>
            </c:extLst>
          </c:dPt>
          <c:dPt>
            <c:idx val="31"/>
            <c:invertIfNegative val="0"/>
            <c:bubble3D val="0"/>
            <c:spPr>
              <a:solidFill>
                <a:schemeClr val="accent2"/>
              </a:solidFill>
            </c:spPr>
            <c:extLst xmlns:c16r2="http://schemas.microsoft.com/office/drawing/2015/06/chart">
              <c:ext xmlns:c16="http://schemas.microsoft.com/office/drawing/2014/chart" uri="{C3380CC4-5D6E-409C-BE32-E72D297353CC}">
                <c16:uniqueId val="{00000017-1141-4B70-A492-0111361E0F6B}"/>
              </c:ext>
            </c:extLst>
          </c:dPt>
          <c:cat>
            <c:numRef>
              <c:f>Sheet1!$A$2:$A$18</c:f>
              <c:numCache>
                <c:formatCode>General</c:formatCode>
                <c:ptCount val="17"/>
              </c:numCache>
            </c:numRef>
          </c:cat>
          <c:val>
            <c:numRef>
              <c:f>Sheet1!$B$2:$B$18</c:f>
              <c:numCache>
                <c:formatCode>General</c:formatCode>
                <c:ptCount val="17"/>
                <c:pt idx="0">
                  <c:v>-2.9999999999999399E-2</c:v>
                </c:pt>
                <c:pt idx="1">
                  <c:v>5.99999999999987E-2</c:v>
                </c:pt>
                <c:pt idx="2">
                  <c:v>0.109999999999999</c:v>
                </c:pt>
                <c:pt idx="3">
                  <c:v>1.9999999999999601E-2</c:v>
                </c:pt>
                <c:pt idx="4">
                  <c:v>0.130000000000001</c:v>
                </c:pt>
                <c:pt idx="5">
                  <c:v>8.99999999999999E-2</c:v>
                </c:pt>
                <c:pt idx="6">
                  <c:v>4.0000000000000903E-2</c:v>
                </c:pt>
                <c:pt idx="7">
                  <c:v>4.0000000000000903E-2</c:v>
                </c:pt>
                <c:pt idx="8">
                  <c:v>7.0000000000000298E-2</c:v>
                </c:pt>
                <c:pt idx="9">
                  <c:v>-8.0000000000000099E-2</c:v>
                </c:pt>
                <c:pt idx="10">
                  <c:v>7.0000000000000298E-2</c:v>
                </c:pt>
                <c:pt idx="11">
                  <c:v>2.9999999999999399E-2</c:v>
                </c:pt>
                <c:pt idx="12">
                  <c:v>0.110000000000001</c:v>
                </c:pt>
                <c:pt idx="13">
                  <c:v>-4.0000000000000903E-2</c:v>
                </c:pt>
                <c:pt idx="14">
                  <c:v>5.0000000000000697E-2</c:v>
                </c:pt>
                <c:pt idx="15">
                  <c:v>0</c:v>
                </c:pt>
                <c:pt idx="16">
                  <c:v>8.0000000000000099E-2</c:v>
                </c:pt>
              </c:numCache>
            </c:numRef>
          </c:val>
          <c:extLst xmlns:c16r2="http://schemas.microsoft.com/office/drawing/2015/06/chart">
            <c:ext xmlns:c16="http://schemas.microsoft.com/office/drawing/2014/chart" uri="{C3380CC4-5D6E-409C-BE32-E72D297353CC}">
              <c16:uniqueId val="{00000018-1141-4B70-A492-0111361E0F6B}"/>
            </c:ext>
          </c:extLst>
        </c:ser>
        <c:dLbls>
          <c:showLegendKey val="0"/>
          <c:showVal val="0"/>
          <c:showCatName val="0"/>
          <c:showSerName val="0"/>
          <c:showPercent val="0"/>
          <c:showBubbleSize val="0"/>
        </c:dLbls>
        <c:gapWidth val="43"/>
        <c:axId val="124573568"/>
        <c:axId val="124575104"/>
      </c:barChart>
      <c:catAx>
        <c:axId val="124573568"/>
        <c:scaling>
          <c:orientation val="minMax"/>
        </c:scaling>
        <c:delete val="0"/>
        <c:axPos val="l"/>
        <c:numFmt formatCode="General" sourceLinked="1"/>
        <c:majorTickMark val="out"/>
        <c:minorTickMark val="none"/>
        <c:tickLblPos val="nextTo"/>
        <c:crossAx val="124575104"/>
        <c:crosses val="autoZero"/>
        <c:auto val="1"/>
        <c:lblAlgn val="ctr"/>
        <c:lblOffset val="100"/>
        <c:noMultiLvlLbl val="0"/>
      </c:catAx>
      <c:valAx>
        <c:axId val="124575104"/>
        <c:scaling>
          <c:orientation val="minMax"/>
          <c:max val="0.5"/>
          <c:min val="-0.3"/>
        </c:scaling>
        <c:delete val="0"/>
        <c:axPos val="b"/>
        <c:numFmt formatCode="#,##0.0" sourceLinked="0"/>
        <c:majorTickMark val="out"/>
        <c:minorTickMark val="none"/>
        <c:tickLblPos val="nextTo"/>
        <c:txPr>
          <a:bodyPr/>
          <a:lstStyle/>
          <a:p>
            <a:pPr>
              <a:defRPr sz="1050">
                <a:solidFill>
                  <a:srgbClr val="646464"/>
                </a:solidFill>
              </a:defRPr>
            </a:pPr>
            <a:endParaRPr lang="en-US"/>
          </a:p>
        </c:txPr>
        <c:crossAx val="124573568"/>
        <c:crosses val="autoZero"/>
        <c:crossBetween val="between"/>
        <c:majorUnit val="0.2"/>
        <c:minorUnit val="0.2"/>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60456925553499"/>
          <c:y val="1.7066675494840498E-2"/>
          <c:w val="0.79504050313771102"/>
          <c:h val="0.89975755136372004"/>
        </c:manualLayout>
      </c:layout>
      <c:barChart>
        <c:barDir val="bar"/>
        <c:grouping val="clustered"/>
        <c:varyColors val="0"/>
        <c:ser>
          <c:idx val="0"/>
          <c:order val="0"/>
          <c:tx>
            <c:strRef>
              <c:f>Sheet1!$B$1</c:f>
              <c:strCache>
                <c:ptCount val="1"/>
                <c:pt idx="0">
                  <c:v>Series 1</c:v>
                </c:pt>
              </c:strCache>
            </c:strRef>
          </c:tx>
          <c:spPr>
            <a:solidFill>
              <a:schemeClr val="accent6"/>
            </a:solidFill>
          </c:spPr>
          <c:invertIfNegative val="0"/>
          <c:dPt>
            <c:idx val="0"/>
            <c:invertIfNegative val="0"/>
            <c:bubble3D val="0"/>
            <c:spPr>
              <a:solidFill>
                <a:schemeClr val="accent2"/>
              </a:solidFill>
            </c:spPr>
            <c:extLst xmlns:c16r2="http://schemas.microsoft.com/office/drawing/2015/06/chart">
              <c:ext xmlns:c16="http://schemas.microsoft.com/office/drawing/2014/chart" uri="{C3380CC4-5D6E-409C-BE32-E72D297353CC}">
                <c16:uniqueId val="{00000001-8D58-463D-B7C9-201E9629F026}"/>
              </c:ext>
            </c:extLst>
          </c:dPt>
          <c:dPt>
            <c:idx val="1"/>
            <c:invertIfNegative val="0"/>
            <c:bubble3D val="0"/>
            <c:spPr>
              <a:solidFill>
                <a:schemeClr val="accent2"/>
              </a:solidFill>
            </c:spPr>
            <c:extLst xmlns:c16r2="http://schemas.microsoft.com/office/drawing/2015/06/chart">
              <c:ext xmlns:c16="http://schemas.microsoft.com/office/drawing/2014/chart" uri="{C3380CC4-5D6E-409C-BE32-E72D297353CC}">
                <c16:uniqueId val="{00000003-8D58-463D-B7C9-201E9629F026}"/>
              </c:ext>
            </c:extLst>
          </c:dPt>
          <c:dPt>
            <c:idx val="2"/>
            <c:invertIfNegative val="0"/>
            <c:bubble3D val="0"/>
            <c:spPr>
              <a:solidFill>
                <a:schemeClr val="accent2"/>
              </a:solidFill>
            </c:spPr>
            <c:extLst xmlns:c16r2="http://schemas.microsoft.com/office/drawing/2015/06/chart">
              <c:ext xmlns:c16="http://schemas.microsoft.com/office/drawing/2014/chart" uri="{C3380CC4-5D6E-409C-BE32-E72D297353CC}">
                <c16:uniqueId val="{00000005-8D58-463D-B7C9-201E9629F026}"/>
              </c:ext>
            </c:extLst>
          </c:dPt>
          <c:dPt>
            <c:idx val="3"/>
            <c:invertIfNegative val="0"/>
            <c:bubble3D val="0"/>
            <c:spPr>
              <a:solidFill>
                <a:schemeClr val="accent2"/>
              </a:solidFill>
            </c:spPr>
            <c:extLst xmlns:c16r2="http://schemas.microsoft.com/office/drawing/2015/06/chart">
              <c:ext xmlns:c16="http://schemas.microsoft.com/office/drawing/2014/chart" uri="{C3380CC4-5D6E-409C-BE32-E72D297353CC}">
                <c16:uniqueId val="{00000007-8D58-463D-B7C9-201E9629F026}"/>
              </c:ext>
            </c:extLst>
          </c:dPt>
          <c:dPt>
            <c:idx val="4"/>
            <c:invertIfNegative val="0"/>
            <c:bubble3D val="0"/>
            <c:spPr>
              <a:solidFill>
                <a:schemeClr val="accent2"/>
              </a:solidFill>
            </c:spPr>
            <c:extLst xmlns:c16r2="http://schemas.microsoft.com/office/drawing/2015/06/chart">
              <c:ext xmlns:c16="http://schemas.microsoft.com/office/drawing/2014/chart" uri="{C3380CC4-5D6E-409C-BE32-E72D297353CC}">
                <c16:uniqueId val="{00000009-8D58-463D-B7C9-201E9629F026}"/>
              </c:ext>
            </c:extLst>
          </c:dPt>
          <c:dPt>
            <c:idx val="5"/>
            <c:invertIfNegative val="0"/>
            <c:bubble3D val="0"/>
            <c:spPr>
              <a:solidFill>
                <a:schemeClr val="accent2"/>
              </a:solidFill>
            </c:spPr>
            <c:extLst xmlns:c16r2="http://schemas.microsoft.com/office/drawing/2015/06/chart">
              <c:ext xmlns:c16="http://schemas.microsoft.com/office/drawing/2014/chart" uri="{C3380CC4-5D6E-409C-BE32-E72D297353CC}">
                <c16:uniqueId val="{0000000B-8D58-463D-B7C9-201E9629F026}"/>
              </c:ext>
            </c:extLst>
          </c:dPt>
          <c:dPt>
            <c:idx val="6"/>
            <c:invertIfNegative val="0"/>
            <c:bubble3D val="0"/>
            <c:spPr>
              <a:solidFill>
                <a:schemeClr val="accent2"/>
              </a:solidFill>
            </c:spPr>
            <c:extLst xmlns:c16r2="http://schemas.microsoft.com/office/drawing/2015/06/chart">
              <c:ext xmlns:c16="http://schemas.microsoft.com/office/drawing/2014/chart" uri="{C3380CC4-5D6E-409C-BE32-E72D297353CC}">
                <c16:uniqueId val="{0000000D-8D58-463D-B7C9-201E9629F026}"/>
              </c:ext>
            </c:extLst>
          </c:dPt>
          <c:dPt>
            <c:idx val="7"/>
            <c:invertIfNegative val="0"/>
            <c:bubble3D val="0"/>
            <c:spPr>
              <a:solidFill>
                <a:schemeClr val="accent2"/>
              </a:solidFill>
            </c:spPr>
            <c:extLst xmlns:c16r2="http://schemas.microsoft.com/office/drawing/2015/06/chart">
              <c:ext xmlns:c16="http://schemas.microsoft.com/office/drawing/2014/chart" uri="{C3380CC4-5D6E-409C-BE32-E72D297353CC}">
                <c16:uniqueId val="{0000000F-8D58-463D-B7C9-201E9629F026}"/>
              </c:ext>
            </c:extLst>
          </c:dPt>
          <c:dPt>
            <c:idx val="8"/>
            <c:invertIfNegative val="0"/>
            <c:bubble3D val="0"/>
            <c:spPr>
              <a:solidFill>
                <a:schemeClr val="accent2"/>
              </a:solidFill>
            </c:spPr>
            <c:extLst xmlns:c16r2="http://schemas.microsoft.com/office/drawing/2015/06/chart">
              <c:ext xmlns:c16="http://schemas.microsoft.com/office/drawing/2014/chart" uri="{C3380CC4-5D6E-409C-BE32-E72D297353CC}">
                <c16:uniqueId val="{00000011-8D58-463D-B7C9-201E9629F026}"/>
              </c:ext>
            </c:extLst>
          </c:dPt>
          <c:dPt>
            <c:idx val="9"/>
            <c:invertIfNegative val="0"/>
            <c:bubble3D val="0"/>
            <c:extLst xmlns:c16r2="http://schemas.microsoft.com/office/drawing/2015/06/chart">
              <c:ext xmlns:c16="http://schemas.microsoft.com/office/drawing/2014/chart" uri="{C3380CC4-5D6E-409C-BE32-E72D297353CC}">
                <c16:uniqueId val="{00000012-8D58-463D-B7C9-201E9629F026}"/>
              </c:ext>
            </c:extLst>
          </c:dPt>
          <c:dPt>
            <c:idx val="10"/>
            <c:invertIfNegative val="0"/>
            <c:bubble3D val="0"/>
            <c:extLst xmlns:c16r2="http://schemas.microsoft.com/office/drawing/2015/06/chart">
              <c:ext xmlns:c16="http://schemas.microsoft.com/office/drawing/2014/chart" uri="{C3380CC4-5D6E-409C-BE32-E72D297353CC}">
                <c16:uniqueId val="{00000013-8D58-463D-B7C9-201E9629F026}"/>
              </c:ext>
            </c:extLst>
          </c:dPt>
          <c:dPt>
            <c:idx val="11"/>
            <c:invertIfNegative val="0"/>
            <c:bubble3D val="0"/>
            <c:extLst xmlns:c16r2="http://schemas.microsoft.com/office/drawing/2015/06/chart">
              <c:ext xmlns:c16="http://schemas.microsoft.com/office/drawing/2014/chart" uri="{C3380CC4-5D6E-409C-BE32-E72D297353CC}">
                <c16:uniqueId val="{00000014-8D58-463D-B7C9-201E9629F026}"/>
              </c:ext>
            </c:extLst>
          </c:dPt>
          <c:dPt>
            <c:idx val="12"/>
            <c:invertIfNegative val="0"/>
            <c:bubble3D val="0"/>
            <c:extLst xmlns:c16r2="http://schemas.microsoft.com/office/drawing/2015/06/chart">
              <c:ext xmlns:c16="http://schemas.microsoft.com/office/drawing/2014/chart" uri="{C3380CC4-5D6E-409C-BE32-E72D297353CC}">
                <c16:uniqueId val="{00000015-8D58-463D-B7C9-201E9629F026}"/>
              </c:ext>
            </c:extLst>
          </c:dPt>
          <c:dPt>
            <c:idx val="13"/>
            <c:invertIfNegative val="0"/>
            <c:bubble3D val="0"/>
            <c:extLst xmlns:c16r2="http://schemas.microsoft.com/office/drawing/2015/06/chart">
              <c:ext xmlns:c16="http://schemas.microsoft.com/office/drawing/2014/chart" uri="{C3380CC4-5D6E-409C-BE32-E72D297353CC}">
                <c16:uniqueId val="{00000016-8D58-463D-B7C9-201E9629F026}"/>
              </c:ext>
            </c:extLst>
          </c:dPt>
          <c:dPt>
            <c:idx val="14"/>
            <c:invertIfNegative val="0"/>
            <c:bubble3D val="0"/>
            <c:extLst xmlns:c16r2="http://schemas.microsoft.com/office/drawing/2015/06/chart">
              <c:ext xmlns:c16="http://schemas.microsoft.com/office/drawing/2014/chart" uri="{C3380CC4-5D6E-409C-BE32-E72D297353CC}">
                <c16:uniqueId val="{00000017-8D58-463D-B7C9-201E9629F026}"/>
              </c:ext>
            </c:extLst>
          </c:dPt>
          <c:dPt>
            <c:idx val="15"/>
            <c:invertIfNegative val="0"/>
            <c:bubble3D val="0"/>
            <c:extLst xmlns:c16r2="http://schemas.microsoft.com/office/drawing/2015/06/chart">
              <c:ext xmlns:c16="http://schemas.microsoft.com/office/drawing/2014/chart" uri="{C3380CC4-5D6E-409C-BE32-E72D297353CC}">
                <c16:uniqueId val="{00000018-8D58-463D-B7C9-201E9629F026}"/>
              </c:ext>
            </c:extLst>
          </c:dPt>
          <c:dPt>
            <c:idx val="19"/>
            <c:invertIfNegative val="0"/>
            <c:bubble3D val="0"/>
            <c:extLst xmlns:c16r2="http://schemas.microsoft.com/office/drawing/2015/06/chart">
              <c:ext xmlns:c16="http://schemas.microsoft.com/office/drawing/2014/chart" uri="{C3380CC4-5D6E-409C-BE32-E72D297353CC}">
                <c16:uniqueId val="{00000019-8D58-463D-B7C9-201E9629F026}"/>
              </c:ext>
            </c:extLst>
          </c:dPt>
          <c:dPt>
            <c:idx val="21"/>
            <c:invertIfNegative val="0"/>
            <c:bubble3D val="0"/>
            <c:extLst xmlns:c16r2="http://schemas.microsoft.com/office/drawing/2015/06/chart">
              <c:ext xmlns:c16="http://schemas.microsoft.com/office/drawing/2014/chart" uri="{C3380CC4-5D6E-409C-BE32-E72D297353CC}">
                <c16:uniqueId val="{0000001A-8D58-463D-B7C9-201E9629F026}"/>
              </c:ext>
            </c:extLst>
          </c:dPt>
          <c:dPt>
            <c:idx val="31"/>
            <c:invertIfNegative val="0"/>
            <c:bubble3D val="0"/>
            <c:extLst xmlns:c16r2="http://schemas.microsoft.com/office/drawing/2015/06/chart">
              <c:ext xmlns:c16="http://schemas.microsoft.com/office/drawing/2014/chart" uri="{C3380CC4-5D6E-409C-BE32-E72D297353CC}">
                <c16:uniqueId val="{0000001B-8D58-463D-B7C9-201E9629F026}"/>
              </c:ext>
            </c:extLst>
          </c:dPt>
          <c:cat>
            <c:numRef>
              <c:f>Sheet1!$A$2:$A$18</c:f>
              <c:numCache>
                <c:formatCode>General</c:formatCode>
                <c:ptCount val="17"/>
              </c:numCache>
            </c:numRef>
          </c:cat>
          <c:val>
            <c:numRef>
              <c:f>Sheet1!$B$2:$B$18</c:f>
              <c:numCache>
                <c:formatCode>General</c:formatCode>
                <c:ptCount val="17"/>
                <c:pt idx="0">
                  <c:v>9.99999999999997E-2</c:v>
                </c:pt>
                <c:pt idx="1">
                  <c:v>8.99999999999999E-2</c:v>
                </c:pt>
                <c:pt idx="2">
                  <c:v>7.0000000000000298E-2</c:v>
                </c:pt>
                <c:pt idx="3">
                  <c:v>6.9999999999998494E-2</c:v>
                </c:pt>
                <c:pt idx="4">
                  <c:v>4.0000000000000903E-2</c:v>
                </c:pt>
                <c:pt idx="5">
                  <c:v>2.9999999999999399E-2</c:v>
                </c:pt>
                <c:pt idx="6">
                  <c:v>2.9999999999999399E-2</c:v>
                </c:pt>
                <c:pt idx="7">
                  <c:v>2.0000000000001301E-2</c:v>
                </c:pt>
                <c:pt idx="8">
                  <c:v>9.9999999999997903E-3</c:v>
                </c:pt>
                <c:pt idx="9">
                  <c:v>-9.9999999999997903E-3</c:v>
                </c:pt>
                <c:pt idx="10">
                  <c:v>-9.9999999999997903E-3</c:v>
                </c:pt>
                <c:pt idx="11">
                  <c:v>-2.00000000000005E-2</c:v>
                </c:pt>
                <c:pt idx="12">
                  <c:v>-3.9999999999999099E-2</c:v>
                </c:pt>
                <c:pt idx="13">
                  <c:v>-3.9999999999999099E-2</c:v>
                </c:pt>
                <c:pt idx="14">
                  <c:v>-5.0000000000000697E-2</c:v>
                </c:pt>
                <c:pt idx="15">
                  <c:v>-5.99999999999987E-2</c:v>
                </c:pt>
                <c:pt idx="16">
                  <c:v>-9.99999999999997E-2</c:v>
                </c:pt>
              </c:numCache>
            </c:numRef>
          </c:val>
          <c:extLst xmlns:c16r2="http://schemas.microsoft.com/office/drawing/2015/06/chart">
            <c:ext xmlns:c16="http://schemas.microsoft.com/office/drawing/2014/chart" uri="{C3380CC4-5D6E-409C-BE32-E72D297353CC}">
              <c16:uniqueId val="{0000001C-8D58-463D-B7C9-201E9629F026}"/>
            </c:ext>
          </c:extLst>
        </c:ser>
        <c:dLbls>
          <c:showLegendKey val="0"/>
          <c:showVal val="0"/>
          <c:showCatName val="0"/>
          <c:showSerName val="0"/>
          <c:showPercent val="0"/>
          <c:showBubbleSize val="0"/>
        </c:dLbls>
        <c:gapWidth val="43"/>
        <c:axId val="124680448"/>
        <c:axId val="124686336"/>
      </c:barChart>
      <c:catAx>
        <c:axId val="124680448"/>
        <c:scaling>
          <c:orientation val="minMax"/>
        </c:scaling>
        <c:delete val="0"/>
        <c:axPos val="l"/>
        <c:numFmt formatCode="General" sourceLinked="1"/>
        <c:majorTickMark val="out"/>
        <c:minorTickMark val="none"/>
        <c:tickLblPos val="nextTo"/>
        <c:crossAx val="124686336"/>
        <c:crosses val="autoZero"/>
        <c:auto val="1"/>
        <c:lblAlgn val="ctr"/>
        <c:lblOffset val="100"/>
        <c:noMultiLvlLbl val="0"/>
      </c:catAx>
      <c:valAx>
        <c:axId val="124686336"/>
        <c:scaling>
          <c:orientation val="minMax"/>
          <c:max val="0.3"/>
          <c:min val="-0.3"/>
        </c:scaling>
        <c:delete val="0"/>
        <c:axPos val="b"/>
        <c:numFmt formatCode="#,##0.00" sourceLinked="0"/>
        <c:majorTickMark val="out"/>
        <c:minorTickMark val="none"/>
        <c:tickLblPos val="nextTo"/>
        <c:txPr>
          <a:bodyPr/>
          <a:lstStyle/>
          <a:p>
            <a:pPr>
              <a:defRPr sz="1050">
                <a:solidFill>
                  <a:srgbClr val="646464"/>
                </a:solidFill>
              </a:defRPr>
            </a:pPr>
            <a:endParaRPr lang="en-US"/>
          </a:p>
        </c:txPr>
        <c:crossAx val="124680448"/>
        <c:crosses val="autoZero"/>
        <c:crossBetween val="between"/>
        <c:majorUnit val="0.2"/>
        <c:minorUnit val="0.2"/>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60456925553499"/>
          <c:y val="1.7066675494840498E-2"/>
          <c:w val="0.79504050313771102"/>
          <c:h val="0.89975755136372004"/>
        </c:manualLayout>
      </c:layout>
      <c:barChart>
        <c:barDir val="bar"/>
        <c:grouping val="clustered"/>
        <c:varyColors val="0"/>
        <c:ser>
          <c:idx val="0"/>
          <c:order val="0"/>
          <c:tx>
            <c:strRef>
              <c:f>Sheet1!$B$1</c:f>
              <c:strCache>
                <c:ptCount val="1"/>
                <c:pt idx="0">
                  <c:v>Series 1</c:v>
                </c:pt>
              </c:strCache>
            </c:strRef>
          </c:tx>
          <c:spPr>
            <a:solidFill>
              <a:schemeClr val="accent6"/>
            </a:solidFill>
          </c:spPr>
          <c:invertIfNegative val="0"/>
          <c:dPt>
            <c:idx val="0"/>
            <c:invertIfNegative val="0"/>
            <c:bubble3D val="0"/>
            <c:extLst xmlns:c16r2="http://schemas.microsoft.com/office/drawing/2015/06/chart">
              <c:ext xmlns:c16="http://schemas.microsoft.com/office/drawing/2014/chart" uri="{C3380CC4-5D6E-409C-BE32-E72D297353CC}">
                <c16:uniqueId val="{00000000-B539-41CE-81CF-06B13C7BFD64}"/>
              </c:ext>
            </c:extLst>
          </c:dPt>
          <c:dPt>
            <c:idx val="1"/>
            <c:invertIfNegative val="0"/>
            <c:bubble3D val="0"/>
            <c:extLst xmlns:c16r2="http://schemas.microsoft.com/office/drawing/2015/06/chart">
              <c:ext xmlns:c16="http://schemas.microsoft.com/office/drawing/2014/chart" uri="{C3380CC4-5D6E-409C-BE32-E72D297353CC}">
                <c16:uniqueId val="{00000001-B539-41CE-81CF-06B13C7BFD64}"/>
              </c:ext>
            </c:extLst>
          </c:dPt>
          <c:dPt>
            <c:idx val="2"/>
            <c:invertIfNegative val="0"/>
            <c:bubble3D val="0"/>
            <c:extLst xmlns:c16r2="http://schemas.microsoft.com/office/drawing/2015/06/chart">
              <c:ext xmlns:c16="http://schemas.microsoft.com/office/drawing/2014/chart" uri="{C3380CC4-5D6E-409C-BE32-E72D297353CC}">
                <c16:uniqueId val="{00000002-B539-41CE-81CF-06B13C7BFD64}"/>
              </c:ext>
            </c:extLst>
          </c:dPt>
          <c:dPt>
            <c:idx val="3"/>
            <c:invertIfNegative val="0"/>
            <c:bubble3D val="0"/>
            <c:extLst xmlns:c16r2="http://schemas.microsoft.com/office/drawing/2015/06/chart">
              <c:ext xmlns:c16="http://schemas.microsoft.com/office/drawing/2014/chart" uri="{C3380CC4-5D6E-409C-BE32-E72D297353CC}">
                <c16:uniqueId val="{00000003-B539-41CE-81CF-06B13C7BFD64}"/>
              </c:ext>
            </c:extLst>
          </c:dPt>
          <c:dPt>
            <c:idx val="4"/>
            <c:invertIfNegative val="0"/>
            <c:bubble3D val="0"/>
            <c:extLst xmlns:c16r2="http://schemas.microsoft.com/office/drawing/2015/06/chart">
              <c:ext xmlns:c16="http://schemas.microsoft.com/office/drawing/2014/chart" uri="{C3380CC4-5D6E-409C-BE32-E72D297353CC}">
                <c16:uniqueId val="{00000004-B539-41CE-81CF-06B13C7BFD64}"/>
              </c:ext>
            </c:extLst>
          </c:dPt>
          <c:dPt>
            <c:idx val="5"/>
            <c:invertIfNegative val="0"/>
            <c:bubble3D val="0"/>
            <c:extLst xmlns:c16r2="http://schemas.microsoft.com/office/drawing/2015/06/chart">
              <c:ext xmlns:c16="http://schemas.microsoft.com/office/drawing/2014/chart" uri="{C3380CC4-5D6E-409C-BE32-E72D297353CC}">
                <c16:uniqueId val="{00000005-B539-41CE-81CF-06B13C7BFD64}"/>
              </c:ext>
            </c:extLst>
          </c:dPt>
          <c:dPt>
            <c:idx val="6"/>
            <c:invertIfNegative val="0"/>
            <c:bubble3D val="0"/>
            <c:spPr>
              <a:solidFill>
                <a:schemeClr val="accent2"/>
              </a:solidFill>
            </c:spPr>
            <c:extLst xmlns:c16r2="http://schemas.microsoft.com/office/drawing/2015/06/chart">
              <c:ext xmlns:c16="http://schemas.microsoft.com/office/drawing/2014/chart" uri="{C3380CC4-5D6E-409C-BE32-E72D297353CC}">
                <c16:uniqueId val="{00000007-B539-41CE-81CF-06B13C7BFD64}"/>
              </c:ext>
            </c:extLst>
          </c:dPt>
          <c:dPt>
            <c:idx val="7"/>
            <c:invertIfNegative val="0"/>
            <c:bubble3D val="0"/>
            <c:extLst xmlns:c16r2="http://schemas.microsoft.com/office/drawing/2015/06/chart">
              <c:ext xmlns:c16="http://schemas.microsoft.com/office/drawing/2014/chart" uri="{C3380CC4-5D6E-409C-BE32-E72D297353CC}">
                <c16:uniqueId val="{00000008-B539-41CE-81CF-06B13C7BFD64}"/>
              </c:ext>
            </c:extLst>
          </c:dPt>
          <c:dPt>
            <c:idx val="8"/>
            <c:invertIfNegative val="0"/>
            <c:bubble3D val="0"/>
            <c:extLst xmlns:c16r2="http://schemas.microsoft.com/office/drawing/2015/06/chart">
              <c:ext xmlns:c16="http://schemas.microsoft.com/office/drawing/2014/chart" uri="{C3380CC4-5D6E-409C-BE32-E72D297353CC}">
                <c16:uniqueId val="{00000009-B539-41CE-81CF-06B13C7BFD64}"/>
              </c:ext>
            </c:extLst>
          </c:dPt>
          <c:dPt>
            <c:idx val="9"/>
            <c:invertIfNegative val="0"/>
            <c:bubble3D val="0"/>
            <c:extLst xmlns:c16r2="http://schemas.microsoft.com/office/drawing/2015/06/chart">
              <c:ext xmlns:c16="http://schemas.microsoft.com/office/drawing/2014/chart" uri="{C3380CC4-5D6E-409C-BE32-E72D297353CC}">
                <c16:uniqueId val="{0000000A-B539-41CE-81CF-06B13C7BFD64}"/>
              </c:ext>
            </c:extLst>
          </c:dPt>
          <c:dPt>
            <c:idx val="10"/>
            <c:invertIfNegative val="0"/>
            <c:bubble3D val="0"/>
            <c:extLst xmlns:c16r2="http://schemas.microsoft.com/office/drawing/2015/06/chart">
              <c:ext xmlns:c16="http://schemas.microsoft.com/office/drawing/2014/chart" uri="{C3380CC4-5D6E-409C-BE32-E72D297353CC}">
                <c16:uniqueId val="{0000000B-B539-41CE-81CF-06B13C7BFD64}"/>
              </c:ext>
            </c:extLst>
          </c:dPt>
          <c:dPt>
            <c:idx val="11"/>
            <c:invertIfNegative val="0"/>
            <c:bubble3D val="0"/>
            <c:extLst xmlns:c16r2="http://schemas.microsoft.com/office/drawing/2015/06/chart">
              <c:ext xmlns:c16="http://schemas.microsoft.com/office/drawing/2014/chart" uri="{C3380CC4-5D6E-409C-BE32-E72D297353CC}">
                <c16:uniqueId val="{0000000C-B539-41CE-81CF-06B13C7BFD64}"/>
              </c:ext>
            </c:extLst>
          </c:dPt>
          <c:dPt>
            <c:idx val="12"/>
            <c:invertIfNegative val="0"/>
            <c:bubble3D val="0"/>
            <c:spPr>
              <a:solidFill>
                <a:schemeClr val="accent2"/>
              </a:solidFill>
            </c:spPr>
            <c:extLst xmlns:c16r2="http://schemas.microsoft.com/office/drawing/2015/06/chart">
              <c:ext xmlns:c16="http://schemas.microsoft.com/office/drawing/2014/chart" uri="{C3380CC4-5D6E-409C-BE32-E72D297353CC}">
                <c16:uniqueId val="{0000000E-B539-41CE-81CF-06B13C7BFD64}"/>
              </c:ext>
            </c:extLst>
          </c:dPt>
          <c:dPt>
            <c:idx val="13"/>
            <c:invertIfNegative val="0"/>
            <c:bubble3D val="0"/>
            <c:extLst xmlns:c16r2="http://schemas.microsoft.com/office/drawing/2015/06/chart">
              <c:ext xmlns:c16="http://schemas.microsoft.com/office/drawing/2014/chart" uri="{C3380CC4-5D6E-409C-BE32-E72D297353CC}">
                <c16:uniqueId val="{0000000F-B539-41CE-81CF-06B13C7BFD64}"/>
              </c:ext>
            </c:extLst>
          </c:dPt>
          <c:dPt>
            <c:idx val="14"/>
            <c:invertIfNegative val="0"/>
            <c:bubble3D val="0"/>
            <c:extLst xmlns:c16r2="http://schemas.microsoft.com/office/drawing/2015/06/chart">
              <c:ext xmlns:c16="http://schemas.microsoft.com/office/drawing/2014/chart" uri="{C3380CC4-5D6E-409C-BE32-E72D297353CC}">
                <c16:uniqueId val="{00000010-B539-41CE-81CF-06B13C7BFD64}"/>
              </c:ext>
            </c:extLst>
          </c:dPt>
          <c:dPt>
            <c:idx val="15"/>
            <c:invertIfNegative val="0"/>
            <c:bubble3D val="0"/>
            <c:extLst xmlns:c16r2="http://schemas.microsoft.com/office/drawing/2015/06/chart">
              <c:ext xmlns:c16="http://schemas.microsoft.com/office/drawing/2014/chart" uri="{C3380CC4-5D6E-409C-BE32-E72D297353CC}">
                <c16:uniqueId val="{00000011-B539-41CE-81CF-06B13C7BFD64}"/>
              </c:ext>
            </c:extLst>
          </c:dPt>
          <c:dPt>
            <c:idx val="19"/>
            <c:invertIfNegative val="0"/>
            <c:bubble3D val="0"/>
            <c:spPr>
              <a:solidFill>
                <a:schemeClr val="accent6"/>
              </a:solidFill>
            </c:spPr>
            <c:extLst xmlns:c16r2="http://schemas.microsoft.com/office/drawing/2015/06/chart">
              <c:ext xmlns:c16="http://schemas.microsoft.com/office/drawing/2014/chart" uri="{C3380CC4-5D6E-409C-BE32-E72D297353CC}">
                <c16:uniqueId val="{00000013-B539-41CE-81CF-06B13C7BFD64}"/>
              </c:ext>
            </c:extLst>
          </c:dPt>
          <c:dPt>
            <c:idx val="21"/>
            <c:invertIfNegative val="0"/>
            <c:bubble3D val="0"/>
            <c:spPr>
              <a:solidFill>
                <a:schemeClr val="accent6"/>
              </a:solidFill>
            </c:spPr>
            <c:extLst xmlns:c16r2="http://schemas.microsoft.com/office/drawing/2015/06/chart">
              <c:ext xmlns:c16="http://schemas.microsoft.com/office/drawing/2014/chart" uri="{C3380CC4-5D6E-409C-BE32-E72D297353CC}">
                <c16:uniqueId val="{00000015-B539-41CE-81CF-06B13C7BFD64}"/>
              </c:ext>
            </c:extLst>
          </c:dPt>
          <c:dPt>
            <c:idx val="31"/>
            <c:invertIfNegative val="0"/>
            <c:bubble3D val="0"/>
            <c:spPr>
              <a:solidFill>
                <a:schemeClr val="accent6"/>
              </a:solidFill>
            </c:spPr>
            <c:extLst xmlns:c16r2="http://schemas.microsoft.com/office/drawing/2015/06/chart">
              <c:ext xmlns:c16="http://schemas.microsoft.com/office/drawing/2014/chart" uri="{C3380CC4-5D6E-409C-BE32-E72D297353CC}">
                <c16:uniqueId val="{00000017-B539-41CE-81CF-06B13C7BFD64}"/>
              </c:ext>
            </c:extLst>
          </c:dPt>
          <c:cat>
            <c:numRef>
              <c:f>Sheet1!$A$2:$A$18</c:f>
              <c:numCache>
                <c:formatCode>General</c:formatCode>
                <c:ptCount val="17"/>
              </c:numCache>
            </c:numRef>
          </c:cat>
          <c:val>
            <c:numRef>
              <c:f>Sheet1!$B$2:$B$18</c:f>
              <c:numCache>
                <c:formatCode>General</c:formatCode>
                <c:ptCount val="17"/>
                <c:pt idx="0">
                  <c:v>-6.0000000000000497E-2</c:v>
                </c:pt>
                <c:pt idx="1">
                  <c:v>-0.100000000000001</c:v>
                </c:pt>
                <c:pt idx="2">
                  <c:v>-0.159999999999999</c:v>
                </c:pt>
                <c:pt idx="3">
                  <c:v>-0.30000000000000099</c:v>
                </c:pt>
                <c:pt idx="4">
                  <c:v>-0.19999999999999901</c:v>
                </c:pt>
                <c:pt idx="5">
                  <c:v>-0.130000000000001</c:v>
                </c:pt>
                <c:pt idx="6">
                  <c:v>9.9999999999997903E-3</c:v>
                </c:pt>
                <c:pt idx="7">
                  <c:v>-0.15</c:v>
                </c:pt>
                <c:pt idx="8">
                  <c:v>-0.190000000000001</c:v>
                </c:pt>
                <c:pt idx="9">
                  <c:v>-5.9999999999999602E-2</c:v>
                </c:pt>
                <c:pt idx="10">
                  <c:v>0</c:v>
                </c:pt>
                <c:pt idx="11">
                  <c:v>-9.99999999999997E-2</c:v>
                </c:pt>
                <c:pt idx="12">
                  <c:v>2.0000000000001301E-2</c:v>
                </c:pt>
                <c:pt idx="13">
                  <c:v>-0.30000000000000099</c:v>
                </c:pt>
                <c:pt idx="14">
                  <c:v>-0.21000000000000099</c:v>
                </c:pt>
                <c:pt idx="15">
                  <c:v>-0.109999999999999</c:v>
                </c:pt>
                <c:pt idx="16">
                  <c:v>-0.130000000000001</c:v>
                </c:pt>
              </c:numCache>
            </c:numRef>
          </c:val>
          <c:extLst xmlns:c16r2="http://schemas.microsoft.com/office/drawing/2015/06/chart">
            <c:ext xmlns:c16="http://schemas.microsoft.com/office/drawing/2014/chart" uri="{C3380CC4-5D6E-409C-BE32-E72D297353CC}">
              <c16:uniqueId val="{00000018-B539-41CE-81CF-06B13C7BFD64}"/>
            </c:ext>
          </c:extLst>
        </c:ser>
        <c:dLbls>
          <c:showLegendKey val="0"/>
          <c:showVal val="0"/>
          <c:showCatName val="0"/>
          <c:showSerName val="0"/>
          <c:showPercent val="0"/>
          <c:showBubbleSize val="0"/>
        </c:dLbls>
        <c:gapWidth val="43"/>
        <c:axId val="126129280"/>
        <c:axId val="126130816"/>
      </c:barChart>
      <c:catAx>
        <c:axId val="126129280"/>
        <c:scaling>
          <c:orientation val="minMax"/>
        </c:scaling>
        <c:delete val="0"/>
        <c:axPos val="l"/>
        <c:numFmt formatCode="General" sourceLinked="1"/>
        <c:majorTickMark val="out"/>
        <c:minorTickMark val="none"/>
        <c:tickLblPos val="nextTo"/>
        <c:crossAx val="126130816"/>
        <c:crosses val="autoZero"/>
        <c:auto val="1"/>
        <c:lblAlgn val="ctr"/>
        <c:lblOffset val="100"/>
        <c:noMultiLvlLbl val="0"/>
      </c:catAx>
      <c:valAx>
        <c:axId val="126130816"/>
        <c:scaling>
          <c:orientation val="minMax"/>
          <c:max val="0.3"/>
          <c:min val="-0.3"/>
        </c:scaling>
        <c:delete val="0"/>
        <c:axPos val="b"/>
        <c:numFmt formatCode="#,##0.00" sourceLinked="0"/>
        <c:majorTickMark val="out"/>
        <c:minorTickMark val="none"/>
        <c:tickLblPos val="nextTo"/>
        <c:txPr>
          <a:bodyPr/>
          <a:lstStyle/>
          <a:p>
            <a:pPr>
              <a:defRPr sz="1050">
                <a:solidFill>
                  <a:srgbClr val="646464"/>
                </a:solidFill>
              </a:defRPr>
            </a:pPr>
            <a:endParaRPr lang="en-US"/>
          </a:p>
        </c:txPr>
        <c:crossAx val="126129280"/>
        <c:crosses val="autoZero"/>
        <c:crossBetween val="between"/>
        <c:majorUnit val="0.2"/>
        <c:minorUnit val="0.2"/>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4C77DC-CB66-4549-8C03-01A1ACB1EBE5}" type="doc">
      <dgm:prSet loTypeId="urn:microsoft.com/office/officeart/2008/layout/LinedList" loCatId="list" qsTypeId="urn:microsoft.com/office/officeart/2005/8/quickstyle/3d7" qsCatId="3D" csTypeId="urn:microsoft.com/office/officeart/2005/8/colors/accent0_2" csCatId="mainScheme" phldr="1"/>
      <dgm:spPr/>
      <dgm:t>
        <a:bodyPr/>
        <a:lstStyle/>
        <a:p>
          <a:endParaRPr lang="en-US"/>
        </a:p>
      </dgm:t>
    </dgm:pt>
    <dgm:pt modelId="{BAB2EA57-0B57-4DDD-AD2A-B2C24F311CB2}">
      <dgm:prSet phldrT="[Text]" custT="1"/>
      <dgm:spPr/>
      <dgm:t>
        <a:bodyPr anchor="ctr"/>
        <a:lstStyle/>
        <a:p>
          <a:pPr defTabSz="746125"/>
          <a:r>
            <a:rPr lang="en-US" sz="2000" dirty="0"/>
            <a:t>Evolving Customer Expectations</a:t>
          </a:r>
        </a:p>
      </dgm:t>
    </dgm:pt>
    <dgm:pt modelId="{A0C0F44E-EF85-41BE-8B7A-1998D65A834B}" type="parTrans" cxnId="{BEAC81B8-B5FB-4178-B46F-383C919FBE2F}">
      <dgm:prSet/>
      <dgm:spPr/>
      <dgm:t>
        <a:bodyPr/>
        <a:lstStyle/>
        <a:p>
          <a:endParaRPr lang="en-US" sz="1400"/>
        </a:p>
      </dgm:t>
    </dgm:pt>
    <dgm:pt modelId="{C690218F-EB7F-486E-9461-DF3375745C61}" type="sibTrans" cxnId="{BEAC81B8-B5FB-4178-B46F-383C919FBE2F}">
      <dgm:prSet/>
      <dgm:spPr/>
      <dgm:t>
        <a:bodyPr/>
        <a:lstStyle/>
        <a:p>
          <a:endParaRPr lang="en-US" sz="1400"/>
        </a:p>
      </dgm:t>
    </dgm:pt>
    <dgm:pt modelId="{36540AF3-01E3-4EDE-B861-04211252A723}">
      <dgm:prSet phldrT="[Text]" custT="1"/>
      <dgm:spPr/>
      <dgm:t>
        <a:bodyPr anchor="ctr"/>
        <a:lstStyle/>
        <a:p>
          <a:pPr marL="0" indent="0" defTabSz="625475"/>
          <a:r>
            <a:rPr lang="en-US" sz="2000" dirty="0"/>
            <a:t>Voice of the Customer:  J.D. Power’s SSI and CSI Studies</a:t>
          </a:r>
        </a:p>
      </dgm:t>
    </dgm:pt>
    <dgm:pt modelId="{A09A3513-1C8F-404D-A505-C981D1E28D95}" type="sibTrans" cxnId="{E1067419-092F-44A6-A1C6-6FA999FB379D}">
      <dgm:prSet/>
      <dgm:spPr/>
      <dgm:t>
        <a:bodyPr/>
        <a:lstStyle/>
        <a:p>
          <a:endParaRPr lang="en-US" sz="1400"/>
        </a:p>
      </dgm:t>
    </dgm:pt>
    <dgm:pt modelId="{AC42C644-A628-4365-85A4-DB0E93707096}" type="parTrans" cxnId="{E1067419-092F-44A6-A1C6-6FA999FB379D}">
      <dgm:prSet/>
      <dgm:spPr/>
      <dgm:t>
        <a:bodyPr/>
        <a:lstStyle/>
        <a:p>
          <a:endParaRPr lang="en-US" sz="1400"/>
        </a:p>
      </dgm:t>
    </dgm:pt>
    <dgm:pt modelId="{62134D76-6429-48D1-8576-E378192BAC0A}">
      <dgm:prSet phldrT="[Text]" custT="1"/>
      <dgm:spPr/>
      <dgm:t>
        <a:bodyPr anchor="ctr"/>
        <a:lstStyle/>
        <a:p>
          <a:pPr algn="l" defTabSz="746125"/>
          <a:r>
            <a:rPr lang="en-US" sz="2000" dirty="0"/>
            <a:t>Summary and Recommendations</a:t>
          </a:r>
        </a:p>
      </dgm:t>
    </dgm:pt>
    <dgm:pt modelId="{7775CD2C-4BAC-481D-A589-F10AC3C67D50}" type="parTrans" cxnId="{E998E286-228F-4D93-A152-59DF86AEA0D8}">
      <dgm:prSet/>
      <dgm:spPr/>
      <dgm:t>
        <a:bodyPr/>
        <a:lstStyle/>
        <a:p>
          <a:endParaRPr lang="en-US" sz="1400"/>
        </a:p>
      </dgm:t>
    </dgm:pt>
    <dgm:pt modelId="{AA5E9E91-10DF-4AA3-9EC6-EC9B1C675631}" type="sibTrans" cxnId="{E998E286-228F-4D93-A152-59DF86AEA0D8}">
      <dgm:prSet/>
      <dgm:spPr/>
      <dgm:t>
        <a:bodyPr/>
        <a:lstStyle/>
        <a:p>
          <a:endParaRPr lang="en-US" sz="1400"/>
        </a:p>
      </dgm:t>
    </dgm:pt>
    <dgm:pt modelId="{C375AE37-33AE-4FFC-B0F2-76A1D3239D85}">
      <dgm:prSet phldrT="[Text]" custT="1"/>
      <dgm:spPr/>
      <dgm:t>
        <a:bodyPr/>
        <a:lstStyle/>
        <a:p>
          <a:endParaRPr lang="en-US" sz="2000" dirty="0"/>
        </a:p>
      </dgm:t>
    </dgm:pt>
    <dgm:pt modelId="{A14AF336-EEED-4552-BC4B-A43F10DE44A0}" type="sibTrans" cxnId="{DE17954C-9500-42CE-B837-0BA7054164E5}">
      <dgm:prSet/>
      <dgm:spPr/>
      <dgm:t>
        <a:bodyPr/>
        <a:lstStyle/>
        <a:p>
          <a:endParaRPr lang="en-US" sz="1400"/>
        </a:p>
      </dgm:t>
    </dgm:pt>
    <dgm:pt modelId="{C1D0F280-95CD-42A5-9774-BAD7D5BAC601}" type="parTrans" cxnId="{DE17954C-9500-42CE-B837-0BA7054164E5}">
      <dgm:prSet/>
      <dgm:spPr/>
      <dgm:t>
        <a:bodyPr/>
        <a:lstStyle/>
        <a:p>
          <a:endParaRPr lang="en-US" sz="1400"/>
        </a:p>
      </dgm:t>
    </dgm:pt>
    <dgm:pt modelId="{2B17CA2D-7682-43AF-A968-F3FE141D8453}">
      <dgm:prSet phldrT="[Text]" custT="1"/>
      <dgm:spPr/>
      <dgm:t>
        <a:bodyPr anchor="ctr"/>
        <a:lstStyle/>
        <a:p>
          <a:pPr defTabSz="746125"/>
          <a:r>
            <a:rPr lang="en-US" sz="2000" dirty="0"/>
            <a:t>Delivering an Elevated Customer Experience</a:t>
          </a:r>
        </a:p>
      </dgm:t>
    </dgm:pt>
    <dgm:pt modelId="{36DB5E21-341C-486B-AD97-6E47EC9327B0}" type="sibTrans" cxnId="{4B86CA46-41EF-4943-B2B8-D6DCE637C296}">
      <dgm:prSet/>
      <dgm:spPr/>
      <dgm:t>
        <a:bodyPr/>
        <a:lstStyle/>
        <a:p>
          <a:endParaRPr lang="en-US" sz="1400"/>
        </a:p>
      </dgm:t>
    </dgm:pt>
    <dgm:pt modelId="{DB67F9EE-7E50-409E-8C74-BBC9411A7068}" type="parTrans" cxnId="{4B86CA46-41EF-4943-B2B8-D6DCE637C296}">
      <dgm:prSet/>
      <dgm:spPr/>
      <dgm:t>
        <a:bodyPr/>
        <a:lstStyle/>
        <a:p>
          <a:endParaRPr lang="en-US" sz="1400"/>
        </a:p>
      </dgm:t>
    </dgm:pt>
    <dgm:pt modelId="{AC558E6E-FFB4-4C48-BCEA-D8C5AA0BF800}" type="pres">
      <dgm:prSet presAssocID="{D64C77DC-CB66-4549-8C03-01A1ACB1EBE5}" presName="vert0" presStyleCnt="0">
        <dgm:presLayoutVars>
          <dgm:dir/>
          <dgm:animOne val="branch"/>
          <dgm:animLvl val="lvl"/>
        </dgm:presLayoutVars>
      </dgm:prSet>
      <dgm:spPr/>
      <dgm:t>
        <a:bodyPr/>
        <a:lstStyle/>
        <a:p>
          <a:endParaRPr lang="en-US"/>
        </a:p>
      </dgm:t>
    </dgm:pt>
    <dgm:pt modelId="{A5C55B90-1146-4A77-9E83-7DEF57AC55CA}" type="pres">
      <dgm:prSet presAssocID="{C375AE37-33AE-4FFC-B0F2-76A1D3239D85}" presName="thickLine" presStyleLbl="alignNode1" presStyleIdx="0" presStyleCnt="1" custLinFactNeighborY="-1357"/>
      <dgm:spPr/>
    </dgm:pt>
    <dgm:pt modelId="{4E1BB5B6-3B34-4313-A092-0D6337BB5BF6}" type="pres">
      <dgm:prSet presAssocID="{C375AE37-33AE-4FFC-B0F2-76A1D3239D85}" presName="horz1" presStyleCnt="0"/>
      <dgm:spPr/>
    </dgm:pt>
    <dgm:pt modelId="{65BD61AC-F051-44D3-B4DE-CBE8FB3090A7}" type="pres">
      <dgm:prSet presAssocID="{C375AE37-33AE-4FFC-B0F2-76A1D3239D85}" presName="tx1" presStyleLbl="revTx" presStyleIdx="0" presStyleCnt="5"/>
      <dgm:spPr/>
      <dgm:t>
        <a:bodyPr/>
        <a:lstStyle/>
        <a:p>
          <a:endParaRPr lang="en-US"/>
        </a:p>
      </dgm:t>
    </dgm:pt>
    <dgm:pt modelId="{7427A6C0-8BD6-47D8-B80E-75E140259E9C}" type="pres">
      <dgm:prSet presAssocID="{C375AE37-33AE-4FFC-B0F2-76A1D3239D85}" presName="vert1" presStyleCnt="0"/>
      <dgm:spPr/>
    </dgm:pt>
    <dgm:pt modelId="{D8B12C4B-7DB7-4958-AB6C-D30C2AEA326E}" type="pres">
      <dgm:prSet presAssocID="{36540AF3-01E3-4EDE-B861-04211252A723}" presName="vertSpace2a" presStyleCnt="0"/>
      <dgm:spPr/>
    </dgm:pt>
    <dgm:pt modelId="{BE727FCC-D7BE-4D78-80B7-2D5E620A070B}" type="pres">
      <dgm:prSet presAssocID="{36540AF3-01E3-4EDE-B861-04211252A723}" presName="horz2" presStyleCnt="0"/>
      <dgm:spPr/>
    </dgm:pt>
    <dgm:pt modelId="{3EBAC352-23A4-4BE6-852A-DF337BF12CCC}" type="pres">
      <dgm:prSet presAssocID="{36540AF3-01E3-4EDE-B861-04211252A723}" presName="horzSpace2" presStyleCnt="0"/>
      <dgm:spPr/>
    </dgm:pt>
    <dgm:pt modelId="{1C4A0294-50DA-4B35-A5BC-52ED7CB0C0EF}" type="pres">
      <dgm:prSet presAssocID="{36540AF3-01E3-4EDE-B861-04211252A723}" presName="tx2" presStyleLbl="revTx" presStyleIdx="1" presStyleCnt="5" custScaleX="184607" custLinFactNeighborX="28919" custLinFactNeighborY="5344"/>
      <dgm:spPr/>
      <dgm:t>
        <a:bodyPr/>
        <a:lstStyle/>
        <a:p>
          <a:endParaRPr lang="en-US"/>
        </a:p>
      </dgm:t>
    </dgm:pt>
    <dgm:pt modelId="{0E61E971-92C1-43B3-A17B-AC23D28CF93D}" type="pres">
      <dgm:prSet presAssocID="{36540AF3-01E3-4EDE-B861-04211252A723}" presName="vert2" presStyleCnt="0"/>
      <dgm:spPr/>
    </dgm:pt>
    <dgm:pt modelId="{7255FF3F-201E-429D-8309-EE16D788BB8C}" type="pres">
      <dgm:prSet presAssocID="{36540AF3-01E3-4EDE-B861-04211252A723}" presName="thinLine2b" presStyleLbl="callout" presStyleIdx="0" presStyleCnt="4" custScaleX="214359"/>
      <dgm:spPr/>
    </dgm:pt>
    <dgm:pt modelId="{A2DFDD05-61EB-4067-937E-C4397BD495B1}" type="pres">
      <dgm:prSet presAssocID="{36540AF3-01E3-4EDE-B861-04211252A723}" presName="vertSpace2b" presStyleCnt="0"/>
      <dgm:spPr/>
    </dgm:pt>
    <dgm:pt modelId="{36A393DC-6CC8-4C1B-82E3-2A49721B884E}" type="pres">
      <dgm:prSet presAssocID="{BAB2EA57-0B57-4DDD-AD2A-B2C24F311CB2}" presName="horz2" presStyleCnt="0"/>
      <dgm:spPr/>
    </dgm:pt>
    <dgm:pt modelId="{0B41BA01-21B4-401E-821A-956EA9B5D9C6}" type="pres">
      <dgm:prSet presAssocID="{BAB2EA57-0B57-4DDD-AD2A-B2C24F311CB2}" presName="horzSpace2" presStyleCnt="0"/>
      <dgm:spPr/>
    </dgm:pt>
    <dgm:pt modelId="{DC0C707B-52FE-434A-B7E9-F3DC6CBD4425}" type="pres">
      <dgm:prSet presAssocID="{BAB2EA57-0B57-4DDD-AD2A-B2C24F311CB2}" presName="tx2" presStyleLbl="revTx" presStyleIdx="2" presStyleCnt="5" custScaleX="185262" custLinFactNeighborX="28919" custLinFactNeighborY="-3641"/>
      <dgm:spPr/>
      <dgm:t>
        <a:bodyPr/>
        <a:lstStyle/>
        <a:p>
          <a:endParaRPr lang="en-US"/>
        </a:p>
      </dgm:t>
    </dgm:pt>
    <dgm:pt modelId="{68F6FD97-EFE5-4421-A617-1027AC2DC9B2}" type="pres">
      <dgm:prSet presAssocID="{BAB2EA57-0B57-4DDD-AD2A-B2C24F311CB2}" presName="vert2" presStyleCnt="0"/>
      <dgm:spPr/>
    </dgm:pt>
    <dgm:pt modelId="{2CBD6C08-9A5F-42FD-910C-37EE2ED247DB}" type="pres">
      <dgm:prSet presAssocID="{BAB2EA57-0B57-4DDD-AD2A-B2C24F311CB2}" presName="thinLine2b" presStyleLbl="callout" presStyleIdx="1" presStyleCnt="4" custScaleX="214359"/>
      <dgm:spPr/>
    </dgm:pt>
    <dgm:pt modelId="{663D59F0-935A-4206-A574-552759256CAF}" type="pres">
      <dgm:prSet presAssocID="{BAB2EA57-0B57-4DDD-AD2A-B2C24F311CB2}" presName="vertSpace2b" presStyleCnt="0"/>
      <dgm:spPr/>
    </dgm:pt>
    <dgm:pt modelId="{B3CC139B-DE9E-4E43-875C-CB8C0C2AE8AD}" type="pres">
      <dgm:prSet presAssocID="{2B17CA2D-7682-43AF-A968-F3FE141D8453}" presName="horz2" presStyleCnt="0"/>
      <dgm:spPr/>
    </dgm:pt>
    <dgm:pt modelId="{0834A92A-BB87-4B1B-879B-3C4A20B6DC09}" type="pres">
      <dgm:prSet presAssocID="{2B17CA2D-7682-43AF-A968-F3FE141D8453}" presName="horzSpace2" presStyleCnt="0"/>
      <dgm:spPr/>
    </dgm:pt>
    <dgm:pt modelId="{FBA011D1-E316-43FD-9549-44C8068CA96F}" type="pres">
      <dgm:prSet presAssocID="{2B17CA2D-7682-43AF-A968-F3FE141D8453}" presName="tx2" presStyleLbl="revTx" presStyleIdx="3" presStyleCnt="5" custScaleX="187757" custLinFactNeighborX="31224"/>
      <dgm:spPr/>
      <dgm:t>
        <a:bodyPr/>
        <a:lstStyle/>
        <a:p>
          <a:endParaRPr lang="en-US"/>
        </a:p>
      </dgm:t>
    </dgm:pt>
    <dgm:pt modelId="{0C59A834-483B-4023-AB85-F3851923C1E1}" type="pres">
      <dgm:prSet presAssocID="{2B17CA2D-7682-43AF-A968-F3FE141D8453}" presName="vert2" presStyleCnt="0"/>
      <dgm:spPr/>
    </dgm:pt>
    <dgm:pt modelId="{CFD31DE4-F3A2-4C04-BB20-7959EC365BA6}" type="pres">
      <dgm:prSet presAssocID="{2B17CA2D-7682-43AF-A968-F3FE141D8453}" presName="thinLine2b" presStyleLbl="callout" presStyleIdx="2" presStyleCnt="4" custScaleX="214359"/>
      <dgm:spPr/>
    </dgm:pt>
    <dgm:pt modelId="{4F507E4E-A4BE-48C8-B717-A215088AF988}" type="pres">
      <dgm:prSet presAssocID="{2B17CA2D-7682-43AF-A968-F3FE141D8453}" presName="vertSpace2b" presStyleCnt="0"/>
      <dgm:spPr/>
    </dgm:pt>
    <dgm:pt modelId="{2F0CCDFC-68D1-48BC-A63A-28ABE8617555}" type="pres">
      <dgm:prSet presAssocID="{62134D76-6429-48D1-8576-E378192BAC0A}" presName="horz2" presStyleCnt="0"/>
      <dgm:spPr/>
    </dgm:pt>
    <dgm:pt modelId="{E078F131-C399-4580-B1EA-C050DE88F8DD}" type="pres">
      <dgm:prSet presAssocID="{62134D76-6429-48D1-8576-E378192BAC0A}" presName="horzSpace2" presStyleCnt="0"/>
      <dgm:spPr/>
    </dgm:pt>
    <dgm:pt modelId="{178B63D5-AE38-4FAC-915D-C30BC649C9D4}" type="pres">
      <dgm:prSet presAssocID="{62134D76-6429-48D1-8576-E378192BAC0A}" presName="tx2" presStyleLbl="revTx" presStyleIdx="4" presStyleCnt="5" custScaleX="164021" custLinFactNeighborX="28919" custLinFactNeighborY="-1984"/>
      <dgm:spPr/>
      <dgm:t>
        <a:bodyPr/>
        <a:lstStyle/>
        <a:p>
          <a:endParaRPr lang="en-US"/>
        </a:p>
      </dgm:t>
    </dgm:pt>
    <dgm:pt modelId="{5C5A12F8-8445-4BEC-8498-7B07EA79EFC6}" type="pres">
      <dgm:prSet presAssocID="{62134D76-6429-48D1-8576-E378192BAC0A}" presName="vert2" presStyleCnt="0"/>
      <dgm:spPr/>
    </dgm:pt>
    <dgm:pt modelId="{0E6BC99B-62BC-47BD-AD67-80F45999155C}" type="pres">
      <dgm:prSet presAssocID="{62134D76-6429-48D1-8576-E378192BAC0A}" presName="thinLine2b" presStyleLbl="callout" presStyleIdx="3" presStyleCnt="4" custScaleX="214359" custLinFactNeighborX="-1080"/>
      <dgm:spPr/>
    </dgm:pt>
    <dgm:pt modelId="{D997E9B1-5C78-43BA-AFEC-1B16157438FE}" type="pres">
      <dgm:prSet presAssocID="{62134D76-6429-48D1-8576-E378192BAC0A}" presName="vertSpace2b" presStyleCnt="0"/>
      <dgm:spPr/>
    </dgm:pt>
  </dgm:ptLst>
  <dgm:cxnLst>
    <dgm:cxn modelId="{0D0634BA-30F0-4CD7-981A-FAEEA876992C}" type="presOf" srcId="{62134D76-6429-48D1-8576-E378192BAC0A}" destId="{178B63D5-AE38-4FAC-915D-C30BC649C9D4}" srcOrd="0" destOrd="0" presId="urn:microsoft.com/office/officeart/2008/layout/LinedList"/>
    <dgm:cxn modelId="{3862C139-AB5A-4F8B-81BF-F381087716D8}" type="presOf" srcId="{BAB2EA57-0B57-4DDD-AD2A-B2C24F311CB2}" destId="{DC0C707B-52FE-434A-B7E9-F3DC6CBD4425}" srcOrd="0" destOrd="0" presId="urn:microsoft.com/office/officeart/2008/layout/LinedList"/>
    <dgm:cxn modelId="{10E976FF-67EF-49F1-9880-3A7A18B3C608}" type="presOf" srcId="{36540AF3-01E3-4EDE-B861-04211252A723}" destId="{1C4A0294-50DA-4B35-A5BC-52ED7CB0C0EF}" srcOrd="0" destOrd="0" presId="urn:microsoft.com/office/officeart/2008/layout/LinedList"/>
    <dgm:cxn modelId="{682D2C3F-5F34-4766-A11A-5279060665F6}" type="presOf" srcId="{D64C77DC-CB66-4549-8C03-01A1ACB1EBE5}" destId="{AC558E6E-FFB4-4C48-BCEA-D8C5AA0BF800}" srcOrd="0" destOrd="0" presId="urn:microsoft.com/office/officeart/2008/layout/LinedList"/>
    <dgm:cxn modelId="{E998E286-228F-4D93-A152-59DF86AEA0D8}" srcId="{C375AE37-33AE-4FFC-B0F2-76A1D3239D85}" destId="{62134D76-6429-48D1-8576-E378192BAC0A}" srcOrd="3" destOrd="0" parTransId="{7775CD2C-4BAC-481D-A589-F10AC3C67D50}" sibTransId="{AA5E9E91-10DF-4AA3-9EC6-EC9B1C675631}"/>
    <dgm:cxn modelId="{7580D7BD-FEFA-40A4-8E72-4083894EDFD9}" type="presOf" srcId="{C375AE37-33AE-4FFC-B0F2-76A1D3239D85}" destId="{65BD61AC-F051-44D3-B4DE-CBE8FB3090A7}" srcOrd="0" destOrd="0" presId="urn:microsoft.com/office/officeart/2008/layout/LinedList"/>
    <dgm:cxn modelId="{DE17954C-9500-42CE-B837-0BA7054164E5}" srcId="{D64C77DC-CB66-4549-8C03-01A1ACB1EBE5}" destId="{C375AE37-33AE-4FFC-B0F2-76A1D3239D85}" srcOrd="0" destOrd="0" parTransId="{C1D0F280-95CD-42A5-9774-BAD7D5BAC601}" sibTransId="{A14AF336-EEED-4552-BC4B-A43F10DE44A0}"/>
    <dgm:cxn modelId="{622DD61E-B6FA-4049-85AA-65598833E083}" type="presOf" srcId="{2B17CA2D-7682-43AF-A968-F3FE141D8453}" destId="{FBA011D1-E316-43FD-9549-44C8068CA96F}" srcOrd="0" destOrd="0" presId="urn:microsoft.com/office/officeart/2008/layout/LinedList"/>
    <dgm:cxn modelId="{4B86CA46-41EF-4943-B2B8-D6DCE637C296}" srcId="{C375AE37-33AE-4FFC-B0F2-76A1D3239D85}" destId="{2B17CA2D-7682-43AF-A968-F3FE141D8453}" srcOrd="2" destOrd="0" parTransId="{DB67F9EE-7E50-409E-8C74-BBC9411A7068}" sibTransId="{36DB5E21-341C-486B-AD97-6E47EC9327B0}"/>
    <dgm:cxn modelId="{E1067419-092F-44A6-A1C6-6FA999FB379D}" srcId="{C375AE37-33AE-4FFC-B0F2-76A1D3239D85}" destId="{36540AF3-01E3-4EDE-B861-04211252A723}" srcOrd="0" destOrd="0" parTransId="{AC42C644-A628-4365-85A4-DB0E93707096}" sibTransId="{A09A3513-1C8F-404D-A505-C981D1E28D95}"/>
    <dgm:cxn modelId="{BEAC81B8-B5FB-4178-B46F-383C919FBE2F}" srcId="{C375AE37-33AE-4FFC-B0F2-76A1D3239D85}" destId="{BAB2EA57-0B57-4DDD-AD2A-B2C24F311CB2}" srcOrd="1" destOrd="0" parTransId="{A0C0F44E-EF85-41BE-8B7A-1998D65A834B}" sibTransId="{C690218F-EB7F-486E-9461-DF3375745C61}"/>
    <dgm:cxn modelId="{91DAB6AC-13A5-474F-A7E8-5D0CF01B5FA8}" type="presParOf" srcId="{AC558E6E-FFB4-4C48-BCEA-D8C5AA0BF800}" destId="{A5C55B90-1146-4A77-9E83-7DEF57AC55CA}" srcOrd="0" destOrd="0" presId="urn:microsoft.com/office/officeart/2008/layout/LinedList"/>
    <dgm:cxn modelId="{478DECEB-C7DE-429F-8347-C3F74AC13B02}" type="presParOf" srcId="{AC558E6E-FFB4-4C48-BCEA-D8C5AA0BF800}" destId="{4E1BB5B6-3B34-4313-A092-0D6337BB5BF6}" srcOrd="1" destOrd="0" presId="urn:microsoft.com/office/officeart/2008/layout/LinedList"/>
    <dgm:cxn modelId="{1F31B9D7-3380-40C9-A8BB-D5FC82E74930}" type="presParOf" srcId="{4E1BB5B6-3B34-4313-A092-0D6337BB5BF6}" destId="{65BD61AC-F051-44D3-B4DE-CBE8FB3090A7}" srcOrd="0" destOrd="0" presId="urn:microsoft.com/office/officeart/2008/layout/LinedList"/>
    <dgm:cxn modelId="{4A3B3497-156A-4FB4-BB90-EE0ECA83706A}" type="presParOf" srcId="{4E1BB5B6-3B34-4313-A092-0D6337BB5BF6}" destId="{7427A6C0-8BD6-47D8-B80E-75E140259E9C}" srcOrd="1" destOrd="0" presId="urn:microsoft.com/office/officeart/2008/layout/LinedList"/>
    <dgm:cxn modelId="{1B7292ED-9BDD-4C76-A2BE-8C4BD595EE50}" type="presParOf" srcId="{7427A6C0-8BD6-47D8-B80E-75E140259E9C}" destId="{D8B12C4B-7DB7-4958-AB6C-D30C2AEA326E}" srcOrd="0" destOrd="0" presId="urn:microsoft.com/office/officeart/2008/layout/LinedList"/>
    <dgm:cxn modelId="{4B46E5E1-DA98-4FB3-A828-4D8E6BB3B85C}" type="presParOf" srcId="{7427A6C0-8BD6-47D8-B80E-75E140259E9C}" destId="{BE727FCC-D7BE-4D78-80B7-2D5E620A070B}" srcOrd="1" destOrd="0" presId="urn:microsoft.com/office/officeart/2008/layout/LinedList"/>
    <dgm:cxn modelId="{7701FF27-93F0-4CC9-BEEE-6B2FB39D9124}" type="presParOf" srcId="{BE727FCC-D7BE-4D78-80B7-2D5E620A070B}" destId="{3EBAC352-23A4-4BE6-852A-DF337BF12CCC}" srcOrd="0" destOrd="0" presId="urn:microsoft.com/office/officeart/2008/layout/LinedList"/>
    <dgm:cxn modelId="{0A4DC0B9-71E0-4023-A2CE-C68CFCA99D82}" type="presParOf" srcId="{BE727FCC-D7BE-4D78-80B7-2D5E620A070B}" destId="{1C4A0294-50DA-4B35-A5BC-52ED7CB0C0EF}" srcOrd="1" destOrd="0" presId="urn:microsoft.com/office/officeart/2008/layout/LinedList"/>
    <dgm:cxn modelId="{963567E7-65AA-440C-83BA-929B156F7373}" type="presParOf" srcId="{BE727FCC-D7BE-4D78-80B7-2D5E620A070B}" destId="{0E61E971-92C1-43B3-A17B-AC23D28CF93D}" srcOrd="2" destOrd="0" presId="urn:microsoft.com/office/officeart/2008/layout/LinedList"/>
    <dgm:cxn modelId="{07FE71F2-195F-4D85-9F13-EE917241E984}" type="presParOf" srcId="{7427A6C0-8BD6-47D8-B80E-75E140259E9C}" destId="{7255FF3F-201E-429D-8309-EE16D788BB8C}" srcOrd="2" destOrd="0" presId="urn:microsoft.com/office/officeart/2008/layout/LinedList"/>
    <dgm:cxn modelId="{C5083D08-C048-48E9-9A5F-71DFCF51098B}" type="presParOf" srcId="{7427A6C0-8BD6-47D8-B80E-75E140259E9C}" destId="{A2DFDD05-61EB-4067-937E-C4397BD495B1}" srcOrd="3" destOrd="0" presId="urn:microsoft.com/office/officeart/2008/layout/LinedList"/>
    <dgm:cxn modelId="{A93BA821-BC1F-4F16-9A2C-D1FD00D9EA94}" type="presParOf" srcId="{7427A6C0-8BD6-47D8-B80E-75E140259E9C}" destId="{36A393DC-6CC8-4C1B-82E3-2A49721B884E}" srcOrd="4" destOrd="0" presId="urn:microsoft.com/office/officeart/2008/layout/LinedList"/>
    <dgm:cxn modelId="{8C586769-DC3B-40C7-BEC6-5A5C1CD5BE86}" type="presParOf" srcId="{36A393DC-6CC8-4C1B-82E3-2A49721B884E}" destId="{0B41BA01-21B4-401E-821A-956EA9B5D9C6}" srcOrd="0" destOrd="0" presId="urn:microsoft.com/office/officeart/2008/layout/LinedList"/>
    <dgm:cxn modelId="{860C7B38-799A-4495-A569-FDF82A81A2B6}" type="presParOf" srcId="{36A393DC-6CC8-4C1B-82E3-2A49721B884E}" destId="{DC0C707B-52FE-434A-B7E9-F3DC6CBD4425}" srcOrd="1" destOrd="0" presId="urn:microsoft.com/office/officeart/2008/layout/LinedList"/>
    <dgm:cxn modelId="{3CD23B3F-C3D5-4767-B303-E20709CD77E5}" type="presParOf" srcId="{36A393DC-6CC8-4C1B-82E3-2A49721B884E}" destId="{68F6FD97-EFE5-4421-A617-1027AC2DC9B2}" srcOrd="2" destOrd="0" presId="urn:microsoft.com/office/officeart/2008/layout/LinedList"/>
    <dgm:cxn modelId="{B6707D48-DD19-4CFF-94D5-7398EBF895BB}" type="presParOf" srcId="{7427A6C0-8BD6-47D8-B80E-75E140259E9C}" destId="{2CBD6C08-9A5F-42FD-910C-37EE2ED247DB}" srcOrd="5" destOrd="0" presId="urn:microsoft.com/office/officeart/2008/layout/LinedList"/>
    <dgm:cxn modelId="{7FF60C93-72DE-4723-BFDD-442D02458C5F}" type="presParOf" srcId="{7427A6C0-8BD6-47D8-B80E-75E140259E9C}" destId="{663D59F0-935A-4206-A574-552759256CAF}" srcOrd="6" destOrd="0" presId="urn:microsoft.com/office/officeart/2008/layout/LinedList"/>
    <dgm:cxn modelId="{18AA64CF-0647-4809-984F-3F2BFC1B7A31}" type="presParOf" srcId="{7427A6C0-8BD6-47D8-B80E-75E140259E9C}" destId="{B3CC139B-DE9E-4E43-875C-CB8C0C2AE8AD}" srcOrd="7" destOrd="0" presId="urn:microsoft.com/office/officeart/2008/layout/LinedList"/>
    <dgm:cxn modelId="{1CBFAB41-65F4-402A-8D5A-34BDBBD56CB5}" type="presParOf" srcId="{B3CC139B-DE9E-4E43-875C-CB8C0C2AE8AD}" destId="{0834A92A-BB87-4B1B-879B-3C4A20B6DC09}" srcOrd="0" destOrd="0" presId="urn:microsoft.com/office/officeart/2008/layout/LinedList"/>
    <dgm:cxn modelId="{BF130E21-2D43-4B2B-8118-F9A7B1DFA0FE}" type="presParOf" srcId="{B3CC139B-DE9E-4E43-875C-CB8C0C2AE8AD}" destId="{FBA011D1-E316-43FD-9549-44C8068CA96F}" srcOrd="1" destOrd="0" presId="urn:microsoft.com/office/officeart/2008/layout/LinedList"/>
    <dgm:cxn modelId="{7999AE71-2B99-4402-8FFF-33CDAD6F2D1C}" type="presParOf" srcId="{B3CC139B-DE9E-4E43-875C-CB8C0C2AE8AD}" destId="{0C59A834-483B-4023-AB85-F3851923C1E1}" srcOrd="2" destOrd="0" presId="urn:microsoft.com/office/officeart/2008/layout/LinedList"/>
    <dgm:cxn modelId="{F4ACA2BF-BFE4-42DF-B987-1830A2E8D204}" type="presParOf" srcId="{7427A6C0-8BD6-47D8-B80E-75E140259E9C}" destId="{CFD31DE4-F3A2-4C04-BB20-7959EC365BA6}" srcOrd="8" destOrd="0" presId="urn:microsoft.com/office/officeart/2008/layout/LinedList"/>
    <dgm:cxn modelId="{0B0F9564-1E80-4CAC-A9BF-6DEE8F80320F}" type="presParOf" srcId="{7427A6C0-8BD6-47D8-B80E-75E140259E9C}" destId="{4F507E4E-A4BE-48C8-B717-A215088AF988}" srcOrd="9" destOrd="0" presId="urn:microsoft.com/office/officeart/2008/layout/LinedList"/>
    <dgm:cxn modelId="{57E6093E-50E2-4B93-9826-60A4E5E90447}" type="presParOf" srcId="{7427A6C0-8BD6-47D8-B80E-75E140259E9C}" destId="{2F0CCDFC-68D1-48BC-A63A-28ABE8617555}" srcOrd="10" destOrd="0" presId="urn:microsoft.com/office/officeart/2008/layout/LinedList"/>
    <dgm:cxn modelId="{B2D156FD-7943-4353-93E3-55AA14D4DC35}" type="presParOf" srcId="{2F0CCDFC-68D1-48BC-A63A-28ABE8617555}" destId="{E078F131-C399-4580-B1EA-C050DE88F8DD}" srcOrd="0" destOrd="0" presId="urn:microsoft.com/office/officeart/2008/layout/LinedList"/>
    <dgm:cxn modelId="{0DAE2F61-5F11-4CE1-B186-75C552EA8321}" type="presParOf" srcId="{2F0CCDFC-68D1-48BC-A63A-28ABE8617555}" destId="{178B63D5-AE38-4FAC-915D-C30BC649C9D4}" srcOrd="1" destOrd="0" presId="urn:microsoft.com/office/officeart/2008/layout/LinedList"/>
    <dgm:cxn modelId="{F7581D58-50CF-4AEC-9A80-B90A41850279}" type="presParOf" srcId="{2F0CCDFC-68D1-48BC-A63A-28ABE8617555}" destId="{5C5A12F8-8445-4BEC-8498-7B07EA79EFC6}" srcOrd="2" destOrd="0" presId="urn:microsoft.com/office/officeart/2008/layout/LinedList"/>
    <dgm:cxn modelId="{1615DE9A-66C4-4FC9-825F-C5EF4D4EB63B}" type="presParOf" srcId="{7427A6C0-8BD6-47D8-B80E-75E140259E9C}" destId="{0E6BC99B-62BC-47BD-AD67-80F45999155C}" srcOrd="11" destOrd="0" presId="urn:microsoft.com/office/officeart/2008/layout/LinedList"/>
    <dgm:cxn modelId="{969FD80A-D7E1-415F-AE9B-F8E38643C56B}" type="presParOf" srcId="{7427A6C0-8BD6-47D8-B80E-75E140259E9C}" destId="{D997E9B1-5C78-43BA-AFEC-1B16157438FE}"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C55B90-1146-4A77-9E83-7DEF57AC55CA}">
      <dsp:nvSpPr>
        <dsp:cNvPr id="0" name=""/>
        <dsp:cNvSpPr/>
      </dsp:nvSpPr>
      <dsp:spPr>
        <a:xfrm>
          <a:off x="0" y="0"/>
          <a:ext cx="10529545" cy="0"/>
        </a:xfrm>
        <a:prstGeom prst="line">
          <a:avLst/>
        </a:prstGeom>
        <a:solidFill>
          <a:schemeClr val="lt1">
            <a:hueOff val="0"/>
            <a:satOff val="0"/>
            <a:lumOff val="0"/>
            <a:alphaOff val="0"/>
          </a:schemeClr>
        </a:solidFill>
        <a:ln w="9525"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65BD61AC-F051-44D3-B4DE-CBE8FB3090A7}">
      <dsp:nvSpPr>
        <dsp:cNvPr id="0" name=""/>
        <dsp:cNvSpPr/>
      </dsp:nvSpPr>
      <dsp:spPr>
        <a:xfrm>
          <a:off x="0" y="0"/>
          <a:ext cx="1098198" cy="4116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endParaRPr lang="en-US" sz="2000" kern="1200" dirty="0"/>
        </a:p>
      </dsp:txBody>
      <dsp:txXfrm>
        <a:off x="0" y="0"/>
        <a:ext cx="1098198" cy="4116097"/>
      </dsp:txXfrm>
    </dsp:sp>
    <dsp:sp modelId="{1C4A0294-50DA-4B35-A5BC-52ED7CB0C0EF}">
      <dsp:nvSpPr>
        <dsp:cNvPr id="0" name=""/>
        <dsp:cNvSpPr/>
      </dsp:nvSpPr>
      <dsp:spPr>
        <a:xfrm>
          <a:off x="2427096" y="100101"/>
          <a:ext cx="7957354" cy="967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625475">
            <a:lnSpc>
              <a:spcPct val="90000"/>
            </a:lnSpc>
            <a:spcBef>
              <a:spcPct val="0"/>
            </a:spcBef>
            <a:spcAft>
              <a:spcPct val="35000"/>
            </a:spcAft>
          </a:pPr>
          <a:r>
            <a:rPr lang="en-US" sz="2000" kern="1200" dirty="0"/>
            <a:t>Voice of the Customer:  J.D. Power’s SSI and CSI Studies</a:t>
          </a:r>
        </a:p>
      </dsp:txBody>
      <dsp:txXfrm>
        <a:off x="2427096" y="100101"/>
        <a:ext cx="7957354" cy="967724"/>
      </dsp:txXfrm>
    </dsp:sp>
    <dsp:sp modelId="{7255FF3F-201E-429D-8309-EE16D788BB8C}">
      <dsp:nvSpPr>
        <dsp:cNvPr id="0" name=""/>
        <dsp:cNvSpPr/>
      </dsp:nvSpPr>
      <dsp:spPr>
        <a:xfrm>
          <a:off x="1098198" y="1016111"/>
          <a:ext cx="9416350" cy="0"/>
        </a:xfrm>
        <a:prstGeom prst="line">
          <a:avLst/>
        </a:prstGeom>
        <a:solidFill>
          <a:schemeClr val="dk2">
            <a:hueOff val="0"/>
            <a:satOff val="0"/>
            <a:lumOff val="0"/>
            <a:alphaOff val="0"/>
          </a:schemeClr>
        </a:solidFill>
        <a:ln w="9525" cap="flat" cmpd="sng" algn="ctr">
          <a:solidFill>
            <a:schemeClr val="dk2">
              <a:hueOff val="0"/>
              <a:satOff val="0"/>
              <a:lumOff val="0"/>
              <a:alphaOff val="0"/>
            </a:schemeClr>
          </a:solidFill>
          <a:prstDash val="solid"/>
        </a:ln>
        <a:effectLst/>
        <a:sp3d z="10000"/>
      </dsp:spPr>
      <dsp:style>
        <a:lnRef idx="1">
          <a:scrgbClr r="0" g="0" b="0"/>
        </a:lnRef>
        <a:fillRef idx="1">
          <a:scrgbClr r="0" g="0" b="0"/>
        </a:fillRef>
        <a:effectRef idx="0">
          <a:scrgbClr r="0" g="0" b="0"/>
        </a:effectRef>
        <a:fontRef idx="minor"/>
      </dsp:style>
    </dsp:sp>
    <dsp:sp modelId="{DC0C707B-52FE-434A-B7E9-F3DC6CBD4425}">
      <dsp:nvSpPr>
        <dsp:cNvPr id="0" name=""/>
        <dsp:cNvSpPr/>
      </dsp:nvSpPr>
      <dsp:spPr>
        <a:xfrm>
          <a:off x="2427096" y="1029262"/>
          <a:ext cx="7985588" cy="967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746125">
            <a:lnSpc>
              <a:spcPct val="90000"/>
            </a:lnSpc>
            <a:spcBef>
              <a:spcPct val="0"/>
            </a:spcBef>
            <a:spcAft>
              <a:spcPct val="35000"/>
            </a:spcAft>
          </a:pPr>
          <a:r>
            <a:rPr lang="en-US" sz="2000" kern="1200" dirty="0"/>
            <a:t>Evolving Customer Expectations</a:t>
          </a:r>
        </a:p>
      </dsp:txBody>
      <dsp:txXfrm>
        <a:off x="2427096" y="1029262"/>
        <a:ext cx="7985588" cy="967724"/>
      </dsp:txXfrm>
    </dsp:sp>
    <dsp:sp modelId="{2CBD6C08-9A5F-42FD-910C-37EE2ED247DB}">
      <dsp:nvSpPr>
        <dsp:cNvPr id="0" name=""/>
        <dsp:cNvSpPr/>
      </dsp:nvSpPr>
      <dsp:spPr>
        <a:xfrm>
          <a:off x="1098198" y="2032222"/>
          <a:ext cx="9416350" cy="0"/>
        </a:xfrm>
        <a:prstGeom prst="line">
          <a:avLst/>
        </a:prstGeom>
        <a:solidFill>
          <a:schemeClr val="dk2">
            <a:hueOff val="0"/>
            <a:satOff val="0"/>
            <a:lumOff val="0"/>
            <a:alphaOff val="0"/>
          </a:schemeClr>
        </a:solidFill>
        <a:ln w="9525" cap="flat" cmpd="sng" algn="ctr">
          <a:solidFill>
            <a:schemeClr val="dk2">
              <a:hueOff val="0"/>
              <a:satOff val="0"/>
              <a:lumOff val="0"/>
              <a:alphaOff val="0"/>
            </a:schemeClr>
          </a:solidFill>
          <a:prstDash val="solid"/>
        </a:ln>
        <a:effectLst/>
        <a:sp3d z="10000"/>
      </dsp:spPr>
      <dsp:style>
        <a:lnRef idx="1">
          <a:scrgbClr r="0" g="0" b="0"/>
        </a:lnRef>
        <a:fillRef idx="1">
          <a:scrgbClr r="0" g="0" b="0"/>
        </a:fillRef>
        <a:effectRef idx="0">
          <a:scrgbClr r="0" g="0" b="0"/>
        </a:effectRef>
        <a:fontRef idx="minor"/>
      </dsp:style>
    </dsp:sp>
    <dsp:sp modelId="{FBA011D1-E316-43FD-9549-44C8068CA96F}">
      <dsp:nvSpPr>
        <dsp:cNvPr id="0" name=""/>
        <dsp:cNvSpPr/>
      </dsp:nvSpPr>
      <dsp:spPr>
        <a:xfrm>
          <a:off x="2436411" y="2080608"/>
          <a:ext cx="8093133" cy="967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746125">
            <a:lnSpc>
              <a:spcPct val="90000"/>
            </a:lnSpc>
            <a:spcBef>
              <a:spcPct val="0"/>
            </a:spcBef>
            <a:spcAft>
              <a:spcPct val="35000"/>
            </a:spcAft>
          </a:pPr>
          <a:r>
            <a:rPr lang="en-US" sz="2000" kern="1200" dirty="0"/>
            <a:t>Delivering an Elevated Customer Experience</a:t>
          </a:r>
        </a:p>
      </dsp:txBody>
      <dsp:txXfrm>
        <a:off x="2436411" y="2080608"/>
        <a:ext cx="8093133" cy="967724"/>
      </dsp:txXfrm>
    </dsp:sp>
    <dsp:sp modelId="{CFD31DE4-F3A2-4C04-BB20-7959EC365BA6}">
      <dsp:nvSpPr>
        <dsp:cNvPr id="0" name=""/>
        <dsp:cNvSpPr/>
      </dsp:nvSpPr>
      <dsp:spPr>
        <a:xfrm>
          <a:off x="1098198" y="3048333"/>
          <a:ext cx="9416350" cy="0"/>
        </a:xfrm>
        <a:prstGeom prst="line">
          <a:avLst/>
        </a:prstGeom>
        <a:solidFill>
          <a:schemeClr val="dk2">
            <a:hueOff val="0"/>
            <a:satOff val="0"/>
            <a:lumOff val="0"/>
            <a:alphaOff val="0"/>
          </a:schemeClr>
        </a:solidFill>
        <a:ln w="9525" cap="flat" cmpd="sng" algn="ctr">
          <a:solidFill>
            <a:schemeClr val="dk2">
              <a:hueOff val="0"/>
              <a:satOff val="0"/>
              <a:lumOff val="0"/>
              <a:alphaOff val="0"/>
            </a:schemeClr>
          </a:solidFill>
          <a:prstDash val="solid"/>
        </a:ln>
        <a:effectLst/>
        <a:sp3d z="10000"/>
      </dsp:spPr>
      <dsp:style>
        <a:lnRef idx="1">
          <a:scrgbClr r="0" g="0" b="0"/>
        </a:lnRef>
        <a:fillRef idx="1">
          <a:scrgbClr r="0" g="0" b="0"/>
        </a:fillRef>
        <a:effectRef idx="0">
          <a:scrgbClr r="0" g="0" b="0"/>
        </a:effectRef>
        <a:fontRef idx="minor"/>
      </dsp:style>
    </dsp:sp>
    <dsp:sp modelId="{178B63D5-AE38-4FAC-915D-C30BC649C9D4}">
      <dsp:nvSpPr>
        <dsp:cNvPr id="0" name=""/>
        <dsp:cNvSpPr/>
      </dsp:nvSpPr>
      <dsp:spPr>
        <a:xfrm>
          <a:off x="2427096" y="3077520"/>
          <a:ext cx="7070009" cy="967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746125">
            <a:lnSpc>
              <a:spcPct val="90000"/>
            </a:lnSpc>
            <a:spcBef>
              <a:spcPct val="0"/>
            </a:spcBef>
            <a:spcAft>
              <a:spcPct val="35000"/>
            </a:spcAft>
          </a:pPr>
          <a:r>
            <a:rPr lang="en-US" sz="2000" kern="1200" dirty="0"/>
            <a:t>Summary and Recommendations</a:t>
          </a:r>
        </a:p>
      </dsp:txBody>
      <dsp:txXfrm>
        <a:off x="2427096" y="3077520"/>
        <a:ext cx="7070009" cy="967724"/>
      </dsp:txXfrm>
    </dsp:sp>
    <dsp:sp modelId="{0E6BC99B-62BC-47BD-AD67-80F45999155C}">
      <dsp:nvSpPr>
        <dsp:cNvPr id="0" name=""/>
        <dsp:cNvSpPr/>
      </dsp:nvSpPr>
      <dsp:spPr>
        <a:xfrm>
          <a:off x="1050756" y="4064444"/>
          <a:ext cx="9416350" cy="0"/>
        </a:xfrm>
        <a:prstGeom prst="line">
          <a:avLst/>
        </a:prstGeom>
        <a:solidFill>
          <a:schemeClr val="dk2">
            <a:hueOff val="0"/>
            <a:satOff val="0"/>
            <a:lumOff val="0"/>
            <a:alphaOff val="0"/>
          </a:schemeClr>
        </a:solidFill>
        <a:ln w="9525" cap="flat" cmpd="sng" algn="ctr">
          <a:solidFill>
            <a:schemeClr val="dk2">
              <a:hueOff val="0"/>
              <a:satOff val="0"/>
              <a:lumOff val="0"/>
              <a:alphaOff val="0"/>
            </a:schemeClr>
          </a:solidFill>
          <a:prstDash val="solid"/>
        </a:ln>
        <a:effectLst/>
        <a:sp3d z="10000"/>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049E2E-D59D-4187-AE23-E63139525D9E}" type="datetimeFigureOut">
              <a:rPr lang="en-US" smtClean="0"/>
              <a:t>10/7/2016</a:t>
            </a:fld>
            <a:endParaRPr lang="en-US"/>
          </a:p>
        </p:txBody>
      </p:sp>
      <p:sp>
        <p:nvSpPr>
          <p:cNvPr id="4" name="Slide Image Placeholder 3"/>
          <p:cNvSpPr>
            <a:spLocks noGrp="1" noRot="1" noChangeAspect="1"/>
          </p:cNvSpPr>
          <p:nvPr>
            <p:ph type="sldImg" idx="2"/>
          </p:nvPr>
        </p:nvSpPr>
        <p:spPr>
          <a:xfrm>
            <a:off x="2628107" y="350838"/>
            <a:ext cx="1600200" cy="9001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9550" y="1367632"/>
            <a:ext cx="6437314" cy="716676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232DA3-DEEB-48B9-83F9-8CAF215A1FE2}" type="slidenum">
              <a:rPr lang="en-US" smtClean="0"/>
              <a:t>‹#›</a:t>
            </a:fld>
            <a:endParaRPr lang="en-US"/>
          </a:p>
        </p:txBody>
      </p:sp>
    </p:spTree>
    <p:extLst>
      <p:ext uri="{BB962C8B-B14F-4D97-AF65-F5344CB8AC3E}">
        <p14:creationId xmlns:p14="http://schemas.microsoft.com/office/powerpoint/2010/main" val="1438743438"/>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8900" y="350838"/>
            <a:ext cx="1600200" cy="9001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232DA3-DEEB-48B9-83F9-8CAF215A1FE2}" type="slidenum">
              <a:rPr lang="en-US" smtClean="0"/>
              <a:t>1</a:t>
            </a:fld>
            <a:endParaRPr lang="en-US"/>
          </a:p>
        </p:txBody>
      </p:sp>
    </p:spTree>
    <p:extLst>
      <p:ext uri="{BB962C8B-B14F-4D97-AF65-F5344CB8AC3E}">
        <p14:creationId xmlns:p14="http://schemas.microsoft.com/office/powerpoint/2010/main" val="654447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8900" y="350838"/>
            <a:ext cx="1600200" cy="9001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232DA3-DEEB-48B9-83F9-8CAF215A1FE2}" type="slidenum">
              <a:rPr lang="en-US" smtClean="0"/>
              <a:t>10</a:t>
            </a:fld>
            <a:endParaRPr lang="en-US"/>
          </a:p>
        </p:txBody>
      </p:sp>
    </p:spTree>
    <p:extLst>
      <p:ext uri="{BB962C8B-B14F-4D97-AF65-F5344CB8AC3E}">
        <p14:creationId xmlns:p14="http://schemas.microsoft.com/office/powerpoint/2010/main" val="2295343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8900" y="350838"/>
            <a:ext cx="1600200" cy="9001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232DA3-DEEB-48B9-83F9-8CAF215A1FE2}" type="slidenum">
              <a:rPr lang="en-US" smtClean="0"/>
              <a:t>11</a:t>
            </a:fld>
            <a:endParaRPr lang="en-US"/>
          </a:p>
        </p:txBody>
      </p:sp>
    </p:spTree>
    <p:extLst>
      <p:ext uri="{BB962C8B-B14F-4D97-AF65-F5344CB8AC3E}">
        <p14:creationId xmlns:p14="http://schemas.microsoft.com/office/powerpoint/2010/main" val="130912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8900" y="350838"/>
            <a:ext cx="1600200" cy="9001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232DA3-DEEB-48B9-83F9-8CAF215A1FE2}" type="slidenum">
              <a:rPr lang="en-US" smtClean="0"/>
              <a:t>12</a:t>
            </a:fld>
            <a:endParaRPr lang="en-US"/>
          </a:p>
        </p:txBody>
      </p:sp>
    </p:spTree>
    <p:extLst>
      <p:ext uri="{BB962C8B-B14F-4D97-AF65-F5344CB8AC3E}">
        <p14:creationId xmlns:p14="http://schemas.microsoft.com/office/powerpoint/2010/main" val="4244865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8900" y="350838"/>
            <a:ext cx="1600200" cy="9001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232DA3-DEEB-48B9-83F9-8CAF215A1FE2}" type="slidenum">
              <a:rPr lang="en-US" smtClean="0"/>
              <a:t>13</a:t>
            </a:fld>
            <a:endParaRPr lang="en-US"/>
          </a:p>
        </p:txBody>
      </p:sp>
    </p:spTree>
    <p:extLst>
      <p:ext uri="{BB962C8B-B14F-4D97-AF65-F5344CB8AC3E}">
        <p14:creationId xmlns:p14="http://schemas.microsoft.com/office/powerpoint/2010/main" val="405331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AB35F08-8001-4BCB-88FC-C87B03EA41D6}" type="slidenum">
              <a:rPr kumimoji="0" 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dirty="0">
              <a:ln>
                <a:noFill/>
              </a:ln>
              <a:solidFill>
                <a:sysClr val="windowText" lastClr="000000"/>
              </a:solidFill>
              <a:effectLst/>
              <a:uLnTx/>
              <a:uFillTx/>
            </a:endParaRPr>
          </a:p>
        </p:txBody>
      </p:sp>
      <p:sp>
        <p:nvSpPr>
          <p:cNvPr id="93186" name="Rectangle 2"/>
          <p:cNvSpPr>
            <a:spLocks noGrp="1" noRot="1" noChangeAspect="1" noChangeArrowheads="1" noTextEdit="1"/>
          </p:cNvSpPr>
          <p:nvPr>
            <p:ph type="sldImg"/>
          </p:nvPr>
        </p:nvSpPr>
        <p:spPr>
          <a:xfrm>
            <a:off x="109538" y="739775"/>
            <a:ext cx="6578600" cy="3702050"/>
          </a:xfrm>
          <a:ln/>
        </p:spPr>
      </p:sp>
      <p:sp>
        <p:nvSpPr>
          <p:cNvPr id="93187" name="Rectangle 3"/>
          <p:cNvSpPr>
            <a:spLocks noGrp="1" noChangeArrowheads="1"/>
          </p:cNvSpPr>
          <p:nvPr>
            <p:ph type="body" idx="1"/>
          </p:nvPr>
        </p:nvSpPr>
        <p:spPr/>
        <p:txBody>
          <a:bodyPr/>
          <a:lstStyle/>
          <a:p>
            <a:r>
              <a:rPr lang="en-US" dirty="0"/>
              <a:t>Static – SSI Historical Scores</a:t>
            </a:r>
          </a:p>
        </p:txBody>
      </p:sp>
    </p:spTree>
    <p:extLst>
      <p:ext uri="{BB962C8B-B14F-4D97-AF65-F5344CB8AC3E}">
        <p14:creationId xmlns:p14="http://schemas.microsoft.com/office/powerpoint/2010/main" val="653951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AB35F08-8001-4BCB-88FC-C87B03EA41D6}" type="slidenum">
              <a:rPr kumimoji="0" 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dirty="0">
              <a:ln>
                <a:noFill/>
              </a:ln>
              <a:solidFill>
                <a:sysClr val="windowText" lastClr="000000"/>
              </a:solidFill>
              <a:effectLst/>
              <a:uLnTx/>
              <a:uFillTx/>
            </a:endParaRPr>
          </a:p>
        </p:txBody>
      </p:sp>
      <p:sp>
        <p:nvSpPr>
          <p:cNvPr id="93186" name="Rectangle 2"/>
          <p:cNvSpPr>
            <a:spLocks noGrp="1" noRot="1" noChangeAspect="1" noChangeArrowheads="1" noTextEdit="1"/>
          </p:cNvSpPr>
          <p:nvPr>
            <p:ph type="sldImg"/>
          </p:nvPr>
        </p:nvSpPr>
        <p:spPr>
          <a:xfrm>
            <a:off x="109538" y="739775"/>
            <a:ext cx="6578600" cy="3702050"/>
          </a:xfrm>
          <a:ln/>
        </p:spPr>
      </p:sp>
      <p:sp>
        <p:nvSpPr>
          <p:cNvPr id="93187" name="Rectangle 3"/>
          <p:cNvSpPr>
            <a:spLocks noGrp="1" noChangeArrowheads="1"/>
          </p:cNvSpPr>
          <p:nvPr>
            <p:ph type="body" idx="1"/>
          </p:nvPr>
        </p:nvSpPr>
        <p:spPr/>
        <p:txBody>
          <a:bodyPr/>
          <a:lstStyle/>
          <a:p>
            <a:r>
              <a:rPr lang="en-US" dirty="0"/>
              <a:t>Static – SSI Historical Scores</a:t>
            </a:r>
          </a:p>
        </p:txBody>
      </p:sp>
    </p:spTree>
    <p:extLst>
      <p:ext uri="{BB962C8B-B14F-4D97-AF65-F5344CB8AC3E}">
        <p14:creationId xmlns:p14="http://schemas.microsoft.com/office/powerpoint/2010/main" val="2128874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AB35F08-8001-4BCB-88FC-C87B03EA41D6}" type="slidenum">
              <a:rPr kumimoji="0" 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93186" name="Rectangle 2"/>
          <p:cNvSpPr>
            <a:spLocks noGrp="1" noRot="1" noChangeAspect="1" noChangeArrowheads="1" noTextEdit="1"/>
          </p:cNvSpPr>
          <p:nvPr>
            <p:ph type="sldImg"/>
          </p:nvPr>
        </p:nvSpPr>
        <p:spPr>
          <a:xfrm>
            <a:off x="109538" y="739775"/>
            <a:ext cx="6578600" cy="3702050"/>
          </a:xfrm>
          <a:ln/>
        </p:spPr>
      </p:sp>
      <p:sp>
        <p:nvSpPr>
          <p:cNvPr id="93187" name="Rectangle 3"/>
          <p:cNvSpPr>
            <a:spLocks noGrp="1" noChangeArrowheads="1"/>
          </p:cNvSpPr>
          <p:nvPr>
            <p:ph type="body" idx="1"/>
          </p:nvPr>
        </p:nvSpPr>
        <p:spPr/>
        <p:txBody>
          <a:bodyPr/>
          <a:lstStyle/>
          <a:p>
            <a:r>
              <a:rPr lang="en-US" dirty="0"/>
              <a:t>Static – SSI Historical Scores</a:t>
            </a:r>
          </a:p>
        </p:txBody>
      </p:sp>
    </p:spTree>
    <p:extLst>
      <p:ext uri="{BB962C8B-B14F-4D97-AF65-F5344CB8AC3E}">
        <p14:creationId xmlns:p14="http://schemas.microsoft.com/office/powerpoint/2010/main" val="74057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39775"/>
            <a:ext cx="6578600" cy="3702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B0037DE-4A20-487F-8D1F-C5882D3D9B7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184116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39775"/>
            <a:ext cx="6578600" cy="3702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B0037DE-4A20-487F-8D1F-C5882D3D9B7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171422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8900" y="350838"/>
            <a:ext cx="1600200" cy="9001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232DA3-DEEB-48B9-83F9-8CAF215A1FE2}" type="slidenum">
              <a:rPr lang="en-US" smtClean="0"/>
              <a:t>19</a:t>
            </a:fld>
            <a:endParaRPr lang="en-US"/>
          </a:p>
        </p:txBody>
      </p:sp>
    </p:spTree>
    <p:extLst>
      <p:ext uri="{BB962C8B-B14F-4D97-AF65-F5344CB8AC3E}">
        <p14:creationId xmlns:p14="http://schemas.microsoft.com/office/powerpoint/2010/main" val="3496041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8900" y="350838"/>
            <a:ext cx="1600200" cy="900112"/>
          </a:xfrm>
        </p:spPr>
      </p:sp>
      <p:sp>
        <p:nvSpPr>
          <p:cNvPr id="3" name="Notes Placeholder 2"/>
          <p:cNvSpPr>
            <a:spLocks noGrp="1"/>
          </p:cNvSpPr>
          <p:nvPr>
            <p:ph type="body" idx="1"/>
            <p:custDataLst>
              <p:tags r:id="rId1"/>
            </p:custDataLst>
          </p:nvPr>
        </p:nvSpPr>
        <p:spPr/>
        <p:txBody>
          <a:bodyPr/>
          <a:lstStyle/>
          <a:p>
            <a:r>
              <a:rPr lang="en-US" dirty="0"/>
              <a:t>PES 1</a:t>
            </a:r>
          </a:p>
        </p:txBody>
      </p:sp>
      <p:sp>
        <p:nvSpPr>
          <p:cNvPr id="4" name="Slide Number Placeholder 3"/>
          <p:cNvSpPr>
            <a:spLocks noGrp="1"/>
          </p:cNvSpPr>
          <p:nvPr>
            <p:ph type="sldNum" sz="quarter" idx="10"/>
          </p:nvPr>
        </p:nvSpPr>
        <p:spPr/>
        <p:txBody>
          <a:bodyPr/>
          <a:lstStyle/>
          <a:p>
            <a:fld id="{B8232DA3-DEEB-48B9-83F9-8CAF215A1FE2}" type="slidenum">
              <a:rPr lang="en-US" smtClean="0"/>
              <a:t>2</a:t>
            </a:fld>
            <a:endParaRPr lang="en-US"/>
          </a:p>
        </p:txBody>
      </p:sp>
    </p:spTree>
    <p:extLst>
      <p:ext uri="{BB962C8B-B14F-4D97-AF65-F5344CB8AC3E}">
        <p14:creationId xmlns:p14="http://schemas.microsoft.com/office/powerpoint/2010/main" val="3792110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39775"/>
            <a:ext cx="6578600" cy="3702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B0037DE-4A20-487F-8D1F-C5882D3D9B7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534416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AB35F08-8001-4BCB-88FC-C87B03EA41D6}" type="slidenum">
              <a:rPr kumimoji="0" 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dirty="0">
              <a:ln>
                <a:noFill/>
              </a:ln>
              <a:solidFill>
                <a:sysClr val="windowText" lastClr="000000"/>
              </a:solidFill>
              <a:effectLst/>
              <a:uLnTx/>
              <a:uFillTx/>
            </a:endParaRPr>
          </a:p>
        </p:txBody>
      </p:sp>
      <p:sp>
        <p:nvSpPr>
          <p:cNvPr id="93186" name="Rectangle 2"/>
          <p:cNvSpPr>
            <a:spLocks noGrp="1" noRot="1" noChangeAspect="1" noChangeArrowheads="1" noTextEdit="1"/>
          </p:cNvSpPr>
          <p:nvPr>
            <p:ph type="sldImg"/>
          </p:nvPr>
        </p:nvSpPr>
        <p:spPr>
          <a:xfrm>
            <a:off x="109538" y="739775"/>
            <a:ext cx="6578600" cy="3702050"/>
          </a:xfrm>
          <a:ln/>
        </p:spPr>
      </p:sp>
      <p:sp>
        <p:nvSpPr>
          <p:cNvPr id="93187" name="Rectangle 3"/>
          <p:cNvSpPr>
            <a:spLocks noGrp="1" noChangeArrowheads="1"/>
          </p:cNvSpPr>
          <p:nvPr>
            <p:ph type="body" idx="1"/>
          </p:nvPr>
        </p:nvSpPr>
        <p:spPr/>
        <p:txBody>
          <a:bodyPr/>
          <a:lstStyle/>
          <a:p>
            <a:r>
              <a:rPr lang="en-US" dirty="0"/>
              <a:t>Static – SSI Historical Scores</a:t>
            </a:r>
          </a:p>
        </p:txBody>
      </p:sp>
    </p:spTree>
    <p:extLst>
      <p:ext uri="{BB962C8B-B14F-4D97-AF65-F5344CB8AC3E}">
        <p14:creationId xmlns:p14="http://schemas.microsoft.com/office/powerpoint/2010/main" val="477634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AB35F08-8001-4BCB-88FC-C87B03EA41D6}" type="slidenum">
              <a:rPr kumimoji="0" 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dirty="0">
              <a:ln>
                <a:noFill/>
              </a:ln>
              <a:solidFill>
                <a:sysClr val="windowText" lastClr="000000"/>
              </a:solidFill>
              <a:effectLst/>
              <a:uLnTx/>
              <a:uFillTx/>
            </a:endParaRPr>
          </a:p>
        </p:txBody>
      </p:sp>
      <p:sp>
        <p:nvSpPr>
          <p:cNvPr id="93186" name="Rectangle 2"/>
          <p:cNvSpPr>
            <a:spLocks noGrp="1" noRot="1" noChangeAspect="1" noChangeArrowheads="1" noTextEdit="1"/>
          </p:cNvSpPr>
          <p:nvPr>
            <p:ph type="sldImg"/>
          </p:nvPr>
        </p:nvSpPr>
        <p:spPr>
          <a:xfrm>
            <a:off x="109538" y="739775"/>
            <a:ext cx="6578600" cy="3702050"/>
          </a:xfrm>
          <a:ln/>
        </p:spPr>
      </p:sp>
      <p:sp>
        <p:nvSpPr>
          <p:cNvPr id="93187" name="Rectangle 3"/>
          <p:cNvSpPr>
            <a:spLocks noGrp="1" noChangeArrowheads="1"/>
          </p:cNvSpPr>
          <p:nvPr>
            <p:ph type="body" idx="1"/>
          </p:nvPr>
        </p:nvSpPr>
        <p:spPr/>
        <p:txBody>
          <a:bodyPr/>
          <a:lstStyle/>
          <a:p>
            <a:r>
              <a:rPr lang="en-US" dirty="0"/>
              <a:t>Static – SSI Historical Scores</a:t>
            </a:r>
          </a:p>
        </p:txBody>
      </p:sp>
    </p:spTree>
    <p:extLst>
      <p:ext uri="{BB962C8B-B14F-4D97-AF65-F5344CB8AC3E}">
        <p14:creationId xmlns:p14="http://schemas.microsoft.com/office/powerpoint/2010/main" val="24937700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39775"/>
            <a:ext cx="6578600" cy="3702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B0037DE-4A20-487F-8D1F-C5882D3D9B7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959319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39775"/>
            <a:ext cx="6578600" cy="3702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B0037DE-4A20-487F-8D1F-C5882D3D9B7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650193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8900" y="350838"/>
            <a:ext cx="1600200" cy="9001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232DA3-DEEB-48B9-83F9-8CAF215A1FE2}" type="slidenum">
              <a:rPr lang="en-US" smtClean="0"/>
              <a:t>25</a:t>
            </a:fld>
            <a:endParaRPr lang="en-US"/>
          </a:p>
        </p:txBody>
      </p:sp>
    </p:spTree>
    <p:extLst>
      <p:ext uri="{BB962C8B-B14F-4D97-AF65-F5344CB8AC3E}">
        <p14:creationId xmlns:p14="http://schemas.microsoft.com/office/powerpoint/2010/main" val="39407133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AB35F08-8001-4BCB-88FC-C87B03EA41D6}" type="slidenum">
              <a:rPr kumimoji="0" 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93186" name="Rectangle 2"/>
          <p:cNvSpPr>
            <a:spLocks noGrp="1" noRot="1" noChangeAspect="1" noChangeArrowheads="1" noTextEdit="1"/>
          </p:cNvSpPr>
          <p:nvPr>
            <p:ph type="sldImg"/>
          </p:nvPr>
        </p:nvSpPr>
        <p:spPr>
          <a:xfrm>
            <a:off x="109538" y="739775"/>
            <a:ext cx="6578600" cy="3702050"/>
          </a:xfrm>
          <a:ln/>
        </p:spPr>
      </p:sp>
      <p:sp>
        <p:nvSpPr>
          <p:cNvPr id="93187" name="Rectangle 3"/>
          <p:cNvSpPr>
            <a:spLocks noGrp="1" noChangeArrowheads="1"/>
          </p:cNvSpPr>
          <p:nvPr>
            <p:ph type="body" idx="1"/>
          </p:nvPr>
        </p:nvSpPr>
        <p:spPr/>
        <p:txBody>
          <a:bodyPr/>
          <a:lstStyle/>
          <a:p>
            <a:r>
              <a:rPr lang="en-US" dirty="0"/>
              <a:t>Static – SSI Historical Scores</a:t>
            </a:r>
          </a:p>
        </p:txBody>
      </p:sp>
    </p:spTree>
    <p:extLst>
      <p:ext uri="{BB962C8B-B14F-4D97-AF65-F5344CB8AC3E}">
        <p14:creationId xmlns:p14="http://schemas.microsoft.com/office/powerpoint/2010/main" val="28244690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8900" y="350838"/>
            <a:ext cx="1600200" cy="9001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232DA3-DEEB-48B9-83F9-8CAF215A1FE2}" type="slidenum">
              <a:rPr lang="en-US" smtClean="0"/>
              <a:t>27</a:t>
            </a:fld>
            <a:endParaRPr lang="en-US"/>
          </a:p>
        </p:txBody>
      </p:sp>
    </p:spTree>
    <p:extLst>
      <p:ext uri="{BB962C8B-B14F-4D97-AF65-F5344CB8AC3E}">
        <p14:creationId xmlns:p14="http://schemas.microsoft.com/office/powerpoint/2010/main" val="23176895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39775"/>
            <a:ext cx="6578600" cy="3702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B0037DE-4A20-487F-8D1F-C5882D3D9B7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9501262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39775"/>
            <a:ext cx="6578600" cy="3702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B0037DE-4A20-487F-8D1F-C5882D3D9B7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009895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8900" y="350838"/>
            <a:ext cx="1600200" cy="9001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232DA3-DEEB-48B9-83F9-8CAF215A1FE2}" type="slidenum">
              <a:rPr lang="en-US" smtClean="0"/>
              <a:t>3</a:t>
            </a:fld>
            <a:endParaRPr lang="en-US"/>
          </a:p>
        </p:txBody>
      </p:sp>
    </p:spTree>
    <p:extLst>
      <p:ext uri="{BB962C8B-B14F-4D97-AF65-F5344CB8AC3E}">
        <p14:creationId xmlns:p14="http://schemas.microsoft.com/office/powerpoint/2010/main" val="41195617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8900" y="350838"/>
            <a:ext cx="1600200" cy="9001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232DA3-DEEB-48B9-83F9-8CAF215A1FE2}" type="slidenum">
              <a:rPr lang="en-US" smtClean="0"/>
              <a:t>30</a:t>
            </a:fld>
            <a:endParaRPr lang="en-US"/>
          </a:p>
        </p:txBody>
      </p:sp>
    </p:spTree>
    <p:extLst>
      <p:ext uri="{BB962C8B-B14F-4D97-AF65-F5344CB8AC3E}">
        <p14:creationId xmlns:p14="http://schemas.microsoft.com/office/powerpoint/2010/main" val="6602928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8900" y="350838"/>
            <a:ext cx="1600200" cy="9001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B0037DE-4A20-487F-8D1F-C5882D3D9B7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5643011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39775"/>
            <a:ext cx="6578600" cy="3702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B0037DE-4A20-487F-8D1F-C5882D3D9B7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6240080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8900" y="350838"/>
            <a:ext cx="1600200" cy="9001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232DA3-DEEB-48B9-83F9-8CAF215A1FE2}" type="slidenum">
              <a:rPr lang="en-US" smtClean="0"/>
              <a:t>33</a:t>
            </a:fld>
            <a:endParaRPr lang="en-US"/>
          </a:p>
        </p:txBody>
      </p:sp>
    </p:spTree>
    <p:extLst>
      <p:ext uri="{BB962C8B-B14F-4D97-AF65-F5344CB8AC3E}">
        <p14:creationId xmlns:p14="http://schemas.microsoft.com/office/powerpoint/2010/main" val="15208558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8900" y="350838"/>
            <a:ext cx="1600200" cy="9001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232DA3-DEEB-48B9-83F9-8CAF215A1FE2}" type="slidenum">
              <a:rPr lang="en-US" smtClean="0"/>
              <a:t>34</a:t>
            </a:fld>
            <a:endParaRPr lang="en-US"/>
          </a:p>
        </p:txBody>
      </p:sp>
    </p:spTree>
    <p:extLst>
      <p:ext uri="{BB962C8B-B14F-4D97-AF65-F5344CB8AC3E}">
        <p14:creationId xmlns:p14="http://schemas.microsoft.com/office/powerpoint/2010/main" val="34403393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8900" y="350838"/>
            <a:ext cx="1600200" cy="9001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232DA3-DEEB-48B9-83F9-8CAF215A1FE2}" type="slidenum">
              <a:rPr lang="en-US" smtClean="0"/>
              <a:t>35</a:t>
            </a:fld>
            <a:endParaRPr lang="en-US"/>
          </a:p>
        </p:txBody>
      </p:sp>
    </p:spTree>
    <p:extLst>
      <p:ext uri="{BB962C8B-B14F-4D97-AF65-F5344CB8AC3E}">
        <p14:creationId xmlns:p14="http://schemas.microsoft.com/office/powerpoint/2010/main" val="27571759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8900" y="350838"/>
            <a:ext cx="1600200" cy="9001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232DA3-DEEB-48B9-83F9-8CAF215A1FE2}" type="slidenum">
              <a:rPr lang="en-US" smtClean="0"/>
              <a:t>36</a:t>
            </a:fld>
            <a:endParaRPr lang="en-US"/>
          </a:p>
        </p:txBody>
      </p:sp>
    </p:spTree>
    <p:extLst>
      <p:ext uri="{BB962C8B-B14F-4D97-AF65-F5344CB8AC3E}">
        <p14:creationId xmlns:p14="http://schemas.microsoft.com/office/powerpoint/2010/main" val="30985659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8900" y="350838"/>
            <a:ext cx="1600200" cy="9001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232DA3-DEEB-48B9-83F9-8CAF215A1FE2}" type="slidenum">
              <a:rPr lang="en-US" smtClean="0"/>
              <a:t>37</a:t>
            </a:fld>
            <a:endParaRPr lang="en-US"/>
          </a:p>
        </p:txBody>
      </p:sp>
    </p:spTree>
    <p:extLst>
      <p:ext uri="{BB962C8B-B14F-4D97-AF65-F5344CB8AC3E}">
        <p14:creationId xmlns:p14="http://schemas.microsoft.com/office/powerpoint/2010/main" val="28192723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8900" y="350838"/>
            <a:ext cx="1600200" cy="9001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232DA3-DEEB-48B9-83F9-8CAF215A1FE2}" type="slidenum">
              <a:rPr lang="en-US" smtClean="0"/>
              <a:t>38</a:t>
            </a:fld>
            <a:endParaRPr lang="en-US"/>
          </a:p>
        </p:txBody>
      </p:sp>
    </p:spTree>
    <p:extLst>
      <p:ext uri="{BB962C8B-B14F-4D97-AF65-F5344CB8AC3E}">
        <p14:creationId xmlns:p14="http://schemas.microsoft.com/office/powerpoint/2010/main" val="18164092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EF9CB2D-7040-41BE-861F-97B5CE1A2413}" type="slidenum">
              <a:rPr kumimoji="0" lang="en-US" sz="1800" b="0" i="0" u="none" strike="noStrike" kern="0" cap="none" spc="0" normalizeH="0" baseline="0" noProof="0" smtClean="0">
                <a:ln>
                  <a:noFill/>
                </a:ln>
                <a:solidFill>
                  <a:sysClr val="windowText" lastClr="000000"/>
                </a:solidFill>
                <a:effectLst/>
                <a:uLnTx/>
                <a:uFillTx/>
                <a:latin typeface="LucidaSans Roman"/>
              </a:rPr>
              <a:pPr marL="0" marR="0" lvl="0" indent="0" defTabSz="914400" eaLnBrk="1" fontAlgn="auto" latinLnBrk="0" hangingPunct="1">
                <a:lnSpc>
                  <a:spcPct val="100000"/>
                </a:lnSpc>
                <a:spcBef>
                  <a:spcPts val="0"/>
                </a:spcBef>
                <a:spcAft>
                  <a:spcPts val="0"/>
                </a:spcAft>
                <a:buClrTx/>
                <a:buSzTx/>
                <a:buFontTx/>
                <a:buNone/>
                <a:tabLst/>
                <a:defRPr/>
              </a:pPr>
              <a:t>39</a:t>
            </a:fld>
            <a:endParaRPr kumimoji="0" lang="en-US" sz="1800" b="0" i="0" u="none" strike="noStrike" kern="0" cap="none" spc="0" normalizeH="0" baseline="0" noProof="0" dirty="0">
              <a:ln>
                <a:noFill/>
              </a:ln>
              <a:solidFill>
                <a:sysClr val="windowText" lastClr="000000"/>
              </a:solidFill>
              <a:effectLst/>
              <a:uLnTx/>
              <a:uFillTx/>
              <a:latin typeface="LucidaSans Roman"/>
            </a:endParaRPr>
          </a:p>
        </p:txBody>
      </p:sp>
      <p:sp>
        <p:nvSpPr>
          <p:cNvPr id="13315" name="Rectangle 2"/>
          <p:cNvSpPr>
            <a:spLocks noGrp="1" noRot="1" noChangeAspect="1" noChangeArrowheads="1" noTextEdit="1"/>
          </p:cNvSpPr>
          <p:nvPr>
            <p:ph type="sldImg"/>
          </p:nvPr>
        </p:nvSpPr>
        <p:spPr>
          <a:xfrm>
            <a:off x="109538" y="741363"/>
            <a:ext cx="6578600" cy="3700462"/>
          </a:xfrm>
          <a:ln/>
        </p:spPr>
      </p:sp>
      <p:sp>
        <p:nvSpPr>
          <p:cNvPr id="13316" name="Rectangle 3"/>
          <p:cNvSpPr>
            <a:spLocks noGrp="1" noChangeArrowheads="1"/>
          </p:cNvSpPr>
          <p:nvPr>
            <p:ph type="body" idx="1"/>
          </p:nvPr>
        </p:nvSpPr>
        <p:spPr>
          <a:xfrm>
            <a:off x="1115641" y="4607580"/>
            <a:ext cx="4490871" cy="4605894"/>
          </a:xfrm>
          <a:noFill/>
          <a:ln/>
        </p:spPr>
        <p:txBody>
          <a:bodyPr/>
          <a:lstStyle/>
          <a:p>
            <a:pPr marL="0" indent="0">
              <a:buNone/>
            </a:pPr>
            <a:r>
              <a:rPr lang="en-US" sz="1400" b="1" dirty="0">
                <a:solidFill>
                  <a:srgbClr val="000000"/>
                </a:solidFill>
              </a:rPr>
              <a:t>Individualized Buying / Ownership Experiences </a:t>
            </a:r>
          </a:p>
          <a:p>
            <a:pPr marL="0" indent="0">
              <a:buNone/>
            </a:pPr>
            <a:r>
              <a:rPr lang="en-US" sz="1200" dirty="0"/>
              <a:t/>
            </a:r>
            <a:br>
              <a:rPr lang="en-US" sz="1200" dirty="0"/>
            </a:br>
            <a:r>
              <a:rPr lang="en-US" sz="1200" dirty="0"/>
              <a:t>Obtaining the desired product or service is </a:t>
            </a:r>
            <a:r>
              <a:rPr lang="en-US" sz="1200" b="1" dirty="0"/>
              <a:t>only part </a:t>
            </a:r>
            <a:br>
              <a:rPr lang="en-US" sz="1200" b="1" dirty="0"/>
            </a:br>
            <a:r>
              <a:rPr lang="en-US" sz="1200" b="1" dirty="0"/>
              <a:t>of the path to fulfillment </a:t>
            </a:r>
            <a:r>
              <a:rPr lang="en-US" sz="1200" dirty="0"/>
              <a:t>for an increasing number of customers</a:t>
            </a:r>
          </a:p>
          <a:p>
            <a:r>
              <a:rPr lang="en-US" sz="1200" dirty="0"/>
              <a:t>Having the </a:t>
            </a:r>
            <a:r>
              <a:rPr lang="en-US" sz="1200" b="1" dirty="0"/>
              <a:t>ability to customize the shopping </a:t>
            </a:r>
            <a:br>
              <a:rPr lang="en-US" sz="1200" b="1" dirty="0"/>
            </a:br>
            <a:r>
              <a:rPr lang="en-US" sz="1200" dirty="0"/>
              <a:t>experience so that it is unique, one-of-a kind, </a:t>
            </a:r>
            <a:br>
              <a:rPr lang="en-US" sz="1200" dirty="0"/>
            </a:br>
            <a:r>
              <a:rPr lang="en-US" sz="1200" dirty="0"/>
              <a:t>is also highly desirable—particularly since most </a:t>
            </a:r>
            <a:br>
              <a:rPr lang="en-US" sz="1200" dirty="0"/>
            </a:br>
            <a:r>
              <a:rPr lang="en-US" sz="1200" dirty="0"/>
              <a:t>items bought are not unique</a:t>
            </a:r>
          </a:p>
          <a:p>
            <a:r>
              <a:rPr lang="en-US" sz="1200" dirty="0"/>
              <a:t>Service also offer the </a:t>
            </a:r>
            <a:r>
              <a:rPr lang="en-US" sz="1200" b="1" dirty="0"/>
              <a:t>opportunity for customers to enjoy a unique experience </a:t>
            </a:r>
            <a:r>
              <a:rPr lang="en-US" sz="1200" dirty="0"/>
              <a:t>on an activity that can be otherwise lacking in noteworthiness </a:t>
            </a:r>
          </a:p>
          <a:p>
            <a:r>
              <a:rPr lang="en-US" sz="1200" dirty="0"/>
              <a:t>Individualization of services is an opportunity to turn a “painful” activity or one perceived as a commodity, into </a:t>
            </a:r>
            <a:r>
              <a:rPr lang="en-US" sz="1200" b="1" dirty="0"/>
              <a:t>a unique greater value experience</a:t>
            </a:r>
            <a:endParaRPr lang="en-US" sz="1400" b="1" dirty="0"/>
          </a:p>
          <a:p>
            <a:pPr marL="0" indent="0" eaLnBrk="1" hangingPunct="1">
              <a:buNone/>
            </a:pPr>
            <a:endParaRPr lang="en-CA" dirty="0">
              <a:latin typeface="LucidaSans Roman"/>
            </a:endParaRPr>
          </a:p>
        </p:txBody>
      </p:sp>
    </p:spTree>
    <p:extLst>
      <p:ext uri="{BB962C8B-B14F-4D97-AF65-F5344CB8AC3E}">
        <p14:creationId xmlns:p14="http://schemas.microsoft.com/office/powerpoint/2010/main" val="3412034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8900" y="350838"/>
            <a:ext cx="1600200" cy="900112"/>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8232DA3-DEEB-48B9-83F9-8CAF215A1FE2}"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3088351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8900" y="350838"/>
            <a:ext cx="1600200" cy="9001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232DA3-DEEB-48B9-83F9-8CAF215A1FE2}" type="slidenum">
              <a:rPr lang="en-US" smtClean="0"/>
              <a:t>40</a:t>
            </a:fld>
            <a:endParaRPr lang="en-US"/>
          </a:p>
        </p:txBody>
      </p:sp>
    </p:spTree>
    <p:extLst>
      <p:ext uri="{BB962C8B-B14F-4D97-AF65-F5344CB8AC3E}">
        <p14:creationId xmlns:p14="http://schemas.microsoft.com/office/powerpoint/2010/main" val="9684000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8900" y="350838"/>
            <a:ext cx="1600200" cy="9001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232DA3-DEEB-48B9-83F9-8CAF215A1FE2}" type="slidenum">
              <a:rPr lang="en-US" smtClean="0"/>
              <a:t>41</a:t>
            </a:fld>
            <a:endParaRPr lang="en-US"/>
          </a:p>
        </p:txBody>
      </p:sp>
    </p:spTree>
    <p:extLst>
      <p:ext uri="{BB962C8B-B14F-4D97-AF65-F5344CB8AC3E}">
        <p14:creationId xmlns:p14="http://schemas.microsoft.com/office/powerpoint/2010/main" val="33698802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8900" y="350838"/>
            <a:ext cx="1600200" cy="9001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232DA3-DEEB-48B9-83F9-8CAF215A1FE2}" type="slidenum">
              <a:rPr lang="en-US" smtClean="0"/>
              <a:t>42</a:t>
            </a:fld>
            <a:endParaRPr lang="en-US"/>
          </a:p>
        </p:txBody>
      </p:sp>
    </p:spTree>
    <p:extLst>
      <p:ext uri="{BB962C8B-B14F-4D97-AF65-F5344CB8AC3E}">
        <p14:creationId xmlns:p14="http://schemas.microsoft.com/office/powerpoint/2010/main" val="6907483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8900" y="350838"/>
            <a:ext cx="1600200" cy="9001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232DA3-DEEB-48B9-83F9-8CAF215A1FE2}" type="slidenum">
              <a:rPr lang="en-US" smtClean="0"/>
              <a:t>43</a:t>
            </a:fld>
            <a:endParaRPr lang="en-US"/>
          </a:p>
        </p:txBody>
      </p:sp>
    </p:spTree>
    <p:extLst>
      <p:ext uri="{BB962C8B-B14F-4D97-AF65-F5344CB8AC3E}">
        <p14:creationId xmlns:p14="http://schemas.microsoft.com/office/powerpoint/2010/main" val="27186155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39775"/>
            <a:ext cx="6578600" cy="3702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B0037DE-4A20-487F-8D1F-C5882D3D9B7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1902099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39775"/>
            <a:ext cx="6578600" cy="3702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B0037DE-4A20-487F-8D1F-C5882D3D9B7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9826077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39775"/>
            <a:ext cx="6578600" cy="3702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B0037DE-4A20-487F-8D1F-C5882D3D9B7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6907158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8900" y="350838"/>
            <a:ext cx="1600200" cy="9001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232DA3-DEEB-48B9-83F9-8CAF215A1FE2}" type="slidenum">
              <a:rPr lang="en-US" smtClean="0"/>
              <a:t>47</a:t>
            </a:fld>
            <a:endParaRPr lang="en-US"/>
          </a:p>
        </p:txBody>
      </p:sp>
    </p:spTree>
    <p:extLst>
      <p:ext uri="{BB962C8B-B14F-4D97-AF65-F5344CB8AC3E}">
        <p14:creationId xmlns:p14="http://schemas.microsoft.com/office/powerpoint/2010/main" val="39423238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39775"/>
            <a:ext cx="6578600" cy="3702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B0037DE-4A20-487F-8D1F-C5882D3D9B7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3205304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39775"/>
            <a:ext cx="6578600" cy="3702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B0037DE-4A20-487F-8D1F-C5882D3D9B7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337789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8900" y="350838"/>
            <a:ext cx="1600200" cy="900112"/>
          </a:xfrm>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PES 3</a:t>
            </a:r>
          </a:p>
          <a:p>
            <a:endParaRPr lang="en-US" dirty="0"/>
          </a:p>
        </p:txBody>
      </p:sp>
      <p:sp>
        <p:nvSpPr>
          <p:cNvPr id="4" name="Slide Number Placeholder 3"/>
          <p:cNvSpPr>
            <a:spLocks noGrp="1"/>
          </p:cNvSpPr>
          <p:nvPr>
            <p:ph type="sldNum" sz="quarter" idx="10"/>
          </p:nvPr>
        </p:nvSpPr>
        <p:spPr/>
        <p:txBody>
          <a:bodyPr/>
          <a:lstStyle/>
          <a:p>
            <a:fld id="{B8232DA3-DEEB-48B9-83F9-8CAF215A1FE2}" type="slidenum">
              <a:rPr lang="en-US" smtClean="0"/>
              <a:t>5</a:t>
            </a:fld>
            <a:endParaRPr lang="en-US"/>
          </a:p>
        </p:txBody>
      </p:sp>
    </p:spTree>
    <p:extLst>
      <p:ext uri="{BB962C8B-B14F-4D97-AF65-F5344CB8AC3E}">
        <p14:creationId xmlns:p14="http://schemas.microsoft.com/office/powerpoint/2010/main" val="24079360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39775"/>
            <a:ext cx="6578600" cy="3702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B0037DE-4A20-487F-8D1F-C5882D3D9B7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5662805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39775"/>
            <a:ext cx="6578600" cy="3702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B0037DE-4A20-487F-8D1F-C5882D3D9B7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5304550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8900" y="350838"/>
            <a:ext cx="1600200" cy="9001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232DA3-DEEB-48B9-83F9-8CAF215A1FE2}" type="slidenum">
              <a:rPr lang="en-US" smtClean="0"/>
              <a:t>52</a:t>
            </a:fld>
            <a:endParaRPr lang="en-US"/>
          </a:p>
        </p:txBody>
      </p:sp>
    </p:spTree>
    <p:extLst>
      <p:ext uri="{BB962C8B-B14F-4D97-AF65-F5344CB8AC3E}">
        <p14:creationId xmlns:p14="http://schemas.microsoft.com/office/powerpoint/2010/main" val="17460015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39775"/>
            <a:ext cx="6578600" cy="3702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5D93ED5-F37F-4A01-A4DB-3EC0E31C9EB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6083912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8900" y="350838"/>
            <a:ext cx="1600200" cy="9001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232DA3-DEEB-48B9-83F9-8CAF215A1FE2}" type="slidenum">
              <a:rPr lang="en-US" smtClean="0"/>
              <a:t>54</a:t>
            </a:fld>
            <a:endParaRPr lang="en-US"/>
          </a:p>
        </p:txBody>
      </p:sp>
    </p:spTree>
    <p:extLst>
      <p:ext uri="{BB962C8B-B14F-4D97-AF65-F5344CB8AC3E}">
        <p14:creationId xmlns:p14="http://schemas.microsoft.com/office/powerpoint/2010/main" val="11119839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8900" y="350838"/>
            <a:ext cx="1600200" cy="9001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232DA3-DEEB-48B9-83F9-8CAF215A1FE2}" type="slidenum">
              <a:rPr lang="en-US" smtClean="0"/>
              <a:t>55</a:t>
            </a:fld>
            <a:endParaRPr lang="en-US"/>
          </a:p>
        </p:txBody>
      </p:sp>
    </p:spTree>
    <p:extLst>
      <p:ext uri="{BB962C8B-B14F-4D97-AF65-F5344CB8AC3E}">
        <p14:creationId xmlns:p14="http://schemas.microsoft.com/office/powerpoint/2010/main" val="37857589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8900" y="350838"/>
            <a:ext cx="1600200" cy="9001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232DA3-DEEB-48B9-83F9-8CAF215A1FE2}" type="slidenum">
              <a:rPr lang="en-US" smtClean="0"/>
              <a:t>56</a:t>
            </a:fld>
            <a:endParaRPr lang="en-US"/>
          </a:p>
        </p:txBody>
      </p:sp>
    </p:spTree>
    <p:extLst>
      <p:ext uri="{BB962C8B-B14F-4D97-AF65-F5344CB8AC3E}">
        <p14:creationId xmlns:p14="http://schemas.microsoft.com/office/powerpoint/2010/main" val="34443656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8900" y="350838"/>
            <a:ext cx="1600200" cy="9001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232DA3-DEEB-48B9-83F9-8CAF215A1FE2}" type="slidenum">
              <a:rPr lang="en-US" smtClean="0"/>
              <a:t>57</a:t>
            </a:fld>
            <a:endParaRPr lang="en-US"/>
          </a:p>
        </p:txBody>
      </p:sp>
    </p:spTree>
    <p:extLst>
      <p:ext uri="{BB962C8B-B14F-4D97-AF65-F5344CB8AC3E}">
        <p14:creationId xmlns:p14="http://schemas.microsoft.com/office/powerpoint/2010/main" val="37868013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39775"/>
            <a:ext cx="6578600" cy="3702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B0037DE-4A20-487F-8D1F-C5882D3D9B7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2459606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8900" y="350838"/>
            <a:ext cx="1600200" cy="9001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232DA3-DEEB-48B9-83F9-8CAF215A1FE2}" type="slidenum">
              <a:rPr lang="en-US" smtClean="0"/>
              <a:t>59</a:t>
            </a:fld>
            <a:endParaRPr lang="en-US"/>
          </a:p>
        </p:txBody>
      </p:sp>
    </p:spTree>
    <p:extLst>
      <p:ext uri="{BB962C8B-B14F-4D97-AF65-F5344CB8AC3E}">
        <p14:creationId xmlns:p14="http://schemas.microsoft.com/office/powerpoint/2010/main" val="1856539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8900" y="350838"/>
            <a:ext cx="1600200" cy="9001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232DA3-DEEB-48B9-83F9-8CAF215A1FE2}" type="slidenum">
              <a:rPr lang="en-US" smtClean="0"/>
              <a:t>6</a:t>
            </a:fld>
            <a:endParaRPr lang="en-US"/>
          </a:p>
        </p:txBody>
      </p:sp>
    </p:spTree>
    <p:extLst>
      <p:ext uri="{BB962C8B-B14F-4D97-AF65-F5344CB8AC3E}">
        <p14:creationId xmlns:p14="http://schemas.microsoft.com/office/powerpoint/2010/main" val="1907881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AB35F08-8001-4BCB-88FC-C87B03EA41D6}" type="slidenum">
              <a:rPr kumimoji="0" 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sysClr val="windowText" lastClr="000000"/>
              </a:solidFill>
              <a:effectLst/>
              <a:uLnTx/>
              <a:uFillTx/>
            </a:endParaRPr>
          </a:p>
        </p:txBody>
      </p:sp>
      <p:sp>
        <p:nvSpPr>
          <p:cNvPr id="93186" name="Rectangle 2"/>
          <p:cNvSpPr>
            <a:spLocks noGrp="1" noRot="1" noChangeAspect="1" noChangeArrowheads="1" noTextEdit="1"/>
          </p:cNvSpPr>
          <p:nvPr>
            <p:ph type="sldImg"/>
          </p:nvPr>
        </p:nvSpPr>
        <p:spPr>
          <a:xfrm>
            <a:off x="109538" y="739775"/>
            <a:ext cx="6578600" cy="3702050"/>
          </a:xfrm>
          <a:ln/>
        </p:spPr>
      </p:sp>
      <p:sp>
        <p:nvSpPr>
          <p:cNvPr id="93187" name="Rectangle 3"/>
          <p:cNvSpPr>
            <a:spLocks noGrp="1" noChangeArrowheads="1"/>
          </p:cNvSpPr>
          <p:nvPr>
            <p:ph type="body" idx="1"/>
          </p:nvPr>
        </p:nvSpPr>
        <p:spPr/>
        <p:txBody>
          <a:bodyPr/>
          <a:lstStyle/>
          <a:p>
            <a:r>
              <a:rPr lang="en-US" dirty="0"/>
              <a:t>Static – sales forecast</a:t>
            </a:r>
          </a:p>
        </p:txBody>
      </p:sp>
    </p:spTree>
    <p:extLst>
      <p:ext uri="{BB962C8B-B14F-4D97-AF65-F5344CB8AC3E}">
        <p14:creationId xmlns:p14="http://schemas.microsoft.com/office/powerpoint/2010/main" val="523731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28900" y="350838"/>
            <a:ext cx="1600200" cy="9001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232DA3-DEEB-48B9-83F9-8CAF215A1FE2}" type="slidenum">
              <a:rPr lang="en-US" smtClean="0"/>
              <a:t>8</a:t>
            </a:fld>
            <a:endParaRPr lang="en-US"/>
          </a:p>
        </p:txBody>
      </p:sp>
    </p:spTree>
    <p:extLst>
      <p:ext uri="{BB962C8B-B14F-4D97-AF65-F5344CB8AC3E}">
        <p14:creationId xmlns:p14="http://schemas.microsoft.com/office/powerpoint/2010/main" val="1466598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AB35F08-8001-4BCB-88FC-C87B03EA41D6}" type="slidenum">
              <a:rPr kumimoji="0" 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dirty="0">
              <a:ln>
                <a:noFill/>
              </a:ln>
              <a:solidFill>
                <a:sysClr val="windowText" lastClr="000000"/>
              </a:solidFill>
              <a:effectLst/>
              <a:uLnTx/>
              <a:uFillTx/>
            </a:endParaRPr>
          </a:p>
        </p:txBody>
      </p:sp>
      <p:sp>
        <p:nvSpPr>
          <p:cNvPr id="93186" name="Rectangle 2"/>
          <p:cNvSpPr>
            <a:spLocks noGrp="1" noRot="1" noChangeAspect="1" noChangeArrowheads="1" noTextEdit="1"/>
          </p:cNvSpPr>
          <p:nvPr>
            <p:ph type="sldImg"/>
          </p:nvPr>
        </p:nvSpPr>
        <p:spPr>
          <a:xfrm>
            <a:off x="109538" y="739775"/>
            <a:ext cx="6578600" cy="3702050"/>
          </a:xfrm>
          <a:ln/>
        </p:spPr>
      </p:sp>
      <p:sp>
        <p:nvSpPr>
          <p:cNvPr id="93187" name="Rectangle 3"/>
          <p:cNvSpPr>
            <a:spLocks noGrp="1" noChangeArrowheads="1"/>
          </p:cNvSpPr>
          <p:nvPr>
            <p:ph type="body" idx="1"/>
          </p:nvPr>
        </p:nvSpPr>
        <p:spPr/>
        <p:txBody>
          <a:bodyPr/>
          <a:lstStyle/>
          <a:p>
            <a:r>
              <a:rPr lang="en-US" dirty="0"/>
              <a:t>Static – SSI Historical Scores</a:t>
            </a:r>
          </a:p>
        </p:txBody>
      </p:sp>
    </p:spTree>
    <p:extLst>
      <p:ext uri="{BB962C8B-B14F-4D97-AF65-F5344CB8AC3E}">
        <p14:creationId xmlns:p14="http://schemas.microsoft.com/office/powerpoint/2010/main" val="1192172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2.emf"/><Relationship Id="rId5" Type="http://schemas.openxmlformats.org/officeDocument/2006/relationships/oleObject" Target="../embeddings/oleObject1.bin"/><Relationship Id="rId4"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0" y="0"/>
            <a:ext cx="1727200" cy="6858000"/>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5" name="Rectangle 14"/>
          <p:cNvSpPr/>
          <p:nvPr userDrawn="1"/>
        </p:nvSpPr>
        <p:spPr>
          <a:xfrm>
            <a:off x="1727200" y="3610467"/>
            <a:ext cx="1828800" cy="3247533"/>
          </a:xfrm>
          <a:prstGeom prst="rect">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6" name="Rectangle 15"/>
          <p:cNvSpPr/>
          <p:nvPr userDrawn="1"/>
        </p:nvSpPr>
        <p:spPr>
          <a:xfrm>
            <a:off x="3454400" y="3610467"/>
            <a:ext cx="1828800" cy="3247533"/>
          </a:xfrm>
          <a:prstGeom prst="rect">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7" name="Rectangle 16"/>
          <p:cNvSpPr/>
          <p:nvPr userDrawn="1"/>
        </p:nvSpPr>
        <p:spPr>
          <a:xfrm>
            <a:off x="5181600" y="3610467"/>
            <a:ext cx="1828800" cy="3247533"/>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7" name="Rectangle 26"/>
          <p:cNvSpPr/>
          <p:nvPr userDrawn="1"/>
        </p:nvSpPr>
        <p:spPr>
          <a:xfrm>
            <a:off x="6908800" y="3610467"/>
            <a:ext cx="1828800" cy="3247533"/>
          </a:xfrm>
          <a:prstGeom prst="rect">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8" name="Rectangle 27"/>
          <p:cNvSpPr/>
          <p:nvPr userDrawn="1"/>
        </p:nvSpPr>
        <p:spPr>
          <a:xfrm>
            <a:off x="8636000" y="3610467"/>
            <a:ext cx="1828800" cy="3247533"/>
          </a:xfrm>
          <a:prstGeom prst="rect">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0" name="Rectangle 29"/>
          <p:cNvSpPr/>
          <p:nvPr userDrawn="1"/>
        </p:nvSpPr>
        <p:spPr>
          <a:xfrm>
            <a:off x="10464800" y="0"/>
            <a:ext cx="1727200" cy="6858000"/>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438400" y="4670246"/>
            <a:ext cx="7315200" cy="914400"/>
          </a:xfrm>
        </p:spPr>
        <p:txBody>
          <a:bodyPr anchor="t">
            <a:normAutofit/>
          </a:bodyPr>
          <a:lstStyle>
            <a:lvl1pPr marL="0" indent="0" algn="ctr">
              <a:buNone/>
              <a:defRPr sz="4000" b="0" cap="none" spc="0" baseline="0">
                <a:solidFill>
                  <a:schemeClr val="bg1"/>
                </a:solidFill>
                <a:effectLst>
                  <a:outerShdw blurRad="38100" dist="38100" dir="2700000" algn="tl">
                    <a:srgbClr val="000000">
                      <a:alpha val="43137"/>
                    </a:srgbClr>
                  </a:outerShdw>
                </a:effectLst>
                <a:latin typeface="Verlag Book" pitchFamily="50" charset="0"/>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562FF3-94D9-4467-9BE4-153E6C7CC0F7}" type="slidenum">
              <a:rPr lang="en-US" smtClean="0"/>
              <a:t>‹#›</a:t>
            </a:fld>
            <a:endParaRPr lang="en-US"/>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09376" y="1586831"/>
            <a:ext cx="3573247" cy="1781781"/>
          </a:xfrm>
          <a:prstGeom prst="rect">
            <a:avLst/>
          </a:prstGeom>
        </p:spPr>
      </p:pic>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81200" y="455485"/>
            <a:ext cx="8229600" cy="912442"/>
          </a:xfrm>
          <a:prstGeom prst="rect">
            <a:avLst/>
          </a:prstGeom>
          <a:effectLst>
            <a:outerShdw blurRad="50800" dist="38100" dir="2700000" algn="tl" rotWithShape="0">
              <a:schemeClr val="bg1">
                <a:alpha val="40000"/>
              </a:schemeClr>
            </a:outerShdw>
          </a:effectLst>
        </p:spPr>
      </p:pic>
    </p:spTree>
    <p:extLst>
      <p:ext uri="{BB962C8B-B14F-4D97-AF65-F5344CB8AC3E}">
        <p14:creationId xmlns:p14="http://schemas.microsoft.com/office/powerpoint/2010/main" val="2058646954"/>
      </p:ext>
    </p:extLst>
  </p:cSld>
  <p:clrMapOvr>
    <a:masterClrMapping/>
  </p:clrMapOvr>
  <p:extLst mod="1">
    <p:ext uri="{DCECCB84-F9BA-43D5-87BE-67443E8EF086}">
      <p15:sldGuideLst xmlns:p15="http://schemas.microsoft.com/office/powerpoint/2012/main" xmlns="">
        <p15:guide id="1" pos="144" userDrawn="1">
          <p15:clr>
            <a:srgbClr val="FBAE40"/>
          </p15:clr>
        </p15:guide>
        <p15:guide id="2" pos="7536" userDrawn="1">
          <p15:clr>
            <a:srgbClr val="FBAE40"/>
          </p15:clr>
        </p15:guide>
        <p15:guide id="3" orient="horz" pos="144" userDrawn="1">
          <p15:clr>
            <a:srgbClr val="FBAE40"/>
          </p15:clr>
        </p15:guide>
        <p15:guide id="4" orient="horz" pos="417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LATE">
    <p:bg>
      <p:bgPr>
        <a:solidFill>
          <a:srgbClr val="7030A0"/>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562FF3-94D9-4467-9BE4-153E6C7CC0F7}" type="slidenum">
              <a:rPr lang="en-US" smtClean="0"/>
              <a:t>‹#›</a:t>
            </a:fld>
            <a:endParaRPr lang="en-US"/>
          </a:p>
        </p:txBody>
      </p:sp>
      <p:sp>
        <p:nvSpPr>
          <p:cNvPr id="2" name="Title 1"/>
          <p:cNvSpPr>
            <a:spLocks noGrp="1"/>
          </p:cNvSpPr>
          <p:nvPr>
            <p:ph type="title"/>
          </p:nvPr>
        </p:nvSpPr>
        <p:spPr>
          <a:xfrm>
            <a:off x="228600" y="2489960"/>
            <a:ext cx="11734800" cy="683264"/>
          </a:xfrm>
          <a:noFill/>
        </p:spPr>
        <p:txBody>
          <a:bodyPr lIns="91440" tIns="91440" rIns="91440" bIns="91440">
            <a:spAutoFit/>
          </a:bodyPr>
          <a:lstStyle>
            <a:lvl1pPr algn="ct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144883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Cover Slid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2000" cy="4112292"/>
          </a:xfrm>
          <a:prstGeom prst="rect">
            <a:avLst/>
          </a:prstGeom>
        </p:spPr>
      </p:pic>
      <p:pic>
        <p:nvPicPr>
          <p:cNvPr id="17" name="Pictur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86741" y="565364"/>
            <a:ext cx="2917176" cy="427851"/>
          </a:xfrm>
          <a:prstGeom prst="rect">
            <a:avLst/>
          </a:prstGeom>
        </p:spPr>
      </p:pic>
      <p:sp>
        <p:nvSpPr>
          <p:cNvPr id="18" name="Text Placeholder 11"/>
          <p:cNvSpPr>
            <a:spLocks noGrp="1"/>
          </p:cNvSpPr>
          <p:nvPr>
            <p:ph type="body" sz="quarter" idx="11" hasCustomPrompt="1"/>
          </p:nvPr>
        </p:nvSpPr>
        <p:spPr>
          <a:xfrm>
            <a:off x="0" y="424165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36000" numCol="1" anchor="t" anchorCtr="0" compatLnSpc="1">
            <a:prstTxWarp prst="textNoShape">
              <a:avLst/>
            </a:prstTxWarp>
          </a:bodyPr>
          <a:lstStyle>
            <a:lvl1pPr marL="230712" indent="-230712" algn="ctr">
              <a:buNone/>
              <a:defRPr lang="en-US" sz="3200" baseline="0" dirty="0" smtClean="0">
                <a:solidFill>
                  <a:schemeClr val="tx1">
                    <a:lumMod val="75000"/>
                    <a:lumOff val="25000"/>
                  </a:schemeClr>
                </a:solidFill>
                <a:latin typeface="Calibri"/>
              </a:defRPr>
            </a:lvl1pPr>
          </a:lstStyle>
          <a:p>
            <a:pPr marL="0" lvl="0" indent="0" eaLnBrk="1" hangingPunct="1">
              <a:buClr>
                <a:schemeClr val="tx2"/>
              </a:buClr>
            </a:pPr>
            <a:r>
              <a:rPr lang="en-US" dirty="0"/>
              <a:t>Meeting Title</a:t>
            </a:r>
          </a:p>
        </p:txBody>
      </p:sp>
      <p:sp>
        <p:nvSpPr>
          <p:cNvPr id="19" name="Rectangle 18"/>
          <p:cNvSpPr/>
          <p:nvPr userDrawn="1"/>
        </p:nvSpPr>
        <p:spPr>
          <a:xfrm>
            <a:off x="466194" y="6492241"/>
            <a:ext cx="11243740" cy="238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lang="en-US" sz="1200" b="0" dirty="0">
                <a:solidFill>
                  <a:srgbClr val="808080"/>
                </a:solidFill>
                <a:latin typeface="Calibri" pitchFamily="34" charset="0"/>
              </a:rPr>
              <a:t>© 2016 J.D. Power and Associates. All Rights Reserved. </a:t>
            </a:r>
          </a:p>
        </p:txBody>
      </p:sp>
      <p:cxnSp>
        <p:nvCxnSpPr>
          <p:cNvPr id="20" name="Straight Connector 19"/>
          <p:cNvCxnSpPr/>
          <p:nvPr userDrawn="1"/>
        </p:nvCxnSpPr>
        <p:spPr bwMode="auto">
          <a:xfrm>
            <a:off x="480488" y="6461887"/>
            <a:ext cx="11231033" cy="0"/>
          </a:xfrm>
          <a:prstGeom prst="line">
            <a:avLst/>
          </a:prstGeom>
          <a:solidFill>
            <a:schemeClr val="bg2"/>
          </a:solidFill>
          <a:ln w="6350" cap="flat" cmpd="sng" algn="ctr">
            <a:solidFill>
              <a:srgbClr val="9999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itle 2"/>
          <p:cNvSpPr>
            <a:spLocks noGrp="1"/>
          </p:cNvSpPr>
          <p:nvPr>
            <p:ph type="title"/>
          </p:nvPr>
        </p:nvSpPr>
        <p:spPr>
          <a:xfrm>
            <a:off x="0" y="2801559"/>
            <a:ext cx="12192000" cy="1310667"/>
          </a:xfrm>
          <a:prstGeom prst="rect">
            <a:avLst/>
          </a:prstGeom>
          <a:solidFill>
            <a:schemeClr val="tx2">
              <a:alpha val="53000"/>
            </a:schemeClr>
          </a:solidFill>
        </p:spPr>
        <p:txBody>
          <a:bodyPr anchor="ctr"/>
          <a:lstStyle>
            <a:lvl1pPr algn="ctr">
              <a:defRPr sz="5867" b="1">
                <a:solidFill>
                  <a:srgbClr val="FFFFFF"/>
                </a:solidFill>
              </a:defRPr>
            </a:lvl1pPr>
          </a:lstStyle>
          <a:p>
            <a:r>
              <a:rPr lang="en-US" dirty="0"/>
              <a:t>Click to edit Master title style</a:t>
            </a:r>
          </a:p>
        </p:txBody>
      </p:sp>
      <p:sp>
        <p:nvSpPr>
          <p:cNvPr id="22" name="Text Placeholder 11"/>
          <p:cNvSpPr>
            <a:spLocks noGrp="1"/>
          </p:cNvSpPr>
          <p:nvPr>
            <p:ph type="body" sz="quarter" idx="15" hasCustomPrompt="1"/>
          </p:nvPr>
        </p:nvSpPr>
        <p:spPr>
          <a:xfrm>
            <a:off x="1217084" y="5364653"/>
            <a:ext cx="7225019"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8000" numCol="1" anchor="b" anchorCtr="0" compatLnSpc="1">
            <a:prstTxWarp prst="textNoShape">
              <a:avLst/>
            </a:prstTxWarp>
          </a:bodyPr>
          <a:lstStyle>
            <a:lvl1pPr marL="230712" indent="-230712" algn="l">
              <a:buNone/>
              <a:defRPr lang="en-US" sz="2667" b="1" baseline="0" dirty="0" smtClean="0">
                <a:solidFill>
                  <a:schemeClr val="tx1">
                    <a:lumMod val="75000"/>
                    <a:lumOff val="25000"/>
                  </a:schemeClr>
                </a:solidFill>
                <a:latin typeface="Calibri"/>
              </a:defRPr>
            </a:lvl1pPr>
          </a:lstStyle>
          <a:p>
            <a:pPr marL="0" lvl="0" indent="0" eaLnBrk="1" hangingPunct="1">
              <a:buClr>
                <a:schemeClr val="tx2"/>
              </a:buClr>
            </a:pPr>
            <a:r>
              <a:rPr lang="en-US" dirty="0"/>
              <a:t>Author</a:t>
            </a:r>
          </a:p>
        </p:txBody>
      </p:sp>
      <p:sp>
        <p:nvSpPr>
          <p:cNvPr id="23" name="Text Placeholder 11"/>
          <p:cNvSpPr>
            <a:spLocks noGrp="1"/>
          </p:cNvSpPr>
          <p:nvPr>
            <p:ph type="body" sz="quarter" idx="16" hasCustomPrompt="1"/>
          </p:nvPr>
        </p:nvSpPr>
        <p:spPr>
          <a:xfrm>
            <a:off x="1217084" y="5730413"/>
            <a:ext cx="7233160"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8000" rIns="0" bIns="0" numCol="1" anchor="t" anchorCtr="0" compatLnSpc="1">
            <a:prstTxWarp prst="textNoShape">
              <a:avLst/>
            </a:prstTxWarp>
          </a:bodyPr>
          <a:lstStyle>
            <a:lvl1pPr marL="230712" indent="-230712" algn="l">
              <a:buNone/>
              <a:defRPr lang="en-US" sz="2667" b="0" i="0" baseline="0" dirty="0" smtClean="0">
                <a:solidFill>
                  <a:schemeClr val="tx1">
                    <a:lumMod val="75000"/>
                    <a:lumOff val="25000"/>
                  </a:schemeClr>
                </a:solidFill>
                <a:latin typeface="Calibri"/>
              </a:defRPr>
            </a:lvl1pPr>
          </a:lstStyle>
          <a:p>
            <a:pPr marL="0" lvl="0" indent="0" eaLnBrk="1" hangingPunct="1">
              <a:buClr>
                <a:schemeClr val="tx2"/>
              </a:buClr>
            </a:pPr>
            <a:r>
              <a:rPr lang="en-GB" dirty="0"/>
              <a:t>Title, Department or Division</a:t>
            </a:r>
            <a:endParaRPr lang="en-US" dirty="0"/>
          </a:p>
        </p:txBody>
      </p:sp>
      <p:pic>
        <p:nvPicPr>
          <p:cNvPr id="24" name="Picture 2"/>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0" y="0"/>
            <a:ext cx="12192000" cy="4139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7959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3761" y="1237893"/>
            <a:ext cx="11417927" cy="4826100"/>
          </a:xfrm>
          <a:prstGeom prst="rect">
            <a:avLst/>
          </a:prstGeom>
        </p:spPr>
        <p:txBody>
          <a:bodyPr>
            <a:noAutofit/>
          </a:bodyPr>
          <a:lstStyle>
            <a:lvl5pPr marL="243747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10"/>
          <p:cNvSpPr>
            <a:spLocks noGrp="1"/>
          </p:cNvSpPr>
          <p:nvPr>
            <p:ph type="body" sz="quarter" idx="12"/>
          </p:nvPr>
        </p:nvSpPr>
        <p:spPr>
          <a:xfrm>
            <a:off x="494022" y="6126938"/>
            <a:ext cx="5570655" cy="236277"/>
          </a:xfrm>
          <a:prstGeom prst="rect">
            <a:avLst/>
          </a:prstGeom>
        </p:spPr>
        <p:txBody>
          <a:bodyPr lIns="0" rIns="43247" anchor="b" anchorCtr="0"/>
          <a:lstStyle>
            <a:lvl1pPr marL="0" indent="0">
              <a:spcBef>
                <a:spcPts val="252"/>
              </a:spcBef>
              <a:buNone/>
              <a:defRPr sz="1200">
                <a:solidFill>
                  <a:schemeClr val="tx2"/>
                </a:solidFill>
              </a:defRPr>
            </a:lvl1pPr>
            <a:lvl2pPr marL="391433" indent="0">
              <a:buNone/>
              <a:defRPr/>
            </a:lvl2pPr>
            <a:lvl3pPr marL="839994" indent="0">
              <a:buNone/>
              <a:defRPr/>
            </a:lvl3pPr>
            <a:lvl4pPr marL="1148910" indent="0">
              <a:buNone/>
              <a:defRPr/>
            </a:lvl4pPr>
            <a:lvl5pPr marL="2437470" indent="0">
              <a:buNone/>
              <a:defRPr/>
            </a:lvl5pPr>
          </a:lstStyle>
          <a:p>
            <a:pPr lvl="0"/>
            <a:r>
              <a:rPr lang="en-US" dirty="0"/>
              <a:t>Click to edit Master text styles</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23766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 Key Takeaway">
    <p:spTree>
      <p:nvGrpSpPr>
        <p:cNvPr id="1" name=""/>
        <p:cNvGrpSpPr/>
        <p:nvPr/>
      </p:nvGrpSpPr>
      <p:grpSpPr>
        <a:xfrm>
          <a:off x="0" y="0"/>
          <a:ext cx="0" cy="0"/>
          <a:chOff x="0" y="0"/>
          <a:chExt cx="0" cy="0"/>
        </a:xfrm>
      </p:grpSpPr>
      <p:sp>
        <p:nvSpPr>
          <p:cNvPr id="2" name="Title 1"/>
          <p:cNvSpPr>
            <a:spLocks noGrp="1"/>
          </p:cNvSpPr>
          <p:nvPr>
            <p:ph type="title"/>
          </p:nvPr>
        </p:nvSpPr>
        <p:spPr>
          <a:xfrm>
            <a:off x="442696" y="77476"/>
            <a:ext cx="8875965" cy="793760"/>
          </a:xfrm>
          <a:prstGeom prst="rect">
            <a:avLst/>
          </a:prstGeom>
        </p:spPr>
        <p:txBody>
          <a:bodyPr>
            <a:noAutofit/>
          </a:bodyPr>
          <a:lstStyle>
            <a:lvl1pPr>
              <a:defRPr sz="3467"/>
            </a:lvl1pPr>
          </a:lstStyle>
          <a:p>
            <a:r>
              <a:rPr lang="en-US" dirty="0"/>
              <a:t>Click to edit Master title style</a:t>
            </a:r>
          </a:p>
        </p:txBody>
      </p:sp>
      <p:sp>
        <p:nvSpPr>
          <p:cNvPr id="3" name="Content Placeholder 2"/>
          <p:cNvSpPr>
            <a:spLocks noGrp="1"/>
          </p:cNvSpPr>
          <p:nvPr>
            <p:ph idx="1"/>
          </p:nvPr>
        </p:nvSpPr>
        <p:spPr>
          <a:xfrm>
            <a:off x="431800" y="1237891"/>
            <a:ext cx="11611155" cy="4083519"/>
          </a:xfrm>
          <a:prstGeom prst="rect">
            <a:avLst/>
          </a:prstGeom>
        </p:spPr>
        <p:txBody>
          <a:bodyPr>
            <a:noAutofit/>
          </a:bodyPr>
          <a:lstStyle>
            <a:lvl5pPr marL="243747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5" name="Straight Connector 4"/>
          <p:cNvCxnSpPr/>
          <p:nvPr userDrawn="1"/>
        </p:nvCxnSpPr>
        <p:spPr>
          <a:xfrm>
            <a:off x="465670" y="5622995"/>
            <a:ext cx="11234460"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1"/>
          </p:nvPr>
        </p:nvSpPr>
        <p:spPr>
          <a:xfrm>
            <a:off x="375143" y="5690501"/>
            <a:ext cx="11540075" cy="607568"/>
          </a:xfrm>
          <a:prstGeom prst="rect">
            <a:avLst/>
          </a:prstGeom>
        </p:spPr>
        <p:txBody>
          <a:bodyPr/>
          <a:lstStyle>
            <a:lvl1pPr marL="0" indent="0">
              <a:buNone/>
              <a:defRPr sz="2267" b="1"/>
            </a:lvl1pPr>
          </a:lstStyle>
          <a:p>
            <a:pPr lvl="0"/>
            <a:r>
              <a:rPr lang="en-US" dirty="0"/>
              <a:t>Click to edit Master text styles</a:t>
            </a:r>
          </a:p>
        </p:txBody>
      </p:sp>
      <p:sp>
        <p:nvSpPr>
          <p:cNvPr id="11" name="Text Placeholder 10"/>
          <p:cNvSpPr>
            <a:spLocks noGrp="1"/>
          </p:cNvSpPr>
          <p:nvPr>
            <p:ph type="body" sz="quarter" idx="12"/>
          </p:nvPr>
        </p:nvSpPr>
        <p:spPr>
          <a:xfrm>
            <a:off x="525347" y="5386718"/>
            <a:ext cx="5570655" cy="236277"/>
          </a:xfrm>
          <a:prstGeom prst="rect">
            <a:avLst/>
          </a:prstGeom>
        </p:spPr>
        <p:txBody>
          <a:bodyPr lIns="0" rIns="43247" anchor="b" anchorCtr="0"/>
          <a:lstStyle>
            <a:lvl1pPr marL="0" indent="0">
              <a:spcBef>
                <a:spcPts val="252"/>
              </a:spcBef>
              <a:buNone/>
              <a:defRPr sz="1200">
                <a:solidFill>
                  <a:schemeClr val="tx2"/>
                </a:solidFill>
              </a:defRPr>
            </a:lvl1pPr>
            <a:lvl2pPr marL="391433" indent="0">
              <a:buNone/>
              <a:defRPr/>
            </a:lvl2pPr>
            <a:lvl3pPr marL="839994" indent="0">
              <a:buNone/>
              <a:defRPr/>
            </a:lvl3pPr>
            <a:lvl4pPr marL="1148910" indent="0">
              <a:buNone/>
              <a:defRPr/>
            </a:lvl4pPr>
            <a:lvl5pPr marL="2437470" indent="0">
              <a:buNone/>
              <a:defRPr/>
            </a:lvl5pPr>
          </a:lstStyle>
          <a:p>
            <a:pPr lvl="0"/>
            <a:r>
              <a:rPr lang="en-US" dirty="0"/>
              <a:t>Click to edit Master text styles</a:t>
            </a:r>
          </a:p>
        </p:txBody>
      </p:sp>
    </p:spTree>
    <p:extLst>
      <p:ext uri="{BB962C8B-B14F-4D97-AF65-F5344CB8AC3E}">
        <p14:creationId xmlns:p14="http://schemas.microsoft.com/office/powerpoint/2010/main" val="1778027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hasCustomPrompt="1"/>
          </p:nvPr>
        </p:nvSpPr>
        <p:spPr>
          <a:xfrm>
            <a:off x="0" y="2346413"/>
            <a:ext cx="12192000" cy="1609999"/>
          </a:xfrm>
          <a:prstGeom prst="rect">
            <a:avLst/>
          </a:prstGeom>
          <a:noFill/>
        </p:spPr>
        <p:txBody>
          <a:bodyPr>
            <a:noAutofit/>
          </a:bodyPr>
          <a:lstStyle>
            <a:lvl1pPr marL="121917" algn="ctr">
              <a:lnSpc>
                <a:spcPct val="95000"/>
              </a:lnSpc>
              <a:buNone/>
              <a:defRPr sz="5067" b="0" cap="none">
                <a:solidFill>
                  <a:srgbClr val="FFFFFF"/>
                </a:solidFill>
              </a:defRPr>
            </a:lvl1pPr>
          </a:lstStyle>
          <a:p>
            <a:r>
              <a:rPr lang="en-US" dirty="0"/>
              <a:t>Click to edit master </a:t>
            </a:r>
            <a:br>
              <a:rPr lang="en-US" dirty="0"/>
            </a:br>
            <a:r>
              <a:rPr lang="en-US" dirty="0"/>
              <a:t>title style</a:t>
            </a:r>
          </a:p>
        </p:txBody>
      </p:sp>
    </p:spTree>
    <p:extLst>
      <p:ext uri="{BB962C8B-B14F-4D97-AF65-F5344CB8AC3E}">
        <p14:creationId xmlns:p14="http://schemas.microsoft.com/office/powerpoint/2010/main" val="3742057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2" y="438576"/>
            <a:ext cx="11599653" cy="793760"/>
          </a:xfrm>
          <a:prstGeom prst="rect">
            <a:avLst/>
          </a:prstGeom>
        </p:spPr>
        <p:txBody>
          <a:bodyPr>
            <a:noAutofit/>
          </a:bodyPr>
          <a:lstStyle>
            <a:lvl1pPr>
              <a:defRPr sz="3467"/>
            </a:lvl1pPr>
          </a:lstStyle>
          <a:p>
            <a:r>
              <a:rPr lang="en-US" dirty="0"/>
              <a:t>Click to edit Master title style</a:t>
            </a:r>
          </a:p>
        </p:txBody>
      </p:sp>
      <p:sp>
        <p:nvSpPr>
          <p:cNvPr id="3" name="Content Placeholder 2"/>
          <p:cNvSpPr>
            <a:spLocks noGrp="1"/>
          </p:cNvSpPr>
          <p:nvPr>
            <p:ph sz="half" idx="1"/>
          </p:nvPr>
        </p:nvSpPr>
        <p:spPr>
          <a:xfrm>
            <a:off x="308356" y="1370707"/>
            <a:ext cx="5384800" cy="4755456"/>
          </a:xfrm>
          <a:prstGeom prst="rect">
            <a:avLst/>
          </a:prstGeom>
        </p:spPr>
        <p:txBody>
          <a:bodyPr>
            <a:noAutofit/>
          </a:bodyPr>
          <a:lstStyle>
            <a:lvl1pPr>
              <a:spcBef>
                <a:spcPts val="757"/>
              </a:spcBef>
              <a:defRPr sz="3067"/>
            </a:lvl1pPr>
            <a:lvl2pPr>
              <a:spcBef>
                <a:spcPts val="757"/>
              </a:spcBef>
              <a:defRPr sz="2533"/>
            </a:lvl2pPr>
            <a:lvl3pPr>
              <a:spcBef>
                <a:spcPts val="757"/>
              </a:spcBef>
              <a:defRPr sz="2267"/>
            </a:lvl3pPr>
            <a:lvl4pPr>
              <a:spcBef>
                <a:spcPts val="757"/>
              </a:spcBef>
              <a:defRPr sz="2267"/>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6197600" y="1370707"/>
            <a:ext cx="5384800" cy="4755456"/>
          </a:xfrm>
          <a:prstGeom prst="rect">
            <a:avLst/>
          </a:prstGeom>
        </p:spPr>
        <p:txBody>
          <a:bodyPr>
            <a:noAutofit/>
          </a:bodyPr>
          <a:lstStyle>
            <a:lvl1pPr>
              <a:spcBef>
                <a:spcPts val="757"/>
              </a:spcBef>
              <a:defRPr sz="3067"/>
            </a:lvl1pPr>
            <a:lvl2pPr>
              <a:spcBef>
                <a:spcPts val="757"/>
              </a:spcBef>
              <a:defRPr sz="2533"/>
            </a:lvl2pPr>
            <a:lvl3pPr>
              <a:spcBef>
                <a:spcPts val="757"/>
              </a:spcBef>
              <a:defRPr sz="2267"/>
            </a:lvl3pPr>
            <a:lvl4pPr>
              <a:spcBef>
                <a:spcPts val="757"/>
              </a:spcBef>
              <a:defRPr sz="2267"/>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532713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ta Analysis - Key Takeaway">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526527" y="5396059"/>
            <a:ext cx="5657485" cy="226936"/>
          </a:xfrm>
          <a:prstGeom prst="rect">
            <a:avLst/>
          </a:prstGeom>
        </p:spPr>
        <p:txBody>
          <a:bodyPr lIns="0" rIns="43247"/>
          <a:lstStyle>
            <a:lvl1pPr marL="0" indent="0">
              <a:buNone/>
              <a:defRPr lang="en-US" sz="1200" kern="1200" dirty="0">
                <a:solidFill>
                  <a:schemeClr val="tx2"/>
                </a:solidFill>
                <a:latin typeface="+mj-lt"/>
                <a:ea typeface="+mn-ea"/>
                <a:cs typeface="+mn-cs"/>
              </a:defRPr>
            </a:lvl1pPr>
            <a:lvl2pPr marL="391433" indent="0">
              <a:buNone/>
              <a:defRPr>
                <a:solidFill>
                  <a:schemeClr val="tx2"/>
                </a:solidFill>
              </a:defRPr>
            </a:lvl2pPr>
            <a:lvl3pPr marL="839994" indent="0">
              <a:buNone/>
              <a:defRPr>
                <a:solidFill>
                  <a:schemeClr val="tx2"/>
                </a:solidFill>
              </a:defRPr>
            </a:lvl3pPr>
            <a:lvl4pPr marL="1148910" indent="0">
              <a:buNone/>
              <a:defRPr>
                <a:solidFill>
                  <a:schemeClr val="tx2"/>
                </a:solidFill>
              </a:defRPr>
            </a:lvl4pPr>
            <a:lvl5pPr marL="2437470" indent="0">
              <a:buNone/>
              <a:defRPr>
                <a:solidFill>
                  <a:schemeClr val="tx2"/>
                </a:solidFill>
              </a:defRPr>
            </a:lvl5pPr>
          </a:lstStyle>
          <a:p>
            <a:pPr marL="0" lvl="0" indent="0" algn="l" defTabSz="1218735" rtl="0" eaLnBrk="1" latinLnBrk="0" hangingPunct="1">
              <a:spcBef>
                <a:spcPts val="252"/>
              </a:spcBef>
              <a:buClr>
                <a:srgbClr val="FF0000"/>
              </a:buClr>
              <a:buFont typeface="Wingdings" pitchFamily="2" charset="2"/>
              <a:buNone/>
            </a:pPr>
            <a:r>
              <a:rPr lang="en-US" dirty="0"/>
              <a:t>Click to edit Master text styles</a:t>
            </a:r>
          </a:p>
        </p:txBody>
      </p:sp>
      <p:sp>
        <p:nvSpPr>
          <p:cNvPr id="2" name="Title 1"/>
          <p:cNvSpPr>
            <a:spLocks noGrp="1"/>
          </p:cNvSpPr>
          <p:nvPr>
            <p:ph type="title"/>
          </p:nvPr>
        </p:nvSpPr>
        <p:spPr>
          <a:xfrm>
            <a:off x="304802" y="438576"/>
            <a:ext cx="11599653" cy="793760"/>
          </a:xfrm>
          <a:prstGeom prst="rect">
            <a:avLst/>
          </a:prstGeom>
        </p:spPr>
        <p:txBody>
          <a:bodyPr>
            <a:noAutofit/>
          </a:bodyPr>
          <a:lstStyle>
            <a:lvl1pPr>
              <a:defRPr sz="3467"/>
            </a:lvl1pPr>
          </a:lstStyle>
          <a:p>
            <a:r>
              <a:rPr lang="en-US" dirty="0"/>
              <a:t>Click to edit Master title style</a:t>
            </a:r>
          </a:p>
        </p:txBody>
      </p:sp>
      <p:sp>
        <p:nvSpPr>
          <p:cNvPr id="4" name="Content Placeholder 3"/>
          <p:cNvSpPr>
            <a:spLocks noGrp="1"/>
          </p:cNvSpPr>
          <p:nvPr>
            <p:ph sz="half" idx="2"/>
          </p:nvPr>
        </p:nvSpPr>
        <p:spPr>
          <a:xfrm>
            <a:off x="6200943" y="1370709"/>
            <a:ext cx="5381383" cy="4252287"/>
          </a:xfrm>
          <a:prstGeom prst="rect">
            <a:avLst/>
          </a:prstGeom>
        </p:spPr>
        <p:txBody>
          <a:bodyPr>
            <a:noAutofit/>
          </a:bodyPr>
          <a:lstStyle>
            <a:lvl1pPr>
              <a:spcBef>
                <a:spcPts val="2271"/>
              </a:spcBef>
              <a:defRPr sz="2533"/>
            </a:lvl1pPr>
            <a:lvl2pPr>
              <a:spcBef>
                <a:spcPts val="2271"/>
              </a:spcBef>
              <a:defRPr sz="2533"/>
            </a:lvl2pPr>
            <a:lvl3pPr>
              <a:spcBef>
                <a:spcPts val="2271"/>
              </a:spcBef>
              <a:defRPr sz="2267"/>
            </a:lvl3pPr>
            <a:lvl4pPr>
              <a:spcBef>
                <a:spcPts val="2271"/>
              </a:spcBef>
              <a:defRPr sz="2267"/>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 Placeholder 5"/>
          <p:cNvSpPr>
            <a:spLocks noGrp="1"/>
          </p:cNvSpPr>
          <p:nvPr>
            <p:ph type="body" sz="quarter" idx="10"/>
          </p:nvPr>
        </p:nvSpPr>
        <p:spPr>
          <a:xfrm>
            <a:off x="370657" y="5690851"/>
            <a:ext cx="11612719" cy="607219"/>
          </a:xfrm>
          <a:prstGeom prst="rect">
            <a:avLst/>
          </a:prstGeom>
        </p:spPr>
        <p:txBody>
          <a:bodyPr>
            <a:noAutofit/>
          </a:bodyPr>
          <a:lstStyle>
            <a:lvl1pPr marL="0" indent="0">
              <a:buNone/>
              <a:defRPr sz="2267" b="1"/>
            </a:lvl1pPr>
            <a:lvl2pPr marL="391433" indent="0">
              <a:buNone/>
              <a:defRPr/>
            </a:lvl2pPr>
            <a:lvl3pPr marL="839994" indent="0">
              <a:buNone/>
              <a:defRPr/>
            </a:lvl3pPr>
            <a:lvl4pPr marL="1148910" indent="0">
              <a:buNone/>
              <a:defRPr/>
            </a:lvl4pPr>
            <a:lvl5pPr marL="2437470" indent="0">
              <a:buNone/>
              <a:defRPr/>
            </a:lvl5pPr>
          </a:lstStyle>
          <a:p>
            <a:pPr lvl="0"/>
            <a:r>
              <a:rPr lang="en-US" dirty="0"/>
              <a:t>Click to edit Master text styles</a:t>
            </a:r>
          </a:p>
        </p:txBody>
      </p:sp>
      <p:cxnSp>
        <p:nvCxnSpPr>
          <p:cNvPr id="5" name="Straight Connector 4"/>
          <p:cNvCxnSpPr/>
          <p:nvPr userDrawn="1"/>
        </p:nvCxnSpPr>
        <p:spPr>
          <a:xfrm>
            <a:off x="465670" y="5622995"/>
            <a:ext cx="11234460"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1646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ta Analysis">
    <p:spTree>
      <p:nvGrpSpPr>
        <p:cNvPr id="1" name=""/>
        <p:cNvGrpSpPr/>
        <p:nvPr/>
      </p:nvGrpSpPr>
      <p:grpSpPr>
        <a:xfrm>
          <a:off x="0" y="0"/>
          <a:ext cx="0" cy="0"/>
          <a:chOff x="0" y="0"/>
          <a:chExt cx="0" cy="0"/>
        </a:xfrm>
      </p:grpSpPr>
      <p:sp>
        <p:nvSpPr>
          <p:cNvPr id="2" name="Title 1"/>
          <p:cNvSpPr>
            <a:spLocks noGrp="1"/>
          </p:cNvSpPr>
          <p:nvPr>
            <p:ph type="title"/>
          </p:nvPr>
        </p:nvSpPr>
        <p:spPr>
          <a:xfrm>
            <a:off x="304802" y="438576"/>
            <a:ext cx="11599653" cy="793760"/>
          </a:xfrm>
          <a:prstGeom prst="rect">
            <a:avLst/>
          </a:prstGeom>
        </p:spPr>
        <p:txBody>
          <a:bodyPr>
            <a:noAutofit/>
          </a:bodyPr>
          <a:lstStyle>
            <a:lvl1pPr>
              <a:defRPr sz="3467"/>
            </a:lvl1pPr>
          </a:lstStyle>
          <a:p>
            <a:r>
              <a:rPr lang="en-US" dirty="0"/>
              <a:t>Click to edit Master title style</a:t>
            </a:r>
          </a:p>
        </p:txBody>
      </p:sp>
      <p:sp>
        <p:nvSpPr>
          <p:cNvPr id="4" name="Content Placeholder 3"/>
          <p:cNvSpPr>
            <a:spLocks noGrp="1"/>
          </p:cNvSpPr>
          <p:nvPr>
            <p:ph sz="half" idx="2"/>
          </p:nvPr>
        </p:nvSpPr>
        <p:spPr>
          <a:xfrm>
            <a:off x="6200943" y="1370709"/>
            <a:ext cx="5381383" cy="4252287"/>
          </a:xfrm>
          <a:prstGeom prst="rect">
            <a:avLst/>
          </a:prstGeom>
        </p:spPr>
        <p:txBody>
          <a:bodyPr>
            <a:noAutofit/>
          </a:bodyPr>
          <a:lstStyle>
            <a:lvl1pPr>
              <a:spcBef>
                <a:spcPts val="2271"/>
              </a:spcBef>
              <a:defRPr sz="2533"/>
            </a:lvl1pPr>
            <a:lvl2pPr>
              <a:spcBef>
                <a:spcPts val="2271"/>
              </a:spcBef>
              <a:defRPr sz="2533"/>
            </a:lvl2pPr>
            <a:lvl3pPr>
              <a:spcBef>
                <a:spcPts val="2271"/>
              </a:spcBef>
              <a:defRPr sz="2267"/>
            </a:lvl3pPr>
            <a:lvl4pPr>
              <a:spcBef>
                <a:spcPts val="2271"/>
              </a:spcBef>
              <a:defRPr sz="2267"/>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8"/>
          <p:cNvSpPr>
            <a:spLocks noGrp="1"/>
          </p:cNvSpPr>
          <p:nvPr>
            <p:ph type="body" sz="quarter" idx="15"/>
          </p:nvPr>
        </p:nvSpPr>
        <p:spPr>
          <a:xfrm>
            <a:off x="523267" y="6163055"/>
            <a:ext cx="5572733" cy="236556"/>
          </a:xfrm>
          <a:prstGeom prst="rect">
            <a:avLst/>
          </a:prstGeom>
        </p:spPr>
        <p:txBody>
          <a:bodyPr lIns="0" rIns="43247"/>
          <a:lstStyle>
            <a:lvl1pPr marL="0" indent="0">
              <a:buNone/>
              <a:defRPr lang="en-US" sz="1200" kern="1200" dirty="0">
                <a:solidFill>
                  <a:schemeClr val="tx2"/>
                </a:solidFill>
                <a:latin typeface="+mj-lt"/>
                <a:ea typeface="+mn-ea"/>
                <a:cs typeface="+mn-cs"/>
              </a:defRPr>
            </a:lvl1pPr>
          </a:lstStyle>
          <a:p>
            <a:pPr marL="0" lvl="0" indent="0" algn="l" defTabSz="1218735" rtl="0" eaLnBrk="1" latinLnBrk="0" hangingPunct="1">
              <a:spcBef>
                <a:spcPts val="252"/>
              </a:spcBef>
              <a:buClr>
                <a:srgbClr val="FF0000"/>
              </a:buClr>
              <a:buFont typeface="Wingdings" pitchFamily="2" charset="2"/>
              <a:buNone/>
            </a:pPr>
            <a:r>
              <a:rPr lang="en-US" dirty="0"/>
              <a:t>Click to edit Master text styles</a:t>
            </a:r>
          </a:p>
        </p:txBody>
      </p:sp>
    </p:spTree>
    <p:extLst>
      <p:ext uri="{BB962C8B-B14F-4D97-AF65-F5344CB8AC3E}">
        <p14:creationId xmlns:p14="http://schemas.microsoft.com/office/powerpoint/2010/main" val="2877855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2" y="438576"/>
            <a:ext cx="11599653" cy="793760"/>
          </a:xfrm>
          <a:prstGeom prst="rect">
            <a:avLst/>
          </a:prstGeom>
        </p:spPr>
        <p:txBody>
          <a:bodyPr>
            <a:noAutofit/>
          </a:bodyPr>
          <a:lstStyle>
            <a:lvl1pPr>
              <a:defRPr/>
            </a:lvl1pPr>
          </a:lstStyle>
          <a:p>
            <a:r>
              <a:rPr lang="en-US" dirty="0"/>
              <a:t>Click to edit Master title style</a:t>
            </a:r>
          </a:p>
        </p:txBody>
      </p:sp>
      <p:sp>
        <p:nvSpPr>
          <p:cNvPr id="3" name="Text Placeholder 2"/>
          <p:cNvSpPr>
            <a:spLocks noGrp="1"/>
          </p:cNvSpPr>
          <p:nvPr>
            <p:ph type="body" idx="1"/>
          </p:nvPr>
        </p:nvSpPr>
        <p:spPr>
          <a:xfrm>
            <a:off x="308356" y="1379449"/>
            <a:ext cx="5386917" cy="639763"/>
          </a:xfrm>
          <a:prstGeom prst="rect">
            <a:avLst/>
          </a:prstGeom>
        </p:spPr>
        <p:txBody>
          <a:bodyPr anchor="b">
            <a:noAutofit/>
          </a:bodyPr>
          <a:lstStyle>
            <a:lvl1pPr marL="0" indent="0">
              <a:buNone/>
              <a:defRPr sz="3067" b="1"/>
            </a:lvl1pPr>
            <a:lvl2pPr marL="609366" indent="0">
              <a:buNone/>
              <a:defRPr sz="2667" b="1"/>
            </a:lvl2pPr>
            <a:lvl3pPr marL="1218735" indent="0">
              <a:buNone/>
              <a:defRPr sz="2400" b="1"/>
            </a:lvl3pPr>
            <a:lvl4pPr marL="1828100" indent="0">
              <a:buNone/>
              <a:defRPr sz="2133" b="1"/>
            </a:lvl4pPr>
            <a:lvl5pPr marL="2437470" indent="0">
              <a:buNone/>
              <a:defRPr sz="2133" b="1"/>
            </a:lvl5pPr>
            <a:lvl6pPr marL="3046838" indent="0">
              <a:buNone/>
              <a:defRPr sz="2133" b="1"/>
            </a:lvl6pPr>
            <a:lvl7pPr marL="3656207" indent="0">
              <a:buNone/>
              <a:defRPr sz="2133" b="1"/>
            </a:lvl7pPr>
            <a:lvl8pPr marL="4265573" indent="0">
              <a:buNone/>
              <a:defRPr sz="2133" b="1"/>
            </a:lvl8pPr>
            <a:lvl9pPr marL="4874939"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308356" y="2019212"/>
            <a:ext cx="5386917" cy="3951288"/>
          </a:xfrm>
          <a:prstGeom prst="rect">
            <a:avLst/>
          </a:prstGeom>
        </p:spPr>
        <p:txBody>
          <a:bodyPr>
            <a:noAutofit/>
          </a:bodyPr>
          <a:lstStyle>
            <a:lvl1pPr>
              <a:defRPr sz="2533"/>
            </a:lvl1pPr>
            <a:lvl2pPr>
              <a:defRPr sz="2267"/>
            </a:lvl2pPr>
            <a:lvl3pPr>
              <a:defRPr sz="2267"/>
            </a:lvl3pPr>
            <a:lvl4pPr>
              <a:defRPr sz="2267"/>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6193374" y="1379449"/>
            <a:ext cx="5389033" cy="639763"/>
          </a:xfrm>
          <a:prstGeom prst="rect">
            <a:avLst/>
          </a:prstGeom>
        </p:spPr>
        <p:txBody>
          <a:bodyPr anchor="b">
            <a:noAutofit/>
          </a:bodyPr>
          <a:lstStyle>
            <a:lvl1pPr marL="0" indent="0">
              <a:buNone/>
              <a:defRPr sz="3067" b="1"/>
            </a:lvl1pPr>
            <a:lvl2pPr marL="609366" indent="0">
              <a:buNone/>
              <a:defRPr sz="2667" b="1"/>
            </a:lvl2pPr>
            <a:lvl3pPr marL="1218735" indent="0">
              <a:buNone/>
              <a:defRPr sz="2400" b="1"/>
            </a:lvl3pPr>
            <a:lvl4pPr marL="1828100" indent="0">
              <a:buNone/>
              <a:defRPr sz="2133" b="1"/>
            </a:lvl4pPr>
            <a:lvl5pPr marL="2437470" indent="0">
              <a:buNone/>
              <a:defRPr sz="2133" b="1"/>
            </a:lvl5pPr>
            <a:lvl6pPr marL="3046838" indent="0">
              <a:buNone/>
              <a:defRPr sz="2133" b="1"/>
            </a:lvl6pPr>
            <a:lvl7pPr marL="3656207" indent="0">
              <a:buNone/>
              <a:defRPr sz="2133" b="1"/>
            </a:lvl7pPr>
            <a:lvl8pPr marL="4265573" indent="0">
              <a:buNone/>
              <a:defRPr sz="2133" b="1"/>
            </a:lvl8pPr>
            <a:lvl9pPr marL="4874939"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74" y="2019212"/>
            <a:ext cx="5389033" cy="3951288"/>
          </a:xfrm>
          <a:prstGeom prst="rect">
            <a:avLst/>
          </a:prstGeom>
        </p:spPr>
        <p:txBody>
          <a:bodyPr>
            <a:noAutofit/>
          </a:bodyPr>
          <a:lstStyle>
            <a:lvl1pPr>
              <a:defRPr sz="2533"/>
            </a:lvl1pPr>
            <a:lvl2pPr>
              <a:defRPr sz="2267"/>
            </a:lvl2pPr>
            <a:lvl3pPr>
              <a:defRPr sz="2267"/>
            </a:lvl3pPr>
            <a:lvl4pPr>
              <a:defRPr sz="2267"/>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525169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2" y="438576"/>
            <a:ext cx="11599653" cy="793760"/>
          </a:xfrm>
          <a:prstGeom prst="rect">
            <a:avLst/>
          </a:prstGeom>
        </p:spPr>
        <p:txBody>
          <a:bodyPr>
            <a:noAutofit/>
          </a:bodyPr>
          <a:lstStyle/>
          <a:p>
            <a:r>
              <a:rPr lang="en-US" dirty="0"/>
              <a:t>Click to edit Master title style</a:t>
            </a:r>
          </a:p>
        </p:txBody>
      </p:sp>
      <p:sp>
        <p:nvSpPr>
          <p:cNvPr id="5" name="Text Placeholder 4"/>
          <p:cNvSpPr>
            <a:spLocks noGrp="1"/>
          </p:cNvSpPr>
          <p:nvPr>
            <p:ph type="body" sz="quarter" idx="16"/>
          </p:nvPr>
        </p:nvSpPr>
        <p:spPr>
          <a:xfrm>
            <a:off x="530103" y="6162974"/>
            <a:ext cx="5565899" cy="236637"/>
          </a:xfrm>
          <a:prstGeom prst="rect">
            <a:avLst/>
          </a:prstGeom>
        </p:spPr>
        <p:txBody>
          <a:bodyPr lIns="0" rIns="43247"/>
          <a:lstStyle>
            <a:lvl1pPr marL="0" indent="0">
              <a:spcBef>
                <a:spcPts val="252"/>
              </a:spcBef>
              <a:buNone/>
              <a:defRPr sz="12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350695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562FF3-94D9-4467-9BE4-153E6C7CC0F7}" type="slidenum">
              <a:rPr lang="en-US" smtClean="0"/>
              <a:t>‹#›</a:t>
            </a:fld>
            <a:endParaRPr lang="en-US"/>
          </a:p>
        </p:txBody>
      </p:sp>
    </p:spTree>
    <p:extLst>
      <p:ext uri="{BB962C8B-B14F-4D97-AF65-F5344CB8AC3E}">
        <p14:creationId xmlns:p14="http://schemas.microsoft.com/office/powerpoint/2010/main" val="16669811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3102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hart Box - no placeholder">
    <p:spTree>
      <p:nvGrpSpPr>
        <p:cNvPr id="1" name=""/>
        <p:cNvGrpSpPr/>
        <p:nvPr/>
      </p:nvGrpSpPr>
      <p:grpSpPr>
        <a:xfrm>
          <a:off x="0" y="0"/>
          <a:ext cx="0" cy="0"/>
          <a:chOff x="0" y="0"/>
          <a:chExt cx="0" cy="0"/>
        </a:xfrm>
      </p:grpSpPr>
      <p:grpSp>
        <p:nvGrpSpPr>
          <p:cNvPr id="7" name="Group 6"/>
          <p:cNvGrpSpPr/>
          <p:nvPr/>
        </p:nvGrpSpPr>
        <p:grpSpPr>
          <a:xfrm>
            <a:off x="304807" y="1225939"/>
            <a:ext cx="11588111" cy="5004623"/>
            <a:chOff x="228600" y="1090924"/>
            <a:chExt cx="8691083" cy="5004623"/>
          </a:xfrm>
        </p:grpSpPr>
        <p:sp>
          <p:nvSpPr>
            <p:cNvPr id="4" name="Rectangle 3"/>
            <p:cNvSpPr/>
            <p:nvPr userDrawn="1"/>
          </p:nvSpPr>
          <p:spPr>
            <a:xfrm>
              <a:off x="228600" y="1281425"/>
              <a:ext cx="8691083" cy="4814122"/>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Rectangle 4"/>
            <p:cNvSpPr/>
            <p:nvPr userDrawn="1"/>
          </p:nvSpPr>
          <p:spPr>
            <a:xfrm>
              <a:off x="228600" y="1090924"/>
              <a:ext cx="8691083" cy="381000"/>
            </a:xfrm>
            <a:prstGeom prst="rect">
              <a:avLst/>
            </a:prstGeom>
            <a:ln>
              <a:solidFill>
                <a:schemeClr val="bg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sz="2400" dirty="0">
                <a:solidFill>
                  <a:schemeClr val="bg1"/>
                </a:solidFill>
              </a:endParaRPr>
            </a:p>
          </p:txBody>
        </p:sp>
      </p:grpSp>
      <p:sp>
        <p:nvSpPr>
          <p:cNvPr id="2" name="Title 1"/>
          <p:cNvSpPr>
            <a:spLocks noGrp="1"/>
          </p:cNvSpPr>
          <p:nvPr>
            <p:ph type="title"/>
          </p:nvPr>
        </p:nvSpPr>
        <p:spPr>
          <a:xfrm>
            <a:off x="304802" y="256032"/>
            <a:ext cx="11599653" cy="914400"/>
          </a:xfrm>
          <a:prstGeom prst="rect">
            <a:avLst/>
          </a:prstGeom>
        </p:spPr>
        <p:txBody>
          <a:bodyPr tIns="91408" bIns="91408">
            <a:noAutofit/>
          </a:bodyPr>
          <a:lstStyle>
            <a:lvl1pPr>
              <a:lnSpc>
                <a:spcPct val="95000"/>
              </a:lnSpc>
              <a:defRPr/>
            </a:lvl1pPr>
          </a:lstStyle>
          <a:p>
            <a:r>
              <a:rPr lang="en-US" dirty="0"/>
              <a:t>Click to edit Master title style</a:t>
            </a:r>
          </a:p>
        </p:txBody>
      </p:sp>
      <p:sp>
        <p:nvSpPr>
          <p:cNvPr id="6" name="Text Placeholder 2"/>
          <p:cNvSpPr>
            <a:spLocks noGrp="1"/>
          </p:cNvSpPr>
          <p:nvPr>
            <p:ph type="body" idx="10"/>
          </p:nvPr>
        </p:nvSpPr>
        <p:spPr>
          <a:xfrm>
            <a:off x="460077" y="1283855"/>
            <a:ext cx="11271848" cy="314459"/>
          </a:xfrm>
          <a:prstGeom prst="rect">
            <a:avLst/>
          </a:prstGeom>
        </p:spPr>
        <p:txBody>
          <a:bodyPr anchor="b">
            <a:noAutofit/>
          </a:bodyPr>
          <a:lstStyle>
            <a:lvl1pPr marL="0" indent="0" algn="ctr">
              <a:buNone/>
              <a:defRPr sz="2267" b="1"/>
            </a:lvl1pPr>
            <a:lvl2pPr marL="609366" indent="0">
              <a:buNone/>
              <a:defRPr sz="2667" b="1"/>
            </a:lvl2pPr>
            <a:lvl3pPr marL="1218735" indent="0">
              <a:buNone/>
              <a:defRPr sz="2400" b="1"/>
            </a:lvl3pPr>
            <a:lvl4pPr marL="1828100" indent="0">
              <a:buNone/>
              <a:defRPr sz="2133" b="1"/>
            </a:lvl4pPr>
            <a:lvl5pPr marL="2437470" indent="0">
              <a:buNone/>
              <a:defRPr sz="2133" b="1"/>
            </a:lvl5pPr>
            <a:lvl6pPr marL="3046838" indent="0">
              <a:buNone/>
              <a:defRPr sz="2133" b="1"/>
            </a:lvl6pPr>
            <a:lvl7pPr marL="3656207" indent="0">
              <a:buNone/>
              <a:defRPr sz="2133" b="1"/>
            </a:lvl7pPr>
            <a:lvl8pPr marL="4265573" indent="0">
              <a:buNone/>
              <a:defRPr sz="2133" b="1"/>
            </a:lvl8pPr>
            <a:lvl9pPr marL="4874939" indent="0">
              <a:buNone/>
              <a:defRPr sz="2133" b="1"/>
            </a:lvl9pPr>
          </a:lstStyle>
          <a:p>
            <a:pPr lvl="0"/>
            <a:r>
              <a:rPr lang="en-US" dirty="0"/>
              <a:t>Click to edit Master text styles</a:t>
            </a:r>
          </a:p>
        </p:txBody>
      </p:sp>
    </p:spTree>
    <p:extLst>
      <p:ext uri="{BB962C8B-B14F-4D97-AF65-F5344CB8AC3E}">
        <p14:creationId xmlns:p14="http://schemas.microsoft.com/office/powerpoint/2010/main" val="16195225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er">
    <p:spTree>
      <p:nvGrpSpPr>
        <p:cNvPr id="1" name=""/>
        <p:cNvGrpSpPr/>
        <p:nvPr/>
      </p:nvGrpSpPr>
      <p:grpSpPr>
        <a:xfrm>
          <a:off x="0" y="0"/>
          <a:ext cx="0" cy="0"/>
          <a:chOff x="0" y="0"/>
          <a:chExt cx="0" cy="0"/>
        </a:xfrm>
      </p:grpSpPr>
      <p:pic>
        <p:nvPicPr>
          <p:cNvPr id="2" name="Picture 1" descr="473313153_4.jpg"/>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3" y="1"/>
            <a:ext cx="12191999" cy="4119784"/>
          </a:xfrm>
          <a:prstGeom prst="rect">
            <a:avLst/>
          </a:prstGeom>
        </p:spPr>
      </p:pic>
      <p:sp>
        <p:nvSpPr>
          <p:cNvPr id="4" name="Text Placeholder 11"/>
          <p:cNvSpPr>
            <a:spLocks noGrp="1"/>
          </p:cNvSpPr>
          <p:nvPr>
            <p:ph type="body" sz="quarter" idx="11" hasCustomPrompt="1"/>
          </p:nvPr>
        </p:nvSpPr>
        <p:spPr>
          <a:xfrm>
            <a:off x="0" y="424165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36000" numCol="1" anchor="t" anchorCtr="0" compatLnSpc="1">
            <a:prstTxWarp prst="textNoShape">
              <a:avLst/>
            </a:prstTxWarp>
          </a:bodyPr>
          <a:lstStyle>
            <a:lvl1pPr marL="230712" indent="-230712" algn="ctr">
              <a:buNone/>
              <a:defRPr lang="en-US" sz="3200" baseline="0" dirty="0" smtClean="0">
                <a:solidFill>
                  <a:schemeClr val="accent6"/>
                </a:solidFill>
                <a:latin typeface="Calibri"/>
              </a:defRPr>
            </a:lvl1pPr>
          </a:lstStyle>
          <a:p>
            <a:pPr marL="0" lvl="0" indent="0" eaLnBrk="1" hangingPunct="1">
              <a:buClr>
                <a:schemeClr val="tx2"/>
              </a:buClr>
            </a:pPr>
            <a:r>
              <a:rPr lang="en-US" dirty="0"/>
              <a:t>Contact Information</a:t>
            </a:r>
          </a:p>
        </p:txBody>
      </p:sp>
      <p:sp>
        <p:nvSpPr>
          <p:cNvPr id="5" name="Title 2"/>
          <p:cNvSpPr>
            <a:spLocks noGrp="1"/>
          </p:cNvSpPr>
          <p:nvPr>
            <p:ph type="title" hasCustomPrompt="1"/>
          </p:nvPr>
        </p:nvSpPr>
        <p:spPr>
          <a:xfrm>
            <a:off x="0" y="2801559"/>
            <a:ext cx="12192000" cy="1310667"/>
          </a:xfrm>
          <a:prstGeom prst="rect">
            <a:avLst/>
          </a:prstGeom>
          <a:solidFill>
            <a:schemeClr val="tx2">
              <a:alpha val="53000"/>
            </a:schemeClr>
          </a:solidFill>
        </p:spPr>
        <p:txBody>
          <a:bodyPr anchor="ctr"/>
          <a:lstStyle>
            <a:lvl1pPr algn="ctr">
              <a:defRPr sz="5867" b="1" baseline="0">
                <a:solidFill>
                  <a:srgbClr val="FFFFFF"/>
                </a:solidFill>
              </a:defRPr>
            </a:lvl1pPr>
          </a:lstStyle>
          <a:p>
            <a:r>
              <a:rPr lang="en-US" dirty="0"/>
              <a:t>Beyond Measure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86741" y="565364"/>
            <a:ext cx="2917176" cy="427851"/>
          </a:xfrm>
          <a:prstGeom prst="rect">
            <a:avLst/>
          </a:prstGeom>
        </p:spPr>
      </p:pic>
    </p:spTree>
    <p:extLst>
      <p:ext uri="{BB962C8B-B14F-4D97-AF65-F5344CB8AC3E}">
        <p14:creationId xmlns:p14="http://schemas.microsoft.com/office/powerpoint/2010/main" val="9972834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no">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userDrawn="1">
            <p:custDataLst>
              <p:tags r:id="rId2"/>
            </p:custDataLs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spid="_x0000_s1117" name="think-cell Slide" r:id="rId5" imgW="6350000" imgH="6350000" progId="">
                  <p:embed/>
                </p:oleObj>
              </mc:Choice>
              <mc:Fallback>
                <p:oleObj name="think-cell Slide" r:id="rId5" imgW="6350000" imgH="6350000" progId="">
                  <p:embed/>
                  <p:pic>
                    <p:nvPicPr>
                      <p:cNvPr id="14" name="Object 13"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9"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hidden="1"/>
          <p:cNvSpPr/>
          <p:nvPr userDrawn="1">
            <p:custDataLst>
              <p:tags r:id="rId3"/>
            </p:custDataLst>
          </p:nvPr>
        </p:nvSpPr>
        <p:spPr bwMode="auto">
          <a:xfrm>
            <a:off x="0" y="1"/>
            <a:ext cx="211667" cy="158751"/>
          </a:xfrm>
          <a:prstGeom prst="rect">
            <a:avLst/>
          </a:prstGeom>
          <a:solidFill>
            <a:schemeClr val="bg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bodyPr>
          <a:lstStyle/>
          <a:p>
            <a:pPr marL="0" marR="0" lvl="0" indent="0" algn="ctr" defTabSz="1219170" rtl="0" eaLnBrk="1" fontAlgn="base" latinLnBrk="0" hangingPunct="1">
              <a:lnSpc>
                <a:spcPct val="100000"/>
              </a:lnSpc>
              <a:spcBef>
                <a:spcPct val="0"/>
              </a:spcBef>
              <a:spcAft>
                <a:spcPct val="0"/>
              </a:spcAft>
              <a:buClrTx/>
              <a:buSzTx/>
              <a:buFontTx/>
              <a:buNone/>
              <a:tabLst/>
            </a:pPr>
            <a:endParaRPr kumimoji="0" lang="en-US" sz="1867" b="0" i="0" u="none" strike="noStrike" cap="none" normalizeH="0" baseline="0" dirty="0">
              <a:ln>
                <a:noFill/>
              </a:ln>
              <a:solidFill>
                <a:schemeClr val="tx1"/>
              </a:solidFill>
              <a:effectLst/>
              <a:latin typeface="Calibri"/>
              <a:ea typeface="+mn-ea"/>
              <a:cs typeface="+mn-cs"/>
              <a:sym typeface="Calibri"/>
            </a:endParaRPr>
          </a:p>
        </p:txBody>
      </p:sp>
      <p:sp>
        <p:nvSpPr>
          <p:cNvPr id="7" name="Title 1"/>
          <p:cNvSpPr>
            <a:spLocks noGrp="1"/>
          </p:cNvSpPr>
          <p:nvPr>
            <p:ph type="title"/>
          </p:nvPr>
        </p:nvSpPr>
        <p:spPr>
          <a:xfrm>
            <a:off x="310071" y="444965"/>
            <a:ext cx="11594220" cy="566409"/>
          </a:xfrm>
          <a:prstGeom prst="rect">
            <a:avLst/>
          </a:prstGeom>
        </p:spPr>
        <p:txBody>
          <a:bodyPr anchor="b">
            <a:noAutofit/>
          </a:bodyPr>
          <a:lstStyle>
            <a:lvl1pPr>
              <a:defRPr sz="3200"/>
            </a:lvl1pPr>
          </a:lstStyle>
          <a:p>
            <a:r>
              <a:rPr lang="en-US" dirty="0"/>
              <a:t>Click to edit Master title style</a:t>
            </a:r>
          </a:p>
        </p:txBody>
      </p:sp>
      <p:sp>
        <p:nvSpPr>
          <p:cNvPr id="8" name="Text Placeholder 5"/>
          <p:cNvSpPr>
            <a:spLocks noGrp="1"/>
          </p:cNvSpPr>
          <p:nvPr>
            <p:ph type="body" sz="quarter" idx="10" hasCustomPrompt="1"/>
          </p:nvPr>
        </p:nvSpPr>
        <p:spPr>
          <a:xfrm>
            <a:off x="310071" y="958164"/>
            <a:ext cx="11594592" cy="457200"/>
          </a:xfrm>
          <a:prstGeom prst="rect">
            <a:avLst/>
          </a:prstGeom>
        </p:spPr>
        <p:txBody>
          <a:bodyPr wrap="none">
            <a:normAutofit/>
          </a:bodyPr>
          <a:lstStyle>
            <a:lvl1pPr marL="0" indent="0">
              <a:spcBef>
                <a:spcPts val="0"/>
              </a:spcBef>
              <a:buFontTx/>
              <a:buNone/>
              <a:defRPr sz="2133"/>
            </a:lvl1pPr>
          </a:lstStyle>
          <a:p>
            <a:pPr lvl="0"/>
            <a:r>
              <a:rPr lang="en-US" dirty="0"/>
              <a:t>Click to edit subtitle</a:t>
            </a:r>
          </a:p>
        </p:txBody>
      </p:sp>
    </p:spTree>
    <p:extLst>
      <p:ext uri="{BB962C8B-B14F-4D97-AF65-F5344CB8AC3E}">
        <p14:creationId xmlns:p14="http://schemas.microsoft.com/office/powerpoint/2010/main" val="19421065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ext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bwMode="gray">
          <a:xfrm>
            <a:off x="442867" y="73332"/>
            <a:ext cx="11599653" cy="793760"/>
          </a:xfrm>
          <a:prstGeom prst="rect">
            <a:avLst/>
          </a:prstGeom>
        </p:spPr>
        <p:txBody>
          <a:bodyPr>
            <a:noAutofit/>
          </a:bodyPr>
          <a:lstStyle>
            <a:lvl1pPr>
              <a:defRPr sz="3200" baseline="0"/>
            </a:lvl1pPr>
          </a:lstStyle>
          <a:p>
            <a:r>
              <a:rPr lang="en-US" dirty="0"/>
              <a:t>Click to edit</a:t>
            </a:r>
          </a:p>
        </p:txBody>
      </p:sp>
      <p:sp>
        <p:nvSpPr>
          <p:cNvPr id="3" name="Content Placeholder 2"/>
          <p:cNvSpPr>
            <a:spLocks noGrp="1"/>
          </p:cNvSpPr>
          <p:nvPr>
            <p:ph idx="1"/>
          </p:nvPr>
        </p:nvSpPr>
        <p:spPr bwMode="gray">
          <a:xfrm>
            <a:off x="431800" y="1370709"/>
            <a:ext cx="11484155" cy="4650580"/>
          </a:xfrm>
          <a:prstGeom prst="rect">
            <a:avLst/>
          </a:prstGeom>
        </p:spPr>
        <p:txBody>
          <a:bodyPr>
            <a:noAutofit/>
          </a:bodyPr>
          <a:lstStyle>
            <a:lvl1pPr>
              <a:defRPr sz="2667"/>
            </a:lvl1pPr>
            <a:lvl2pPr>
              <a:defRPr sz="2400"/>
            </a:lvl2pPr>
            <a:lvl3pPr>
              <a:defRPr sz="2400"/>
            </a:lvl3pPr>
            <a:lvl4pPr>
              <a:defRPr sz="2400"/>
            </a:lvl4pPr>
            <a:lvl5pPr marL="2437470" indent="0">
              <a:buNone/>
              <a:defRPr/>
            </a:lvl5pPr>
          </a:lstStyle>
          <a:p>
            <a:pPr lvl="0"/>
            <a:r>
              <a:rPr lang="en-US" dirty="0"/>
              <a:t>Click to edit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7797252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Header/Sub">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31801" y="410633"/>
            <a:ext cx="11255255" cy="457200"/>
          </a:xfrm>
          <a:prstGeom prst="rect">
            <a:avLst/>
          </a:prstGeom>
        </p:spPr>
        <p:txBody>
          <a:bodyPr wrap="none">
            <a:noAutofit/>
          </a:bodyPr>
          <a:lstStyle>
            <a:lvl1pPr>
              <a:defRPr/>
            </a:lvl1pPr>
          </a:lstStyle>
          <a:p>
            <a:r>
              <a:rPr lang="en-US" dirty="0"/>
              <a:t>Click to edit title</a:t>
            </a:r>
          </a:p>
        </p:txBody>
      </p:sp>
      <p:sp>
        <p:nvSpPr>
          <p:cNvPr id="5" name="SubTitle"/>
          <p:cNvSpPr>
            <a:spLocks noGrp="1"/>
          </p:cNvSpPr>
          <p:nvPr>
            <p:ph type="body" sz="quarter" idx="10" hasCustomPrompt="1"/>
          </p:nvPr>
        </p:nvSpPr>
        <p:spPr>
          <a:xfrm>
            <a:off x="431800" y="1004317"/>
            <a:ext cx="11277389" cy="457200"/>
          </a:xfrm>
          <a:prstGeom prst="rect">
            <a:avLst/>
          </a:prstGeom>
        </p:spPr>
        <p:txBody>
          <a:bodyPr/>
          <a:lstStyle>
            <a:lvl1pPr marL="0" indent="0" algn="l">
              <a:buNone/>
              <a:defRPr sz="2400"/>
            </a:lvl1pPr>
            <a:lvl3pPr marL="839994" indent="0">
              <a:buNone/>
              <a:defRPr/>
            </a:lvl3pPr>
            <a:lvl4pPr marL="1148910" indent="0">
              <a:buNone/>
              <a:defRPr/>
            </a:lvl4pPr>
            <a:lvl5pPr marL="2437470" indent="0">
              <a:buNone/>
              <a:defRPr/>
            </a:lvl5pPr>
          </a:lstStyle>
          <a:p>
            <a:pPr lvl="0"/>
            <a:r>
              <a:rPr lang="en-US" dirty="0"/>
              <a:t>Click to edit subtitle</a:t>
            </a:r>
          </a:p>
        </p:txBody>
      </p:sp>
    </p:spTree>
    <p:extLst>
      <p:ext uri="{BB962C8B-B14F-4D97-AF65-F5344CB8AC3E}">
        <p14:creationId xmlns:p14="http://schemas.microsoft.com/office/powerpoint/2010/main" val="12319465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J.D. Power 2013 Study-Text Slide">
    <p:spTree>
      <p:nvGrpSpPr>
        <p:cNvPr id="1" name=""/>
        <p:cNvGrpSpPr/>
        <p:nvPr/>
      </p:nvGrpSpPr>
      <p:grpSpPr>
        <a:xfrm>
          <a:off x="0" y="0"/>
          <a:ext cx="0" cy="0"/>
          <a:chOff x="0" y="0"/>
          <a:chExt cx="0" cy="0"/>
        </a:xfrm>
      </p:grpSpPr>
      <p:sp>
        <p:nvSpPr>
          <p:cNvPr id="2" name="Title 1"/>
          <p:cNvSpPr>
            <a:spLocks noGrp="1"/>
          </p:cNvSpPr>
          <p:nvPr>
            <p:ph type="title"/>
          </p:nvPr>
        </p:nvSpPr>
        <p:spPr>
          <a:xfrm>
            <a:off x="304802" y="438576"/>
            <a:ext cx="11599653" cy="793760"/>
          </a:xfrm>
          <a:prstGeom prst="rect">
            <a:avLst/>
          </a:prstGeom>
        </p:spPr>
        <p:txBody>
          <a:bodyPr>
            <a:noAutofit/>
          </a:bodyPr>
          <a:lstStyle>
            <a:lvl1pPr>
              <a:defRPr sz="2933"/>
            </a:lvl1pPr>
          </a:lstStyle>
          <a:p>
            <a:r>
              <a:rPr lang="en-US" dirty="0"/>
              <a:t>Click to edit Master title style</a:t>
            </a:r>
          </a:p>
        </p:txBody>
      </p:sp>
      <p:sp>
        <p:nvSpPr>
          <p:cNvPr id="3" name="Content Placeholder 2"/>
          <p:cNvSpPr>
            <a:spLocks noGrp="1"/>
          </p:cNvSpPr>
          <p:nvPr>
            <p:ph idx="1"/>
          </p:nvPr>
        </p:nvSpPr>
        <p:spPr>
          <a:xfrm>
            <a:off x="470522" y="1486123"/>
            <a:ext cx="11611155" cy="4826100"/>
          </a:xfrm>
          <a:prstGeom prst="rect">
            <a:avLst/>
          </a:prstGeom>
        </p:spPr>
        <p:txBody>
          <a:bodyPr>
            <a:noAutofit/>
          </a:bodyPr>
          <a:lstStyle>
            <a:lvl1pPr>
              <a:defRPr sz="2400"/>
            </a:lvl1pPr>
            <a:lvl2pPr>
              <a:defRPr sz="2133"/>
            </a:lvl2pPr>
            <a:lvl3pPr>
              <a:defRPr sz="2133"/>
            </a:lvl3pPr>
            <a:lvl4pPr>
              <a:defRPr sz="2133"/>
            </a:lvl4pPr>
            <a:lvl5pPr marL="243747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5"/>
          <p:cNvSpPr>
            <a:spLocks noGrp="1"/>
          </p:cNvSpPr>
          <p:nvPr>
            <p:ph type="body" sz="quarter" idx="10" hasCustomPrompt="1"/>
          </p:nvPr>
        </p:nvSpPr>
        <p:spPr>
          <a:xfrm>
            <a:off x="479411" y="970693"/>
            <a:ext cx="11594592" cy="457200"/>
          </a:xfrm>
          <a:prstGeom prst="rect">
            <a:avLst/>
          </a:prstGeom>
        </p:spPr>
        <p:txBody>
          <a:bodyPr wrap="none">
            <a:normAutofit/>
          </a:bodyPr>
          <a:lstStyle>
            <a:lvl1pPr marL="0" indent="0">
              <a:buFontTx/>
              <a:buNone/>
              <a:defRPr sz="2400"/>
            </a:lvl1pPr>
          </a:lstStyle>
          <a:p>
            <a:pPr lvl="0"/>
            <a:r>
              <a:rPr lang="en-US" dirty="0"/>
              <a:t>Click to edit subtitle</a:t>
            </a:r>
          </a:p>
        </p:txBody>
      </p:sp>
    </p:spTree>
    <p:extLst>
      <p:ext uri="{BB962C8B-B14F-4D97-AF65-F5344CB8AC3E}">
        <p14:creationId xmlns:p14="http://schemas.microsoft.com/office/powerpoint/2010/main" val="37966980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showMasterPhAnim="0" type="secHead">
  <p:cSld name="Section Header">
    <p:spTree>
      <p:nvGrpSpPr>
        <p:cNvPr id="1" name=""/>
        <p:cNvGrpSpPr/>
        <p:nvPr/>
      </p:nvGrpSpPr>
      <p:grpSpPr>
        <a:xfrm>
          <a:off x="0" y="0"/>
          <a:ext cx="0" cy="0"/>
          <a:chOff x="0" y="0"/>
          <a:chExt cx="0" cy="0"/>
        </a:xfrm>
      </p:grpSpPr>
      <p:sp>
        <p:nvSpPr>
          <p:cNvPr id="12" name="Rectangle 11"/>
          <p:cNvSpPr/>
          <p:nvPr userDrawn="1"/>
        </p:nvSpPr>
        <p:spPr>
          <a:xfrm>
            <a:off x="0" y="6476213"/>
            <a:ext cx="1727200" cy="381787"/>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rtlCol="0" anchor="ctr"/>
          <a:lstStyle/>
          <a:p>
            <a:pPr algn="ctr"/>
            <a:endParaRPr lang="en-US" sz="2400"/>
          </a:p>
        </p:txBody>
      </p:sp>
      <p:sp>
        <p:nvSpPr>
          <p:cNvPr id="13" name="Rectangle 12"/>
          <p:cNvSpPr/>
          <p:nvPr userDrawn="1"/>
        </p:nvSpPr>
        <p:spPr>
          <a:xfrm>
            <a:off x="1727200" y="6476217"/>
            <a:ext cx="1828800" cy="381785"/>
          </a:xfrm>
          <a:prstGeom prst="rect">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rtlCol="0" anchor="ctr"/>
          <a:lstStyle/>
          <a:p>
            <a:pPr algn="ctr"/>
            <a:endParaRPr lang="en-US" sz="2400"/>
          </a:p>
        </p:txBody>
      </p:sp>
      <p:sp>
        <p:nvSpPr>
          <p:cNvPr id="14" name="Rectangle 13"/>
          <p:cNvSpPr/>
          <p:nvPr userDrawn="1"/>
        </p:nvSpPr>
        <p:spPr>
          <a:xfrm>
            <a:off x="3454400" y="6476217"/>
            <a:ext cx="1828800" cy="381785"/>
          </a:xfrm>
          <a:prstGeom prst="rect">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rtlCol="0" anchor="ctr"/>
          <a:lstStyle/>
          <a:p>
            <a:pPr algn="ctr"/>
            <a:endParaRPr lang="en-US" sz="2400"/>
          </a:p>
        </p:txBody>
      </p:sp>
      <p:sp>
        <p:nvSpPr>
          <p:cNvPr id="15" name="Rectangle 14"/>
          <p:cNvSpPr/>
          <p:nvPr userDrawn="1"/>
        </p:nvSpPr>
        <p:spPr>
          <a:xfrm>
            <a:off x="5181600" y="6476217"/>
            <a:ext cx="1828800" cy="381785"/>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rtlCol="0" anchor="ctr"/>
          <a:lstStyle/>
          <a:p>
            <a:pPr algn="ctr"/>
            <a:endParaRPr lang="en-US" sz="2400"/>
          </a:p>
        </p:txBody>
      </p:sp>
      <p:sp>
        <p:nvSpPr>
          <p:cNvPr id="16" name="Rectangle 15"/>
          <p:cNvSpPr/>
          <p:nvPr userDrawn="1"/>
        </p:nvSpPr>
        <p:spPr>
          <a:xfrm>
            <a:off x="6908800" y="6476217"/>
            <a:ext cx="1828800" cy="381785"/>
          </a:xfrm>
          <a:prstGeom prst="rect">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rtlCol="0" anchor="ctr"/>
          <a:lstStyle/>
          <a:p>
            <a:pPr algn="ctr"/>
            <a:endParaRPr lang="en-US" sz="2400"/>
          </a:p>
        </p:txBody>
      </p:sp>
      <p:sp>
        <p:nvSpPr>
          <p:cNvPr id="17" name="Rectangle 16"/>
          <p:cNvSpPr/>
          <p:nvPr userDrawn="1"/>
        </p:nvSpPr>
        <p:spPr>
          <a:xfrm>
            <a:off x="8636000" y="6476217"/>
            <a:ext cx="1828800" cy="381785"/>
          </a:xfrm>
          <a:prstGeom prst="rect">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rtlCol="0" anchor="ctr"/>
          <a:lstStyle/>
          <a:p>
            <a:pPr algn="ctr"/>
            <a:endParaRPr lang="en-US" sz="2400"/>
          </a:p>
        </p:txBody>
      </p:sp>
      <p:sp>
        <p:nvSpPr>
          <p:cNvPr id="18" name="Rectangle 17"/>
          <p:cNvSpPr/>
          <p:nvPr userDrawn="1"/>
        </p:nvSpPr>
        <p:spPr>
          <a:xfrm>
            <a:off x="10464800" y="6476213"/>
            <a:ext cx="1727200" cy="381787"/>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rtlCol="0" anchor="ctr"/>
          <a:lstStyle/>
          <a:p>
            <a:pPr algn="ctr"/>
            <a:endParaRPr lang="en-US" sz="2400"/>
          </a:p>
        </p:txBody>
      </p:sp>
      <p:sp>
        <p:nvSpPr>
          <p:cNvPr id="2" name="Title 1"/>
          <p:cNvSpPr>
            <a:spLocks noGrp="1"/>
          </p:cNvSpPr>
          <p:nvPr>
            <p:ph type="title" hasCustomPrompt="1"/>
          </p:nvPr>
        </p:nvSpPr>
        <p:spPr>
          <a:xfrm>
            <a:off x="3591613" y="2195302"/>
            <a:ext cx="8344073" cy="1588127"/>
          </a:xfrm>
          <a:noFill/>
        </p:spPr>
        <p:txBody>
          <a:bodyPr wrap="square" lIns="205740" bIns="34290" anchor="ctr" anchorCtr="0">
            <a:noAutofit/>
          </a:bodyPr>
          <a:lstStyle>
            <a:lvl1pPr>
              <a:defRPr sz="6000" b="0" spc="-100" baseline="0">
                <a:solidFill>
                  <a:srgbClr val="075FAA"/>
                </a:solidFill>
              </a:defRPr>
            </a:lvl1pPr>
          </a:lstStyle>
          <a:p>
            <a:r>
              <a:rPr lang="en-US" dirty="0"/>
              <a:t>CLICK TO EDIT MASTER TITLE STYLE</a:t>
            </a:r>
          </a:p>
        </p:txBody>
      </p:sp>
      <p:sp>
        <p:nvSpPr>
          <p:cNvPr id="3" name="Text Placeholder 2"/>
          <p:cNvSpPr>
            <a:spLocks noGrp="1"/>
          </p:cNvSpPr>
          <p:nvPr>
            <p:ph type="body" idx="1"/>
          </p:nvPr>
        </p:nvSpPr>
        <p:spPr>
          <a:xfrm>
            <a:off x="3591613" y="3852679"/>
            <a:ext cx="8344073" cy="590931"/>
          </a:xfrm>
          <a:noFill/>
          <a:ln w="127000" cap="sq">
            <a:noFill/>
            <a:miter lim="800000"/>
          </a:ln>
        </p:spPr>
        <p:txBody>
          <a:bodyPr vert="horz" wrap="square" lIns="205740" tIns="34290" rIns="102870" bIns="34290" rtlCol="0" anchor="t" anchorCtr="0">
            <a:noAutofit/>
          </a:bodyPr>
          <a:lstStyle>
            <a:lvl1pPr>
              <a:defRPr lang="en-US" sz="3600" b="0" spc="-100" baseline="0" dirty="0">
                <a:solidFill>
                  <a:schemeClr val="tx1">
                    <a:lumMod val="50000"/>
                    <a:lumOff val="50000"/>
                  </a:schemeClr>
                </a:solidFill>
                <a:latin typeface="+mn-lt"/>
                <a:ea typeface="+mj-ea"/>
                <a:cs typeface="+mj-cs"/>
              </a:defRPr>
            </a:lvl1pPr>
          </a:lstStyle>
          <a:p>
            <a:pPr lvl="0">
              <a:spcBef>
                <a:spcPct val="0"/>
              </a:spcBef>
              <a:buNone/>
            </a:pPr>
            <a:r>
              <a:rPr lang="en-US" dirty="0"/>
              <a:t>Edit Master text styles</a:t>
            </a:r>
          </a:p>
        </p:txBody>
      </p:sp>
      <p:sp>
        <p:nvSpPr>
          <p:cNvPr id="4" name="Date Placeholder 3"/>
          <p:cNvSpPr>
            <a:spLocks noGrp="1"/>
          </p:cNvSpPr>
          <p:nvPr>
            <p:ph type="dt" sz="half" idx="10"/>
          </p:nvPr>
        </p:nvSpPr>
        <p:spPr>
          <a:xfrm>
            <a:off x="262465" y="6629400"/>
            <a:ext cx="2743200" cy="228600"/>
          </a:xfrm>
          <a:prstGeom prst="rect">
            <a:avLst/>
          </a:prstGeom>
        </p:spPr>
        <p:txBody>
          <a:bodyPr lIns="68580" tIns="34290" rIns="68580" bIns="34290"/>
          <a:lstStyle/>
          <a:p>
            <a:endParaRPr lang="en-US"/>
          </a:p>
        </p:txBody>
      </p:sp>
      <p:sp>
        <p:nvSpPr>
          <p:cNvPr id="5" name="Footer Placeholder 4"/>
          <p:cNvSpPr>
            <a:spLocks noGrp="1"/>
          </p:cNvSpPr>
          <p:nvPr>
            <p:ph type="ftr" sz="quarter" idx="11"/>
          </p:nvPr>
        </p:nvSpPr>
        <p:spPr>
          <a:xfrm>
            <a:off x="3869268" y="6629400"/>
            <a:ext cx="5911517" cy="228600"/>
          </a:xfrm>
          <a:prstGeom prst="rect">
            <a:avLst/>
          </a:prstGeom>
        </p:spPr>
        <p:txBody>
          <a:bodyPr lIns="68580" tIns="34290" rIns="68580" bIns="34290"/>
          <a:lstStyle/>
          <a:p>
            <a:endParaRPr lang="en-US"/>
          </a:p>
        </p:txBody>
      </p:sp>
      <p:sp>
        <p:nvSpPr>
          <p:cNvPr id="6" name="Slide Number Placeholder 5"/>
          <p:cNvSpPr>
            <a:spLocks noGrp="1"/>
          </p:cNvSpPr>
          <p:nvPr>
            <p:ph type="sldNum" sz="quarter" idx="12"/>
          </p:nvPr>
        </p:nvSpPr>
        <p:spPr>
          <a:xfrm>
            <a:off x="10634137" y="6629400"/>
            <a:ext cx="1329265" cy="228600"/>
          </a:xfrm>
          <a:prstGeom prst="rect">
            <a:avLst/>
          </a:prstGeom>
        </p:spPr>
        <p:txBody>
          <a:bodyPr lIns="68580" tIns="34290" rIns="68580" bIns="34290"/>
          <a:lstStyle/>
          <a:p>
            <a:fld id="{2A562FF3-94D9-4467-9BE4-153E6C7CC0F7}" type="slidenum">
              <a:rPr lang="en-US" smtClean="0"/>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3294" y="2305423"/>
            <a:ext cx="2743199" cy="1367883"/>
          </a:xfrm>
          <a:prstGeom prst="rect">
            <a:avLst/>
          </a:prstGeom>
          <a:noFill/>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38858" y="233172"/>
            <a:ext cx="6314287" cy="700083"/>
          </a:xfrm>
          <a:prstGeom prst="rect">
            <a:avLst/>
          </a:prstGeom>
          <a:effectLst/>
        </p:spPr>
      </p:pic>
      <p:sp>
        <p:nvSpPr>
          <p:cNvPr id="10" name="Rectangle 9"/>
          <p:cNvSpPr/>
          <p:nvPr userDrawn="1"/>
        </p:nvSpPr>
        <p:spPr>
          <a:xfrm>
            <a:off x="11963400" y="0"/>
            <a:ext cx="2286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cxnSp>
        <p:nvCxnSpPr>
          <p:cNvPr id="11" name="Straight Connector 10"/>
          <p:cNvCxnSpPr/>
          <p:nvPr userDrawn="1"/>
        </p:nvCxnSpPr>
        <p:spPr>
          <a:xfrm flipV="1">
            <a:off x="3591612" y="1261132"/>
            <a:ext cx="0" cy="4335736"/>
          </a:xfrm>
          <a:prstGeom prst="line">
            <a:avLst/>
          </a:prstGeom>
          <a:ln w="50800">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7017089"/>
      </p:ext>
    </p:extLst>
  </p:cSld>
  <p:clrMapOvr>
    <a:masterClrMapping/>
  </p:clrMapOvr>
  <p:extLst mod="1">
    <p:ext uri="{DCECCB84-F9BA-43D5-87BE-67443E8EF086}">
      <p15:sldGuideLst xmlns:p15="http://schemas.microsoft.com/office/powerpoint/2012/main" xmlns="">
        <p15:guide id="1" pos="225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Section Header">
    <p:spTree>
      <p:nvGrpSpPr>
        <p:cNvPr id="1" name=""/>
        <p:cNvGrpSpPr/>
        <p:nvPr/>
      </p:nvGrpSpPr>
      <p:grpSpPr>
        <a:xfrm>
          <a:off x="0" y="0"/>
          <a:ext cx="0" cy="0"/>
          <a:chOff x="0" y="0"/>
          <a:chExt cx="0" cy="0"/>
        </a:xfrm>
      </p:grpSpPr>
      <p:sp>
        <p:nvSpPr>
          <p:cNvPr id="12" name="Rectangle 11"/>
          <p:cNvSpPr/>
          <p:nvPr userDrawn="1"/>
        </p:nvSpPr>
        <p:spPr>
          <a:xfrm>
            <a:off x="0" y="6476214"/>
            <a:ext cx="1727200" cy="381786"/>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3" name="Rectangle 12"/>
          <p:cNvSpPr/>
          <p:nvPr userDrawn="1"/>
        </p:nvSpPr>
        <p:spPr>
          <a:xfrm>
            <a:off x="1727200" y="6476215"/>
            <a:ext cx="1828800" cy="381785"/>
          </a:xfrm>
          <a:prstGeom prst="rect">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4" name="Rectangle 13"/>
          <p:cNvSpPr/>
          <p:nvPr userDrawn="1"/>
        </p:nvSpPr>
        <p:spPr>
          <a:xfrm>
            <a:off x="3454400" y="6476215"/>
            <a:ext cx="1828800" cy="381785"/>
          </a:xfrm>
          <a:prstGeom prst="rect">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5" name="Rectangle 14"/>
          <p:cNvSpPr/>
          <p:nvPr userDrawn="1"/>
        </p:nvSpPr>
        <p:spPr>
          <a:xfrm>
            <a:off x="5181600" y="6476215"/>
            <a:ext cx="1828800" cy="381785"/>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6" name="Rectangle 15"/>
          <p:cNvSpPr/>
          <p:nvPr userDrawn="1"/>
        </p:nvSpPr>
        <p:spPr>
          <a:xfrm>
            <a:off x="6908800" y="6476215"/>
            <a:ext cx="1828800" cy="381785"/>
          </a:xfrm>
          <a:prstGeom prst="rect">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7" name="Rectangle 16"/>
          <p:cNvSpPr/>
          <p:nvPr userDrawn="1"/>
        </p:nvSpPr>
        <p:spPr>
          <a:xfrm>
            <a:off x="8636000" y="6476215"/>
            <a:ext cx="1828800" cy="381785"/>
          </a:xfrm>
          <a:prstGeom prst="rect">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Rectangle 17"/>
          <p:cNvSpPr/>
          <p:nvPr userDrawn="1"/>
        </p:nvSpPr>
        <p:spPr>
          <a:xfrm>
            <a:off x="10464800" y="6476214"/>
            <a:ext cx="1727200" cy="381786"/>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591612" y="2195301"/>
            <a:ext cx="8344073" cy="1588127"/>
          </a:xfrm>
          <a:noFill/>
        </p:spPr>
        <p:txBody>
          <a:bodyPr wrap="square" lIns="274320" bIns="45720" anchor="ctr" anchorCtr="0">
            <a:noAutofit/>
          </a:bodyPr>
          <a:lstStyle>
            <a:lvl1pPr>
              <a:defRPr sz="6000" b="0" spc="-100" baseline="0">
                <a:solidFill>
                  <a:srgbClr val="075FAA"/>
                </a:solidFill>
              </a:defRPr>
            </a:lvl1pPr>
          </a:lstStyle>
          <a:p>
            <a:r>
              <a:rPr lang="en-US" dirty="0"/>
              <a:t>CLICK TO EDIT MASTER TITLE STYLE</a:t>
            </a:r>
          </a:p>
        </p:txBody>
      </p:sp>
      <p:sp>
        <p:nvSpPr>
          <p:cNvPr id="3" name="Text Placeholder 2"/>
          <p:cNvSpPr>
            <a:spLocks noGrp="1"/>
          </p:cNvSpPr>
          <p:nvPr>
            <p:ph type="body" idx="1"/>
          </p:nvPr>
        </p:nvSpPr>
        <p:spPr>
          <a:xfrm>
            <a:off x="3591612" y="3852678"/>
            <a:ext cx="8344073" cy="590931"/>
          </a:xfrm>
          <a:noFill/>
          <a:ln w="127000" cap="sq">
            <a:noFill/>
            <a:miter lim="800000"/>
          </a:ln>
        </p:spPr>
        <p:txBody>
          <a:bodyPr vert="horz" wrap="square" lIns="274320" tIns="45720" rIns="137160" bIns="45720" rtlCol="0" anchor="t" anchorCtr="0">
            <a:spAutoFit/>
          </a:bodyPr>
          <a:lstStyle>
            <a:lvl1pPr>
              <a:defRPr lang="en-US" sz="3600" b="0" spc="-100" baseline="0" dirty="0">
                <a:solidFill>
                  <a:schemeClr val="tx1">
                    <a:lumMod val="50000"/>
                    <a:lumOff val="50000"/>
                  </a:schemeClr>
                </a:solidFill>
                <a:latin typeface="+mn-lt"/>
                <a:ea typeface="+mj-ea"/>
                <a:cs typeface="+mj-cs"/>
              </a:defRPr>
            </a:lvl1pPr>
          </a:lstStyle>
          <a:p>
            <a:pPr lvl="0">
              <a:spcBef>
                <a:spcPct val="0"/>
              </a:spcBef>
              <a:buNone/>
            </a:pPr>
            <a:r>
              <a:rPr lang="en-US" dirty="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562FF3-94D9-4467-9BE4-153E6C7CC0F7}" type="slidenum">
              <a:rPr lang="en-US" smtClean="0"/>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3294" y="2305423"/>
            <a:ext cx="2743198" cy="1367882"/>
          </a:xfrm>
          <a:prstGeom prst="rect">
            <a:avLst/>
          </a:prstGeom>
          <a:noFill/>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38857" y="233172"/>
            <a:ext cx="6314286" cy="700082"/>
          </a:xfrm>
          <a:prstGeom prst="rect">
            <a:avLst/>
          </a:prstGeom>
          <a:effectLst/>
        </p:spPr>
      </p:pic>
      <p:sp>
        <p:nvSpPr>
          <p:cNvPr id="10" name="Rectangle 9"/>
          <p:cNvSpPr/>
          <p:nvPr userDrawn="1"/>
        </p:nvSpPr>
        <p:spPr>
          <a:xfrm>
            <a:off x="11963400" y="0"/>
            <a:ext cx="2286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flipV="1">
            <a:off x="3591612" y="1261132"/>
            <a:ext cx="0" cy="4335736"/>
          </a:xfrm>
          <a:prstGeom prst="line">
            <a:avLst/>
          </a:prstGeom>
          <a:ln w="50800">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9565355"/>
      </p:ext>
    </p:extLst>
  </p:cSld>
  <p:clrMapOvr>
    <a:masterClrMapping/>
  </p:clrMapOvr>
  <p:extLst mod="1">
    <p:ext uri="{DCECCB84-F9BA-43D5-87BE-67443E8EF086}">
      <p15:sldGuideLst xmlns:p15="http://schemas.microsoft.com/office/powerpoint/2012/main" xmlns="">
        <p15:guide id="1" pos="225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2A562FF3-94D9-4467-9BE4-153E6C7CC0F7}" type="slidenum">
              <a:rPr lang="en-US" smtClean="0"/>
              <a:t>‹#›</a:t>
            </a:fld>
            <a:endParaRPr lang="en-US"/>
          </a:p>
        </p:txBody>
      </p:sp>
    </p:spTree>
    <p:extLst>
      <p:ext uri="{BB962C8B-B14F-4D97-AF65-F5344CB8AC3E}">
        <p14:creationId xmlns:p14="http://schemas.microsoft.com/office/powerpoint/2010/main" val="3002088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2A562FF3-94D9-4467-9BE4-153E6C7CC0F7}" type="slidenum">
              <a:rPr lang="en-US" smtClean="0"/>
              <a:t>‹#›</a:t>
            </a:fld>
            <a:endParaRPr lang="en-US"/>
          </a:p>
        </p:txBody>
      </p:sp>
    </p:spTree>
    <p:extLst>
      <p:ext uri="{BB962C8B-B14F-4D97-AF65-F5344CB8AC3E}">
        <p14:creationId xmlns:p14="http://schemas.microsoft.com/office/powerpoint/2010/main" val="822953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2A562FF3-94D9-4467-9BE4-153E6C7CC0F7}" type="slidenum">
              <a:rPr lang="en-US" smtClean="0"/>
              <a:t>‹#›</a:t>
            </a:fld>
            <a:endParaRPr lang="en-US"/>
          </a:p>
        </p:txBody>
      </p:sp>
    </p:spTree>
    <p:extLst>
      <p:ext uri="{BB962C8B-B14F-4D97-AF65-F5344CB8AC3E}">
        <p14:creationId xmlns:p14="http://schemas.microsoft.com/office/powerpoint/2010/main" val="1233009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562FF3-94D9-4467-9BE4-153E6C7CC0F7}" type="slidenum">
              <a:rPr lang="en-US" smtClean="0"/>
              <a:t>‹#›</a:t>
            </a:fld>
            <a:endParaRPr lang="en-US"/>
          </a:p>
        </p:txBody>
      </p:sp>
    </p:spTree>
    <p:extLst>
      <p:ext uri="{BB962C8B-B14F-4D97-AF65-F5344CB8AC3E}">
        <p14:creationId xmlns:p14="http://schemas.microsoft.com/office/powerpoint/2010/main" val="1457133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a:gradFill>
            <a:gsLst>
              <a:gs pos="3000">
                <a:schemeClr val="bg1"/>
              </a:gs>
              <a:gs pos="2000">
                <a:schemeClr val="accent1"/>
              </a:gs>
              <a:gs pos="0">
                <a:schemeClr val="accent1"/>
              </a:gs>
              <a:gs pos="97000">
                <a:schemeClr val="bg1"/>
              </a:gs>
              <a:gs pos="98000">
                <a:schemeClr val="accent1"/>
              </a:gs>
              <a:gs pos="100000">
                <a:schemeClr val="accent1"/>
              </a:gs>
            </a:gsLst>
            <a:lin ang="0" scaled="1"/>
          </a:gradFill>
          <a:ln w="127000" cap="sq">
            <a:noFill/>
            <a:miter lim="800000"/>
          </a:ln>
        </p:spPr>
        <p:txBody>
          <a:bodyPr vert="horz" lIns="137160" tIns="45720" rIns="137160" bIns="1371600" rtlCol="0" anchor="t" anchorCtr="0">
            <a:noAutofit/>
          </a:bodyPr>
          <a:lstStyle>
            <a:lvl1pPr>
              <a:defRPr lang="en-US" sz="3200" dirty="0"/>
            </a:lvl1pPr>
          </a:lstStyle>
          <a:p>
            <a:pPr lvl="0"/>
            <a:r>
              <a:rPr lang="en-US" dirty="0"/>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2A562FF3-94D9-4467-9BE4-153E6C7CC0F7}" type="slidenum">
              <a:rPr lang="en-US" smtClean="0"/>
              <a:t>‹#›</a:t>
            </a:fld>
            <a:endParaRPr lang="en-US"/>
          </a:p>
        </p:txBody>
      </p:sp>
    </p:spTree>
    <p:extLst>
      <p:ext uri="{BB962C8B-B14F-4D97-AF65-F5344CB8AC3E}">
        <p14:creationId xmlns:p14="http://schemas.microsoft.com/office/powerpoint/2010/main" val="1418793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a:gradFill>
            <a:gsLst>
              <a:gs pos="3000">
                <a:schemeClr val="bg1"/>
              </a:gs>
              <a:gs pos="2000">
                <a:schemeClr val="accent1"/>
              </a:gs>
              <a:gs pos="0">
                <a:schemeClr val="accent1"/>
              </a:gs>
              <a:gs pos="97000">
                <a:schemeClr val="bg1"/>
              </a:gs>
              <a:gs pos="98000">
                <a:schemeClr val="accent1"/>
              </a:gs>
              <a:gs pos="100000">
                <a:schemeClr val="accent1"/>
              </a:gs>
            </a:gsLst>
            <a:lin ang="0" scaled="1"/>
          </a:gradFill>
          <a:ln w="127000" cap="sq">
            <a:noFill/>
            <a:miter lim="800000"/>
          </a:ln>
        </p:spPr>
        <p:txBody>
          <a:bodyPr vert="horz" lIns="137160" tIns="45720" rIns="137160" bIns="1371600" rtlCol="0" anchor="t" anchorCtr="0">
            <a:noAutofit/>
          </a:bodyPr>
          <a:lstStyle>
            <a:lvl1pPr>
              <a:defRPr lang="en-US" sz="3200" dirty="0"/>
            </a:lvl1pPr>
          </a:lstStyle>
          <a:p>
            <a:pPr lvl="0"/>
            <a:r>
              <a:rPr lang="en-US" dirty="0"/>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2A562FF3-94D9-4467-9BE4-153E6C7CC0F7}" type="slidenum">
              <a:rPr lang="en-US" smtClean="0"/>
              <a:t>‹#›</a:t>
            </a:fld>
            <a:endParaRPr lang="en-US"/>
          </a:p>
        </p:txBody>
      </p:sp>
    </p:spTree>
    <p:extLst>
      <p:ext uri="{BB962C8B-B14F-4D97-AF65-F5344CB8AC3E}">
        <p14:creationId xmlns:p14="http://schemas.microsoft.com/office/powerpoint/2010/main" val="3694920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image" Target="../media/image7.png"/><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6476214"/>
            <a:ext cx="1727200" cy="381786"/>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4" name="Rectangle 13"/>
          <p:cNvSpPr/>
          <p:nvPr userDrawn="1"/>
        </p:nvSpPr>
        <p:spPr>
          <a:xfrm>
            <a:off x="1727200" y="6476215"/>
            <a:ext cx="1828800" cy="381785"/>
          </a:xfrm>
          <a:prstGeom prst="rect">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5" name="Rectangle 14"/>
          <p:cNvSpPr/>
          <p:nvPr userDrawn="1"/>
        </p:nvSpPr>
        <p:spPr>
          <a:xfrm>
            <a:off x="3454400" y="6476215"/>
            <a:ext cx="1828800" cy="381785"/>
          </a:xfrm>
          <a:prstGeom prst="rect">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6" name="Rectangle 15"/>
          <p:cNvSpPr/>
          <p:nvPr userDrawn="1"/>
        </p:nvSpPr>
        <p:spPr>
          <a:xfrm>
            <a:off x="5181600" y="6476215"/>
            <a:ext cx="1828800" cy="381785"/>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7" name="Rectangle 16"/>
          <p:cNvSpPr/>
          <p:nvPr userDrawn="1"/>
        </p:nvSpPr>
        <p:spPr>
          <a:xfrm>
            <a:off x="6908800" y="6476215"/>
            <a:ext cx="1828800" cy="381785"/>
          </a:xfrm>
          <a:prstGeom prst="rect">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Rectangle 17"/>
          <p:cNvSpPr/>
          <p:nvPr userDrawn="1"/>
        </p:nvSpPr>
        <p:spPr>
          <a:xfrm>
            <a:off x="8636000" y="6476215"/>
            <a:ext cx="1828800" cy="381785"/>
          </a:xfrm>
          <a:prstGeom prst="rect">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9" name="Rectangle 18"/>
          <p:cNvSpPr/>
          <p:nvPr userDrawn="1"/>
        </p:nvSpPr>
        <p:spPr>
          <a:xfrm>
            <a:off x="10464800" y="6476214"/>
            <a:ext cx="1727200" cy="381786"/>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28600" y="914400"/>
            <a:ext cx="3099062" cy="5186934"/>
          </a:xfrm>
          <a:prstGeom prst="rect">
            <a:avLst/>
          </a:prstGeom>
          <a:gradFill>
            <a:gsLst>
              <a:gs pos="3000">
                <a:schemeClr val="bg1"/>
              </a:gs>
              <a:gs pos="2000">
                <a:schemeClr val="accent1"/>
              </a:gs>
              <a:gs pos="0">
                <a:schemeClr val="accent1"/>
              </a:gs>
              <a:gs pos="97000">
                <a:schemeClr val="bg1"/>
              </a:gs>
              <a:gs pos="98000">
                <a:schemeClr val="accent1"/>
              </a:gs>
              <a:gs pos="100000">
                <a:schemeClr val="accent1"/>
              </a:gs>
            </a:gsLst>
            <a:lin ang="0" scaled="1"/>
          </a:gradFill>
          <a:ln w="127000" cap="sq">
            <a:noFill/>
            <a:miter lim="800000"/>
          </a:ln>
        </p:spPr>
        <p:txBody>
          <a:bodyPr vert="horz" lIns="137160" tIns="45720" rIns="137160" bIns="2286000" rtlCol="0" anchor="ctr" anchorCtr="0">
            <a:noAutofit/>
          </a:bodyPr>
          <a:lstStyle/>
          <a:p>
            <a:r>
              <a:rPr lang="en-US" dirty="0"/>
              <a:t>Click to edit Master title style</a:t>
            </a:r>
          </a:p>
        </p:txBody>
      </p:sp>
      <p:sp>
        <p:nvSpPr>
          <p:cNvPr id="3" name="Text Placeholder 2"/>
          <p:cNvSpPr>
            <a:spLocks noGrp="1"/>
          </p:cNvSpPr>
          <p:nvPr>
            <p:ph type="body" idx="1"/>
          </p:nvPr>
        </p:nvSpPr>
        <p:spPr>
          <a:xfrm>
            <a:off x="3327662" y="914400"/>
            <a:ext cx="8635738" cy="5186934"/>
          </a:xfrm>
          <a:prstGeom prst="rect">
            <a:avLst/>
          </a:prstGeom>
        </p:spPr>
        <p:txBody>
          <a:bodyPr vert="horz" lIns="182880" tIns="91440" rIns="91440" bIns="4572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62465" y="6629400"/>
            <a:ext cx="2743200" cy="228600"/>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5" name="Footer Placeholder 4"/>
          <p:cNvSpPr>
            <a:spLocks noGrp="1"/>
          </p:cNvSpPr>
          <p:nvPr>
            <p:ph type="ftr" sz="quarter" idx="3"/>
          </p:nvPr>
        </p:nvSpPr>
        <p:spPr>
          <a:xfrm>
            <a:off x="3869268" y="6629400"/>
            <a:ext cx="5911517" cy="228600"/>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629400"/>
            <a:ext cx="1329265" cy="228600"/>
          </a:xfrm>
          <a:prstGeom prst="rect">
            <a:avLst/>
          </a:prstGeom>
        </p:spPr>
        <p:txBody>
          <a:bodyPr vert="horz" lIns="91440" tIns="45720" rIns="91440" bIns="45720" rtlCol="0" anchor="ctr"/>
          <a:lstStyle>
            <a:lvl1pPr algn="r">
              <a:defRPr sz="1400" b="0">
                <a:solidFill>
                  <a:schemeClr val="bg1"/>
                </a:solidFill>
              </a:defRPr>
            </a:lvl1pPr>
          </a:lstStyle>
          <a:p>
            <a:fld id="{2A562FF3-94D9-4467-9BE4-153E6C7CC0F7}" type="slidenum">
              <a:rPr lang="en-US" smtClean="0"/>
              <a:pPr/>
              <a:t>‹#›</a:t>
            </a:fld>
            <a:endParaRPr lang="en-US" dirty="0"/>
          </a:p>
        </p:txBody>
      </p:sp>
      <p:pic>
        <p:nvPicPr>
          <p:cNvPr id="12" name="Picture 11"/>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3621812" y="233172"/>
            <a:ext cx="4948377" cy="548640"/>
          </a:xfrm>
          <a:prstGeom prst="rect">
            <a:avLst/>
          </a:prstGeom>
          <a:effectLst/>
        </p:spPr>
      </p:pic>
      <p:sp>
        <p:nvSpPr>
          <p:cNvPr id="7" name="Rectangle 6"/>
          <p:cNvSpPr/>
          <p:nvPr userDrawn="1"/>
        </p:nvSpPr>
        <p:spPr>
          <a:xfrm>
            <a:off x="11963400" y="0"/>
            <a:ext cx="2286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0469592" y="5872899"/>
            <a:ext cx="1507330" cy="751622"/>
          </a:xfrm>
          <a:prstGeom prst="rect">
            <a:avLst/>
          </a:prstGeom>
          <a:ln>
            <a:noFill/>
          </a:ln>
        </p:spPr>
      </p:pic>
    </p:spTree>
    <p:extLst>
      <p:ext uri="{BB962C8B-B14F-4D97-AF65-F5344CB8AC3E}">
        <p14:creationId xmlns:p14="http://schemas.microsoft.com/office/powerpoint/2010/main" val="2930835156"/>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sldNum="0" hdr="0" ftr="0" dt="0"/>
  <p:txStyles>
    <p:titleStyle>
      <a:lvl1pPr algn="l" defTabSz="914400" rtl="0" eaLnBrk="1" latinLnBrk="0" hangingPunct="1">
        <a:lnSpc>
          <a:spcPct val="90000"/>
        </a:lnSpc>
        <a:spcBef>
          <a:spcPct val="0"/>
        </a:spcBef>
        <a:buNone/>
        <a:defRPr sz="3600" b="0" kern="1200" spc="-60" baseline="0">
          <a:solidFill>
            <a:schemeClr val="accent1"/>
          </a:solidFill>
          <a:latin typeface="+mj-lt"/>
          <a:ea typeface="+mj-ea"/>
          <a:cs typeface="+mj-cs"/>
        </a:defRPr>
      </a:lvl1pPr>
    </p:titleStyle>
    <p:bodyStyle>
      <a:lvl1pPr marL="227013" indent="-227013" algn="l" defTabSz="914400" rtl="0" eaLnBrk="1" latinLnBrk="0" hangingPunct="1">
        <a:lnSpc>
          <a:spcPct val="90000"/>
        </a:lnSpc>
        <a:spcBef>
          <a:spcPts val="1200"/>
        </a:spcBef>
        <a:spcAft>
          <a:spcPts val="300"/>
        </a:spcAft>
        <a:buClr>
          <a:schemeClr val="accent1"/>
        </a:buClr>
        <a:buSzPct val="90000"/>
        <a:buFont typeface="Wingdings" panose="05000000000000000000" pitchFamily="2" charset="2"/>
        <a:buChar char="§"/>
        <a:defRPr sz="2800" b="1" kern="1200">
          <a:solidFill>
            <a:schemeClr val="tx1">
              <a:lumMod val="65000"/>
              <a:lumOff val="35000"/>
            </a:schemeClr>
          </a:solidFill>
          <a:latin typeface="GM Sans Light" panose="02000503000000000004" pitchFamily="2" charset="0"/>
          <a:ea typeface="+mn-ea"/>
          <a:cs typeface="+mn-cs"/>
        </a:defRPr>
      </a:lvl1pPr>
      <a:lvl2pPr marL="744538" indent="-241300" algn="l" defTabSz="914400" rtl="0" eaLnBrk="1" latinLnBrk="0" hangingPunct="1">
        <a:lnSpc>
          <a:spcPct val="90000"/>
        </a:lnSpc>
        <a:spcBef>
          <a:spcPts val="300"/>
        </a:spcBef>
        <a:spcAft>
          <a:spcPts val="600"/>
        </a:spcAft>
        <a:buClr>
          <a:schemeClr val="tx1">
            <a:lumMod val="65000"/>
            <a:lumOff val="35000"/>
          </a:schemeClr>
        </a:buClr>
        <a:buFont typeface="GM Sans Light" panose="02000503000000000004" pitchFamily="2" charset="0"/>
        <a:buChar char="–"/>
        <a:defRPr sz="2400" b="1" kern="1200">
          <a:solidFill>
            <a:schemeClr val="tx1">
              <a:lumMod val="65000"/>
              <a:lumOff val="35000"/>
            </a:schemeClr>
          </a:solidFill>
          <a:latin typeface="GM Sans Light" panose="02000503000000000004" pitchFamily="2" charset="0"/>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2000" b="1" kern="1200">
          <a:solidFill>
            <a:schemeClr val="tx1">
              <a:lumMod val="65000"/>
              <a:lumOff val="35000"/>
            </a:schemeClr>
          </a:solidFill>
          <a:latin typeface="GM Sans Light" panose="02000503000000000004" pitchFamily="2" charset="0"/>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b="1" kern="1200">
          <a:solidFill>
            <a:schemeClr val="tx1">
              <a:lumMod val="65000"/>
              <a:lumOff val="35000"/>
            </a:schemeClr>
          </a:solidFill>
          <a:latin typeface="GM Sans Light" panose="02000503000000000004" pitchFamily="2" charset="0"/>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b="1" kern="1200">
          <a:solidFill>
            <a:schemeClr val="tx1">
              <a:lumMod val="65000"/>
              <a:lumOff val="35000"/>
            </a:schemeClr>
          </a:solidFill>
          <a:latin typeface="GM Sans Light" panose="02000503000000000004" pitchFamily="2"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144" userDrawn="1">
          <p15:clr>
            <a:srgbClr val="F26B43"/>
          </p15:clr>
        </p15:guide>
        <p15:guide id="2" pos="7536" userDrawn="1">
          <p15:clr>
            <a:srgbClr val="F26B43"/>
          </p15:clr>
        </p15:guide>
        <p15:guide id="3" orient="horz" pos="144" userDrawn="1">
          <p15:clr>
            <a:srgbClr val="F26B43"/>
          </p15:clr>
        </p15:guide>
        <p15:guide id="4" orient="horz" pos="41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bwMode="auto">
          <a:xfrm>
            <a:off x="446211" y="152401"/>
            <a:ext cx="8772725" cy="71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eaLnBrk="1" hangingPunct="1"/>
            <a:r>
              <a:rPr lang="en-US" noProof="0" dirty="0"/>
              <a:t>Click to edit Master title style</a:t>
            </a:r>
          </a:p>
        </p:txBody>
      </p:sp>
      <p:sp>
        <p:nvSpPr>
          <p:cNvPr id="12" name="Rectangle 3"/>
          <p:cNvSpPr>
            <a:spLocks noGrp="1" noChangeArrowheads="1"/>
          </p:cNvSpPr>
          <p:nvPr>
            <p:ph type="body" idx="1"/>
          </p:nvPr>
        </p:nvSpPr>
        <p:spPr bwMode="auto">
          <a:xfrm>
            <a:off x="447491" y="1188721"/>
            <a:ext cx="10608212" cy="519269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cxnSp>
        <p:nvCxnSpPr>
          <p:cNvPr id="16" name="Straight Connector 15"/>
          <p:cNvCxnSpPr/>
          <p:nvPr userDrawn="1"/>
        </p:nvCxnSpPr>
        <p:spPr bwMode="auto">
          <a:xfrm>
            <a:off x="398423" y="932619"/>
            <a:ext cx="11313100" cy="0"/>
          </a:xfrm>
          <a:prstGeom prst="line">
            <a:avLst/>
          </a:prstGeom>
          <a:solidFill>
            <a:schemeClr val="bg2"/>
          </a:solidFill>
          <a:ln w="19050" cap="flat" cmpd="sng" algn="ctr">
            <a:solidFill>
              <a:srgbClr val="E3183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userDrawn="1"/>
        </p:nvCxnSpPr>
        <p:spPr bwMode="auto">
          <a:xfrm>
            <a:off x="480488" y="6461887"/>
            <a:ext cx="11231033" cy="0"/>
          </a:xfrm>
          <a:prstGeom prst="line">
            <a:avLst/>
          </a:prstGeom>
          <a:solidFill>
            <a:schemeClr val="bg2"/>
          </a:solidFill>
          <a:ln w="6350" cap="flat" cmpd="sng" algn="ctr">
            <a:solidFill>
              <a:srgbClr val="9999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Box 18"/>
          <p:cNvSpPr txBox="1"/>
          <p:nvPr userDrawn="1"/>
        </p:nvSpPr>
        <p:spPr>
          <a:xfrm>
            <a:off x="11039279" y="6467476"/>
            <a:ext cx="674355" cy="263637"/>
          </a:xfrm>
          <a:prstGeom prst="rect">
            <a:avLst/>
          </a:prstGeom>
          <a:noFill/>
        </p:spPr>
        <p:txBody>
          <a:bodyPr wrap="none" lIns="0" tIns="0" rIns="0" bIns="0" rtlCol="0" anchor="b">
            <a:noAutofit/>
          </a:bodyPr>
          <a:lstStyle/>
          <a:p>
            <a:pPr algn="r"/>
            <a:fld id="{A2B1FF50-4861-4B5E-9542-DC2AA2A7D8C8}" type="slidenum">
              <a:rPr lang="en-US" sz="1200" smtClean="0">
                <a:solidFill>
                  <a:schemeClr val="tx1">
                    <a:lumMod val="75000"/>
                    <a:lumOff val="25000"/>
                  </a:schemeClr>
                </a:solidFill>
                <a:latin typeface="+mn-lt"/>
              </a:rPr>
              <a:pPr algn="r"/>
              <a:t>‹#›</a:t>
            </a:fld>
            <a:endParaRPr lang="en-US" sz="1200" dirty="0">
              <a:solidFill>
                <a:schemeClr val="tx1">
                  <a:lumMod val="75000"/>
                  <a:lumOff val="25000"/>
                </a:schemeClr>
              </a:solidFill>
              <a:latin typeface="+mn-lt"/>
            </a:endParaRPr>
          </a:p>
        </p:txBody>
      </p:sp>
      <p:sp>
        <p:nvSpPr>
          <p:cNvPr id="20" name="Rectangle 19"/>
          <p:cNvSpPr/>
          <p:nvPr userDrawn="1"/>
        </p:nvSpPr>
        <p:spPr>
          <a:xfrm>
            <a:off x="387351" y="6492241"/>
            <a:ext cx="11243740" cy="238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lang="en-US" sz="1200" b="0" dirty="0">
                <a:solidFill>
                  <a:srgbClr val="808080"/>
                </a:solidFill>
                <a:latin typeface="Calibri" pitchFamily="34" charset="0"/>
              </a:rPr>
              <a:t>© 2016 J.D. Power</a:t>
            </a:r>
            <a:r>
              <a:rPr lang="en-US" sz="1200" b="0" baseline="0" dirty="0">
                <a:solidFill>
                  <a:srgbClr val="808080"/>
                </a:solidFill>
                <a:latin typeface="Calibri" pitchFamily="34" charset="0"/>
              </a:rPr>
              <a:t> </a:t>
            </a:r>
            <a:r>
              <a:rPr lang="en-US" sz="1200" b="0" dirty="0">
                <a:solidFill>
                  <a:srgbClr val="808080"/>
                </a:solidFill>
                <a:latin typeface="Calibri" pitchFamily="34" charset="0"/>
              </a:rPr>
              <a:t>and Associates. All Rights Reserved. </a:t>
            </a:r>
          </a:p>
        </p:txBody>
      </p:sp>
      <p:cxnSp>
        <p:nvCxnSpPr>
          <p:cNvPr id="21" name="Straight Connector 20"/>
          <p:cNvCxnSpPr/>
          <p:nvPr userDrawn="1"/>
        </p:nvCxnSpPr>
        <p:spPr bwMode="auto">
          <a:xfrm>
            <a:off x="387352" y="6461887"/>
            <a:ext cx="11324169" cy="0"/>
          </a:xfrm>
          <a:prstGeom prst="line">
            <a:avLst/>
          </a:prstGeom>
          <a:solidFill>
            <a:schemeClr val="bg2"/>
          </a:solidFill>
          <a:ln w="6350" cap="flat" cmpd="sng" algn="ctr">
            <a:solidFill>
              <a:srgbClr val="9999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2" name="Picture 21"/>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9620025" y="539499"/>
            <a:ext cx="2056840" cy="301668"/>
          </a:xfrm>
          <a:prstGeom prst="rect">
            <a:avLst/>
          </a:prstGeom>
        </p:spPr>
      </p:pic>
    </p:spTree>
    <p:extLst>
      <p:ext uri="{BB962C8B-B14F-4D97-AF65-F5344CB8AC3E}">
        <p14:creationId xmlns:p14="http://schemas.microsoft.com/office/powerpoint/2010/main" val="179850926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1218735" rtl="0" eaLnBrk="1" latinLnBrk="0" hangingPunct="1">
        <a:spcBef>
          <a:spcPct val="0"/>
        </a:spcBef>
        <a:buNone/>
        <a:defRPr sz="3200" b="0" kern="1200">
          <a:solidFill>
            <a:srgbClr val="646464"/>
          </a:solidFill>
          <a:latin typeface="+mj-lt"/>
          <a:ea typeface="+mj-ea"/>
          <a:cs typeface="+mj-cs"/>
        </a:defRPr>
      </a:lvl1pPr>
    </p:titleStyle>
    <p:bodyStyle>
      <a:lvl1pPr marL="311032" indent="-311032" algn="l" defTabSz="1218735" rtl="0" eaLnBrk="1" latinLnBrk="0" hangingPunct="1">
        <a:spcBef>
          <a:spcPts val="667"/>
        </a:spcBef>
        <a:buClr>
          <a:schemeClr val="accent6"/>
        </a:buClr>
        <a:buFont typeface="Arial"/>
        <a:buChar char="•"/>
        <a:defRPr sz="2933" kern="1200">
          <a:solidFill>
            <a:schemeClr val="tx1"/>
          </a:solidFill>
          <a:latin typeface="+mj-lt"/>
          <a:ea typeface="+mn-ea"/>
          <a:cs typeface="+mn-cs"/>
        </a:defRPr>
      </a:lvl1pPr>
      <a:lvl2pPr marL="689769" indent="-298337" algn="l" defTabSz="1218735" rtl="0" eaLnBrk="1" latinLnBrk="0" hangingPunct="1">
        <a:spcBef>
          <a:spcPts val="667"/>
        </a:spcBef>
        <a:buClr>
          <a:schemeClr val="accent6"/>
        </a:buClr>
        <a:buFont typeface="Arial" pitchFamily="34" charset="0"/>
        <a:buChar char="•"/>
        <a:defRPr sz="2667" kern="1200">
          <a:solidFill>
            <a:schemeClr val="tx1"/>
          </a:solidFill>
          <a:latin typeface="+mj-lt"/>
          <a:ea typeface="+mn-ea"/>
          <a:cs typeface="+mn-cs"/>
        </a:defRPr>
      </a:lvl2pPr>
      <a:lvl3pPr marL="1068508" indent="-228514" algn="l" defTabSz="1218735" rtl="0" eaLnBrk="1" latinLnBrk="0" hangingPunct="1">
        <a:spcBef>
          <a:spcPts val="667"/>
        </a:spcBef>
        <a:buClr>
          <a:schemeClr val="accent6"/>
        </a:buClr>
        <a:buSzPct val="85000"/>
        <a:buFont typeface="Arial" pitchFamily="34" charset="0"/>
        <a:buChar char="̶"/>
        <a:defRPr sz="2400" kern="1200">
          <a:solidFill>
            <a:schemeClr val="tx1"/>
          </a:solidFill>
          <a:latin typeface="+mj-lt"/>
          <a:ea typeface="+mn-ea"/>
          <a:cs typeface="+mn-cs"/>
        </a:defRPr>
      </a:lvl3pPr>
      <a:lvl4pPr marL="1453596" indent="-304686" algn="l" defTabSz="1218735" rtl="0" eaLnBrk="1" latinLnBrk="0" hangingPunct="1">
        <a:spcBef>
          <a:spcPts val="0"/>
        </a:spcBef>
        <a:buClr>
          <a:schemeClr val="accent6"/>
        </a:buClr>
        <a:buSzPct val="80000"/>
        <a:buFont typeface="Courier New" pitchFamily="49" charset="0"/>
        <a:buChar char="o"/>
        <a:defRPr sz="2133" kern="1200">
          <a:solidFill>
            <a:schemeClr val="tx1"/>
          </a:solidFill>
          <a:latin typeface="+mj-lt"/>
          <a:ea typeface="+mn-ea"/>
          <a:cs typeface="+mn-cs"/>
        </a:defRPr>
      </a:lvl4pPr>
      <a:lvl5pPr marL="2742155" indent="-304686" algn="l" defTabSz="1218735" rtl="0" eaLnBrk="1" latinLnBrk="0" hangingPunct="1">
        <a:spcBef>
          <a:spcPct val="20000"/>
        </a:spcBef>
        <a:buFont typeface="Arial" pitchFamily="34" charset="0"/>
        <a:buChar char="»"/>
        <a:defRPr sz="2133" kern="1200">
          <a:solidFill>
            <a:schemeClr val="tx1"/>
          </a:solidFill>
          <a:latin typeface="+mn-lt"/>
          <a:ea typeface="+mn-ea"/>
          <a:cs typeface="+mn-cs"/>
        </a:defRPr>
      </a:lvl5pPr>
      <a:lvl6pPr marL="3351522" indent="-304686" algn="l" defTabSz="1218735"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0890" indent="-304686" algn="l" defTabSz="1218735"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256" indent="-304686" algn="l" defTabSz="1218735"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9623" indent="-304686" algn="l" defTabSz="1218735"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8735" rtl="0" eaLnBrk="1" latinLnBrk="0" hangingPunct="1">
        <a:defRPr sz="2400" kern="1200">
          <a:solidFill>
            <a:schemeClr val="tx1"/>
          </a:solidFill>
          <a:latin typeface="+mn-lt"/>
          <a:ea typeface="+mn-ea"/>
          <a:cs typeface="+mn-cs"/>
        </a:defRPr>
      </a:lvl1pPr>
      <a:lvl2pPr marL="609366" algn="l" defTabSz="1218735" rtl="0" eaLnBrk="1" latinLnBrk="0" hangingPunct="1">
        <a:defRPr sz="2400" kern="1200">
          <a:solidFill>
            <a:schemeClr val="tx1"/>
          </a:solidFill>
          <a:latin typeface="+mn-lt"/>
          <a:ea typeface="+mn-ea"/>
          <a:cs typeface="+mn-cs"/>
        </a:defRPr>
      </a:lvl2pPr>
      <a:lvl3pPr marL="1218735" algn="l" defTabSz="1218735" rtl="0" eaLnBrk="1" latinLnBrk="0" hangingPunct="1">
        <a:defRPr sz="2400" kern="1200">
          <a:solidFill>
            <a:schemeClr val="tx1"/>
          </a:solidFill>
          <a:latin typeface="+mn-lt"/>
          <a:ea typeface="+mn-ea"/>
          <a:cs typeface="+mn-cs"/>
        </a:defRPr>
      </a:lvl3pPr>
      <a:lvl4pPr marL="1828100" algn="l" defTabSz="1218735" rtl="0" eaLnBrk="1" latinLnBrk="0" hangingPunct="1">
        <a:defRPr sz="2400" kern="1200">
          <a:solidFill>
            <a:schemeClr val="tx1"/>
          </a:solidFill>
          <a:latin typeface="+mn-lt"/>
          <a:ea typeface="+mn-ea"/>
          <a:cs typeface="+mn-cs"/>
        </a:defRPr>
      </a:lvl4pPr>
      <a:lvl5pPr marL="2437470" algn="l" defTabSz="1218735" rtl="0" eaLnBrk="1" latinLnBrk="0" hangingPunct="1">
        <a:defRPr sz="2400" kern="1200">
          <a:solidFill>
            <a:schemeClr val="tx1"/>
          </a:solidFill>
          <a:latin typeface="+mn-lt"/>
          <a:ea typeface="+mn-ea"/>
          <a:cs typeface="+mn-cs"/>
        </a:defRPr>
      </a:lvl5pPr>
      <a:lvl6pPr marL="3046838" algn="l" defTabSz="1218735" rtl="0" eaLnBrk="1" latinLnBrk="0" hangingPunct="1">
        <a:defRPr sz="2400" kern="1200">
          <a:solidFill>
            <a:schemeClr val="tx1"/>
          </a:solidFill>
          <a:latin typeface="+mn-lt"/>
          <a:ea typeface="+mn-ea"/>
          <a:cs typeface="+mn-cs"/>
        </a:defRPr>
      </a:lvl6pPr>
      <a:lvl7pPr marL="3656207" algn="l" defTabSz="1218735" rtl="0" eaLnBrk="1" latinLnBrk="0" hangingPunct="1">
        <a:defRPr sz="2400" kern="1200">
          <a:solidFill>
            <a:schemeClr val="tx1"/>
          </a:solidFill>
          <a:latin typeface="+mn-lt"/>
          <a:ea typeface="+mn-ea"/>
          <a:cs typeface="+mn-cs"/>
        </a:defRPr>
      </a:lvl7pPr>
      <a:lvl8pPr marL="4265573" algn="l" defTabSz="1218735" rtl="0" eaLnBrk="1" latinLnBrk="0" hangingPunct="1">
        <a:defRPr sz="2400" kern="1200">
          <a:solidFill>
            <a:schemeClr val="tx1"/>
          </a:solidFill>
          <a:latin typeface="+mn-lt"/>
          <a:ea typeface="+mn-ea"/>
          <a:cs typeface="+mn-cs"/>
        </a:defRPr>
      </a:lvl8pPr>
      <a:lvl9pPr marL="4874939" algn="l" defTabSz="121873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25.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8.xml"/><Relationship Id="rId1" Type="http://schemas.openxmlformats.org/officeDocument/2006/relationships/slideLayout" Target="../slideLayouts/slideLayout25.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5.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2.xml"/><Relationship Id="rId1" Type="http://schemas.openxmlformats.org/officeDocument/2006/relationships/slideLayout" Target="../slideLayouts/slideLayout25.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3.xml"/><Relationship Id="rId1" Type="http://schemas.openxmlformats.org/officeDocument/2006/relationships/slideLayout" Target="../slideLayouts/slideLayout2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2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4.xml"/><Relationship Id="rId1" Type="http://schemas.openxmlformats.org/officeDocument/2006/relationships/slideLayout" Target="../slideLayouts/slideLayout25.xml"/><Relationship Id="rId6" Type="http://schemas.openxmlformats.org/officeDocument/2006/relationships/chart" Target="../charts/chart20.xml"/><Relationship Id="rId5" Type="http://schemas.openxmlformats.org/officeDocument/2006/relationships/chart" Target="../charts/chart19.xml"/><Relationship Id="rId4" Type="http://schemas.openxmlformats.org/officeDocument/2006/relationships/chart" Target="../charts/char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8.xml"/><Relationship Id="rId1" Type="http://schemas.openxmlformats.org/officeDocument/2006/relationships/slideLayout" Target="../slideLayouts/slideLayout25.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chart" Target="../charts/chart23.xml"/></Relationships>
</file>

<file path=ppt/slides/_rels/slide2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9.xml"/><Relationship Id="rId1" Type="http://schemas.openxmlformats.org/officeDocument/2006/relationships/slideLayout" Target="../slideLayouts/slideLayout25.xml"/><Relationship Id="rId6" Type="http://schemas.openxmlformats.org/officeDocument/2006/relationships/chart" Target="../charts/chart29.xml"/><Relationship Id="rId5" Type="http://schemas.openxmlformats.org/officeDocument/2006/relationships/chart" Target="../charts/chart28.xml"/><Relationship Id="rId4" Type="http://schemas.openxmlformats.org/officeDocument/2006/relationships/chart" Target="../charts/char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5.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5.xml"/><Relationship Id="rId5" Type="http://schemas.openxmlformats.org/officeDocument/2006/relationships/image" Target="../media/image26.jpe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5.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5.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gif"/><Relationship Id="rId17" Type="http://schemas.openxmlformats.org/officeDocument/2006/relationships/image" Target="../media/image46.png"/><Relationship Id="rId2" Type="http://schemas.openxmlformats.org/officeDocument/2006/relationships/notesSlide" Target="../notesSlides/notesSlide37.xml"/><Relationship Id="rId16" Type="http://schemas.openxmlformats.org/officeDocument/2006/relationships/image" Target="../media/image45.png"/><Relationship Id="rId1" Type="http://schemas.openxmlformats.org/officeDocument/2006/relationships/slideLayout" Target="../slideLayouts/slideLayout25.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9.xml"/><Relationship Id="rId1" Type="http://schemas.openxmlformats.org/officeDocument/2006/relationships/slideLayout" Target="../slideLayouts/slideLayout25.xml"/><Relationship Id="rId4" Type="http://schemas.openxmlformats.org/officeDocument/2006/relationships/image" Target="../media/image4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41.gif"/><Relationship Id="rId3" Type="http://schemas.openxmlformats.org/officeDocument/2006/relationships/image" Target="../media/image50.jpeg"/><Relationship Id="rId7" Type="http://schemas.openxmlformats.org/officeDocument/2006/relationships/image" Target="../media/image54.png"/><Relationship Id="rId12" Type="http://schemas.openxmlformats.org/officeDocument/2006/relationships/image" Target="../media/image59.png"/><Relationship Id="rId2" Type="http://schemas.openxmlformats.org/officeDocument/2006/relationships/notesSlide" Target="../notesSlides/notesSlide40.xml"/><Relationship Id="rId16" Type="http://schemas.openxmlformats.org/officeDocument/2006/relationships/image" Target="../media/image62.png"/><Relationship Id="rId1" Type="http://schemas.openxmlformats.org/officeDocument/2006/relationships/slideLayout" Target="../slideLayouts/slideLayout25.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5" Type="http://schemas.openxmlformats.org/officeDocument/2006/relationships/image" Target="../media/image61.png"/><Relationship Id="rId10" Type="http://schemas.openxmlformats.org/officeDocument/2006/relationships/image" Target="../media/image57.png"/><Relationship Id="rId4" Type="http://schemas.openxmlformats.org/officeDocument/2006/relationships/image" Target="../media/image51.jpeg"/><Relationship Id="rId9" Type="http://schemas.openxmlformats.org/officeDocument/2006/relationships/image" Target="../media/image56.png"/><Relationship Id="rId14" Type="http://schemas.openxmlformats.org/officeDocument/2006/relationships/image" Target="../media/image60.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6.xml"/><Relationship Id="rId1" Type="http://schemas.openxmlformats.org/officeDocument/2006/relationships/slideLayout" Target="../slideLayouts/slideLayout12.xml"/><Relationship Id="rId5" Type="http://schemas.openxmlformats.org/officeDocument/2006/relationships/image" Target="../media/image66.emf"/><Relationship Id="rId4" Type="http://schemas.openxmlformats.org/officeDocument/2006/relationships/image" Target="../media/image64.e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24.xml"/><Relationship Id="rId4" Type="http://schemas.openxmlformats.org/officeDocument/2006/relationships/image" Target="../media/image67.jpeg"/></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9.xml"/><Relationship Id="rId1" Type="http://schemas.openxmlformats.org/officeDocument/2006/relationships/slideLayout" Target="../slideLayouts/slideLayout25.xml"/><Relationship Id="rId4" Type="http://schemas.openxmlformats.org/officeDocument/2006/relationships/image" Target="../media/image6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50.xml"/><Relationship Id="rId1" Type="http://schemas.openxmlformats.org/officeDocument/2006/relationships/slideLayout" Target="../slideLayouts/slideLayout25.xml"/><Relationship Id="rId5" Type="http://schemas.openxmlformats.org/officeDocument/2006/relationships/image" Target="../media/image30.png"/><Relationship Id="rId4" Type="http://schemas.openxmlformats.org/officeDocument/2006/relationships/image" Target="../media/image70.jpeg"/></Relationships>
</file>

<file path=ppt/slides/_rels/slide5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51.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72.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53.xml"/><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58.xml"/><Relationship Id="rId1" Type="http://schemas.openxmlformats.org/officeDocument/2006/relationships/slideLayout" Target="../slideLayouts/slideLayout12.xml"/><Relationship Id="rId4" Type="http://schemas.openxmlformats.org/officeDocument/2006/relationships/image" Target="../media/image74.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66217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nvPr>
        </p:nvGraphicFramePr>
        <p:xfrm>
          <a:off x="730754" y="1486028"/>
          <a:ext cx="10529545" cy="41160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730753" y="1586124"/>
            <a:ext cx="2427096" cy="3793771"/>
          </a:xfrm>
          <a:prstGeom prst="roundRect">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r>
              <a:rPr lang="en-US" sz="2667" kern="0" dirty="0">
                <a:solidFill>
                  <a:schemeClr val="bg1"/>
                </a:solidFill>
              </a:rPr>
              <a:t>Today’s Discussion</a:t>
            </a:r>
          </a:p>
        </p:txBody>
      </p:sp>
      <p:sp>
        <p:nvSpPr>
          <p:cNvPr id="6" name="Text Placeholder 3"/>
          <p:cNvSpPr>
            <a:spLocks noGrp="1"/>
          </p:cNvSpPr>
          <p:nvPr>
            <p:ph idx="1"/>
          </p:nvPr>
        </p:nvSpPr>
        <p:spPr>
          <a:xfrm>
            <a:off x="767427" y="1128735"/>
            <a:ext cx="11484155" cy="4650580"/>
          </a:xfrm>
          <a:prstGeom prst="rect">
            <a:avLst/>
          </a:prstGeom>
        </p:spPr>
        <p:txBody>
          <a:bodyPr/>
          <a:lstStyle/>
          <a:p>
            <a:pPr marL="0" indent="0" algn="ctr">
              <a:buNone/>
            </a:pPr>
            <a:endParaRPr lang="en-US" sz="3733" dirty="0">
              <a:solidFill>
                <a:srgbClr val="FFFFFF"/>
              </a:solidFill>
            </a:endParaRPr>
          </a:p>
          <a:p>
            <a:pPr marL="0" indent="0" algn="ctr">
              <a:buNone/>
            </a:pPr>
            <a:endParaRPr lang="en-US" sz="3733" dirty="0">
              <a:solidFill>
                <a:srgbClr val="FFFFFF"/>
              </a:solidFill>
            </a:endParaRPr>
          </a:p>
        </p:txBody>
      </p:sp>
      <p:sp>
        <p:nvSpPr>
          <p:cNvPr id="4" name="Rectangle 3"/>
          <p:cNvSpPr/>
          <p:nvPr/>
        </p:nvSpPr>
        <p:spPr>
          <a:xfrm>
            <a:off x="1631627" y="5418295"/>
            <a:ext cx="9686400" cy="349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667" kern="0">
              <a:solidFill>
                <a:sysClr val="windowText" lastClr="000000"/>
              </a:solidFill>
            </a:endParaRPr>
          </a:p>
        </p:txBody>
      </p:sp>
    </p:spTree>
    <p:extLst>
      <p:ext uri="{BB962C8B-B14F-4D97-AF65-F5344CB8AC3E}">
        <p14:creationId xmlns:p14="http://schemas.microsoft.com/office/powerpoint/2010/main" val="68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62965"/>
            <a:ext cx="12192000" cy="1840636"/>
          </a:xfrm>
        </p:spPr>
        <p:txBody>
          <a:bodyPr/>
          <a:lstStyle/>
          <a:p>
            <a:r>
              <a:rPr lang="en-US" dirty="0"/>
              <a:t>Voice of the Customer:  </a:t>
            </a:r>
            <a:br>
              <a:rPr lang="en-US" dirty="0"/>
            </a:br>
            <a:r>
              <a:rPr lang="en-US" dirty="0"/>
              <a:t>J.D. Power’s SSI and CSI Studies</a:t>
            </a:r>
          </a:p>
        </p:txBody>
      </p:sp>
    </p:spTree>
    <p:extLst>
      <p:ext uri="{BB962C8B-B14F-4D97-AF65-F5344CB8AC3E}">
        <p14:creationId xmlns:p14="http://schemas.microsoft.com/office/powerpoint/2010/main" val="254432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693" y="243496"/>
            <a:ext cx="8787428" cy="616672"/>
          </a:xfrm>
        </p:spPr>
        <p:txBody>
          <a:bodyPr/>
          <a:lstStyle/>
          <a:p>
            <a:r>
              <a:rPr lang="en-US" dirty="0"/>
              <a:t>Syndicated Research Methodology</a:t>
            </a:r>
          </a:p>
        </p:txBody>
      </p:sp>
      <p:graphicFrame>
        <p:nvGraphicFramePr>
          <p:cNvPr id="39" name="Group 108"/>
          <p:cNvGraphicFramePr>
            <a:graphicFrameLocks/>
          </p:cNvGraphicFramePr>
          <p:nvPr>
            <p:extLst/>
          </p:nvPr>
        </p:nvGraphicFramePr>
        <p:xfrm>
          <a:off x="553864" y="1713659"/>
          <a:ext cx="11130136" cy="4593336"/>
        </p:xfrm>
        <a:graphic>
          <a:graphicData uri="http://schemas.openxmlformats.org/drawingml/2006/table">
            <a:tbl>
              <a:tblPr/>
              <a:tblGrid>
                <a:gridCol w="1438656">
                  <a:extLst>
                    <a:ext uri="{9D8B030D-6E8A-4147-A177-3AD203B41FA5}">
                      <a16:colId xmlns:a16="http://schemas.microsoft.com/office/drawing/2014/main" xmlns="" val="20000"/>
                    </a:ext>
                  </a:extLst>
                </a:gridCol>
                <a:gridCol w="5033941">
                  <a:extLst>
                    <a:ext uri="{9D8B030D-6E8A-4147-A177-3AD203B41FA5}">
                      <a16:colId xmlns:a16="http://schemas.microsoft.com/office/drawing/2014/main" xmlns="" val="20001"/>
                    </a:ext>
                  </a:extLst>
                </a:gridCol>
                <a:gridCol w="4657539">
                  <a:extLst>
                    <a:ext uri="{9D8B030D-6E8A-4147-A177-3AD203B41FA5}">
                      <a16:colId xmlns:a16="http://schemas.microsoft.com/office/drawing/2014/main" xmlns="" val="20002"/>
                    </a:ext>
                  </a:extLst>
                </a:gridCol>
              </a:tblGrid>
              <a:tr h="11887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Calibri" pitchFamily="34" charset="0"/>
                          <a:ea typeface="ヒラギノ角ゴ Pro W3" pitchFamily="-106" charset="-128"/>
                        </a:rPr>
                        <a:t>Sample       Frame</a:t>
                      </a:r>
                    </a:p>
                  </a:txBody>
                  <a:tcPr marL="121920" marR="121920"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sz="1200" b="1" i="0" u="none" strike="noStrike" cap="none" normalizeH="0" baseline="0" dirty="0">
                          <a:ln>
                            <a:noFill/>
                          </a:ln>
                          <a:solidFill>
                            <a:srgbClr val="000000"/>
                          </a:solidFill>
                          <a:effectLst/>
                          <a:latin typeface="Calibri" pitchFamily="34" charset="0"/>
                          <a:ea typeface="ヒラギノ角ゴ Pro W3" pitchFamily="-106" charset="-128"/>
                        </a:rPr>
                        <a:t>New car buyers/lessees:</a:t>
                      </a:r>
                    </a:p>
                    <a:p>
                      <a:pPr marL="171450" marR="0" lvl="0" indent="-171450" algn="l" defTabSz="914400" rtl="0" eaLnBrk="1" fontAlgn="base" latinLnBrk="0" hangingPunct="1">
                        <a:lnSpc>
                          <a:spcPct val="100000"/>
                        </a:lnSpc>
                        <a:spcBef>
                          <a:spcPct val="0"/>
                        </a:spcBef>
                        <a:spcAft>
                          <a:spcPct val="0"/>
                        </a:spcAft>
                        <a:buClr>
                          <a:schemeClr val="accent6"/>
                        </a:buClr>
                        <a:buSzTx/>
                        <a:buFont typeface="Arial"/>
                        <a:buChar char="•"/>
                        <a:tabLst/>
                      </a:pPr>
                      <a:r>
                        <a:rPr kumimoji="0" lang="pt-BR" sz="1200" b="0" i="0" u="none" strike="noStrike" kern="1200" cap="none" normalizeH="0" baseline="0" noProof="0" dirty="0">
                          <a:ln>
                            <a:noFill/>
                          </a:ln>
                          <a:solidFill>
                            <a:srgbClr val="000000"/>
                          </a:solidFill>
                          <a:effectLst/>
                          <a:latin typeface="Calibri" pitchFamily="34" charset="0"/>
                          <a:ea typeface="ヒラギノ角ゴ Pro W3" pitchFamily="-106" charset="-128"/>
                          <a:cs typeface="+mn-cs"/>
                        </a:rPr>
                        <a:t>2014-2016 model years</a:t>
                      </a:r>
                    </a:p>
                    <a:p>
                      <a:pPr marL="171450" marR="0" lvl="0" indent="-171450" algn="l" defTabSz="914400" rtl="0" eaLnBrk="1" fontAlgn="base" latinLnBrk="0" hangingPunct="1">
                        <a:lnSpc>
                          <a:spcPct val="100000"/>
                        </a:lnSpc>
                        <a:spcBef>
                          <a:spcPct val="0"/>
                        </a:spcBef>
                        <a:spcAft>
                          <a:spcPct val="0"/>
                        </a:spcAft>
                        <a:buClr>
                          <a:schemeClr val="accent6"/>
                        </a:buClr>
                        <a:buSzTx/>
                        <a:buFont typeface="Arial"/>
                        <a:buChar char="•"/>
                        <a:tabLst/>
                      </a:pPr>
                      <a:r>
                        <a:rPr kumimoji="0" lang="pt-BR" sz="1200" b="0" i="0" u="none" strike="noStrike" kern="1200" cap="none" normalizeH="0" baseline="0" noProof="0" dirty="0">
                          <a:ln>
                            <a:noFill/>
                          </a:ln>
                          <a:solidFill>
                            <a:srgbClr val="000000"/>
                          </a:solidFill>
                          <a:effectLst/>
                          <a:latin typeface="Calibri" pitchFamily="34" charset="0"/>
                          <a:ea typeface="ヒラギノ角ゴ Pro W3" pitchFamily="-106" charset="-128"/>
                          <a:cs typeface="+mn-cs"/>
                        </a:rPr>
                        <a:t>90 days after purchase/lease</a:t>
                      </a:r>
                    </a:p>
                    <a:p>
                      <a:pPr marL="171450" marR="0" lvl="0" indent="-171450" algn="l" defTabSz="914400" rtl="0" eaLnBrk="1" fontAlgn="base" latinLnBrk="0" hangingPunct="1">
                        <a:lnSpc>
                          <a:spcPct val="100000"/>
                        </a:lnSpc>
                        <a:spcBef>
                          <a:spcPct val="0"/>
                        </a:spcBef>
                        <a:spcAft>
                          <a:spcPct val="0"/>
                        </a:spcAft>
                        <a:buClr>
                          <a:schemeClr val="accent6"/>
                        </a:buClr>
                        <a:buSzTx/>
                        <a:buFont typeface="Arial"/>
                        <a:buChar char="•"/>
                        <a:tabLst/>
                      </a:pPr>
                      <a:r>
                        <a:rPr kumimoji="0" lang="en-US" sz="1200" b="0" i="0" u="none" strike="noStrike" kern="1200" cap="none" normalizeH="0" baseline="0" noProof="0" dirty="0">
                          <a:ln>
                            <a:noFill/>
                          </a:ln>
                          <a:solidFill>
                            <a:schemeClr val="tx1"/>
                          </a:solidFill>
                          <a:effectLst/>
                          <a:latin typeface="Calibri" pitchFamily="34" charset="0"/>
                          <a:ea typeface="ヒラギノ角ゴ Pro W3" pitchFamily="-106" charset="-128"/>
                          <a:cs typeface="+mn-cs"/>
                        </a:rPr>
                        <a:t>April-May, 2015 registrations</a:t>
                      </a:r>
                      <a:endParaRPr kumimoji="0" lang="en-US" sz="1200" b="0" i="0" u="none" strike="noStrike" kern="1200" cap="none" normalizeH="0" baseline="0" dirty="0">
                        <a:ln>
                          <a:noFill/>
                        </a:ln>
                        <a:solidFill>
                          <a:schemeClr val="tx1"/>
                        </a:solidFill>
                        <a:effectLst/>
                        <a:latin typeface="Calibri" pitchFamily="34" charset="0"/>
                        <a:ea typeface="ヒラギノ角ゴ Pro W3" pitchFamily="-106" charset="-128"/>
                        <a:cs typeface="+mn-cs"/>
                      </a:endParaRPr>
                    </a:p>
                  </a:txBody>
                  <a:tcPr marL="121920" marR="12192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
                          <a:srgbClr val="FF0000"/>
                        </a:buClr>
                        <a:buSzTx/>
                        <a:buFont typeface="Wingdings" pitchFamily="2" charset="2"/>
                        <a:buNone/>
                        <a:tabLst/>
                      </a:pPr>
                      <a:r>
                        <a:rPr kumimoji="0" lang="en-US" sz="1200" b="1" i="0" u="none" strike="noStrike" cap="none" normalizeH="0" baseline="0" dirty="0">
                          <a:ln>
                            <a:noFill/>
                          </a:ln>
                          <a:solidFill>
                            <a:srgbClr val="000000"/>
                          </a:solidFill>
                          <a:effectLst/>
                          <a:latin typeface="Calibri" pitchFamily="34" charset="0"/>
                          <a:ea typeface="ヒラギノ角ゴ Pro W3" pitchFamily="-106" charset="-128"/>
                        </a:rPr>
                        <a:t>Original owners of light vehicles (personal use vehicles):</a:t>
                      </a:r>
                    </a:p>
                    <a:p>
                      <a:pPr marL="285750" marR="0" lvl="0" indent="-285750" algn="l" defTabSz="914400" rtl="0" eaLnBrk="1" fontAlgn="base" latinLnBrk="0" hangingPunct="1">
                        <a:lnSpc>
                          <a:spcPct val="100000"/>
                        </a:lnSpc>
                        <a:spcBef>
                          <a:spcPct val="0"/>
                        </a:spcBef>
                        <a:spcAft>
                          <a:spcPct val="0"/>
                        </a:spcAft>
                        <a:buClr>
                          <a:schemeClr val="accent6"/>
                        </a:buClr>
                        <a:buSzTx/>
                        <a:buFont typeface="Arial"/>
                        <a:buChar char="•"/>
                        <a:tabLst/>
                      </a:pPr>
                      <a:r>
                        <a:rPr kumimoji="0" lang="en-US" sz="1200" b="0" i="0" u="none" strike="noStrike" kern="1200" cap="none" normalizeH="0" baseline="0" noProof="0" dirty="0">
                          <a:ln>
                            <a:noFill/>
                          </a:ln>
                          <a:solidFill>
                            <a:schemeClr val="tx1"/>
                          </a:solidFill>
                          <a:effectLst/>
                          <a:latin typeface="Calibri" pitchFamily="34" charset="0"/>
                          <a:ea typeface="ヒラギノ角ゴ Pro W3" pitchFamily="-106" charset="-128"/>
                          <a:cs typeface="+mn-cs"/>
                        </a:rPr>
                        <a:t>Dealer service experience within the last 12 months</a:t>
                      </a:r>
                    </a:p>
                    <a:p>
                      <a:pPr marL="285750" marR="0" lvl="0" indent="-285750" algn="l" defTabSz="914400" rtl="0" eaLnBrk="1" fontAlgn="base" latinLnBrk="0" hangingPunct="1">
                        <a:lnSpc>
                          <a:spcPct val="100000"/>
                        </a:lnSpc>
                        <a:spcBef>
                          <a:spcPct val="0"/>
                        </a:spcBef>
                        <a:spcAft>
                          <a:spcPct val="0"/>
                        </a:spcAft>
                        <a:buClr>
                          <a:schemeClr val="accent6"/>
                        </a:buClr>
                        <a:buSzTx/>
                        <a:buFont typeface="Arial"/>
                        <a:buChar char="•"/>
                        <a:tabLst/>
                      </a:pPr>
                      <a:r>
                        <a:rPr kumimoji="0" lang="pt-BR" sz="1200" b="0" i="0" u="none" strike="noStrike" kern="1200" cap="none" normalizeH="0" baseline="0" noProof="0" dirty="0">
                          <a:ln>
                            <a:noFill/>
                          </a:ln>
                          <a:solidFill>
                            <a:schemeClr val="tx1"/>
                          </a:solidFill>
                          <a:effectLst/>
                          <a:latin typeface="Calibri" pitchFamily="34" charset="0"/>
                          <a:ea typeface="ヒラギノ角ゴ Pro W3" pitchFamily="-106" charset="-128"/>
                          <a:cs typeface="+mn-cs"/>
                        </a:rPr>
                        <a:t>Highest concentration of ROs June through December 2015 </a:t>
                      </a:r>
                    </a:p>
                    <a:p>
                      <a:pPr marL="285750" marR="0" lvl="0" indent="-285750" algn="l" defTabSz="914400" rtl="0" eaLnBrk="1" fontAlgn="base" latinLnBrk="0" hangingPunct="1">
                        <a:lnSpc>
                          <a:spcPct val="100000"/>
                        </a:lnSpc>
                        <a:spcBef>
                          <a:spcPct val="0"/>
                        </a:spcBef>
                        <a:spcAft>
                          <a:spcPct val="0"/>
                        </a:spcAft>
                        <a:buClr>
                          <a:schemeClr val="accent6"/>
                        </a:buClr>
                        <a:buSzTx/>
                        <a:buFont typeface="Arial"/>
                        <a:buChar char="•"/>
                        <a:tabLst/>
                      </a:pPr>
                      <a:r>
                        <a:rPr kumimoji="0" lang="pt-BR" sz="1200" b="0" i="0" u="none" strike="noStrike" kern="1200" cap="none" normalizeH="0" baseline="0" noProof="0" dirty="0">
                          <a:ln>
                            <a:noFill/>
                          </a:ln>
                          <a:solidFill>
                            <a:schemeClr val="tx1"/>
                          </a:solidFill>
                          <a:effectLst/>
                          <a:latin typeface="Calibri" pitchFamily="34" charset="0"/>
                          <a:ea typeface="ヒラギノ角ゴ Pro W3" pitchFamily="-106" charset="-128"/>
                          <a:cs typeface="+mn-cs"/>
                        </a:rPr>
                        <a:t>Maintenance, repair and recall visits.  Recall included as part of repair</a:t>
                      </a:r>
                    </a:p>
                  </a:txBody>
                  <a:tcPr marL="121920" marR="121920"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xmlns="" val="10000"/>
                  </a:ext>
                </a:extLst>
              </a:tr>
              <a:tr h="11887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Calibri" pitchFamily="34" charset="0"/>
                          <a:ea typeface="ヒラギノ角ゴ Pro W3" pitchFamily="-106" charset="-128"/>
                        </a:rPr>
                        <a:t>Research Methodology</a:t>
                      </a:r>
                    </a:p>
                  </a:txBody>
                  <a:tcPr marL="121920" marR="121920"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85725" marR="0" lvl="0" indent="-85725"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Calibri" pitchFamily="34" charset="0"/>
                          <a:ea typeface="ヒラギノ角ゴ Pro W3" pitchFamily="-106" charset="-128"/>
                        </a:rPr>
                        <a:t>Online surveys:	</a:t>
                      </a:r>
                    </a:p>
                    <a:p>
                      <a:pPr marL="285750" marR="0" lvl="0" indent="-285750" algn="l" defTabSz="914400" rtl="0" eaLnBrk="1" fontAlgn="base" latinLnBrk="0" hangingPunct="1">
                        <a:lnSpc>
                          <a:spcPct val="100000"/>
                        </a:lnSpc>
                        <a:spcBef>
                          <a:spcPct val="0"/>
                        </a:spcBef>
                        <a:spcAft>
                          <a:spcPct val="0"/>
                        </a:spcAft>
                        <a:buClr>
                          <a:schemeClr val="accent6"/>
                        </a:buClr>
                        <a:buSzTx/>
                        <a:buFont typeface="Arial"/>
                        <a:buChar char="•"/>
                        <a:tabLst/>
                      </a:pPr>
                      <a:r>
                        <a:rPr kumimoji="0" lang="en-US" sz="1200" b="0" i="0" u="none" strike="noStrike" kern="1200" cap="none" normalizeH="0" baseline="0" dirty="0">
                          <a:ln>
                            <a:noFill/>
                          </a:ln>
                          <a:solidFill>
                            <a:schemeClr val="tx1"/>
                          </a:solidFill>
                          <a:effectLst/>
                          <a:latin typeface="Calibri" pitchFamily="34" charset="0"/>
                          <a:ea typeface="ヒラギノ角ゴ Pro W3" pitchFamily="-106" charset="-128"/>
                          <a:cs typeface="+mn-cs"/>
                        </a:rPr>
                        <a:t>Fieldwork completed July-September, 2015</a:t>
                      </a:r>
                    </a:p>
                    <a:p>
                      <a:pPr marL="285750" marR="0" lvl="0" indent="-285750" algn="l" defTabSz="914400" rtl="0" eaLnBrk="1" fontAlgn="base" latinLnBrk="0" hangingPunct="1">
                        <a:lnSpc>
                          <a:spcPct val="100000"/>
                        </a:lnSpc>
                        <a:spcBef>
                          <a:spcPct val="0"/>
                        </a:spcBef>
                        <a:spcAft>
                          <a:spcPct val="0"/>
                        </a:spcAft>
                        <a:buClr>
                          <a:schemeClr val="accent6"/>
                        </a:buClr>
                        <a:buSzTx/>
                        <a:buFont typeface="Arial"/>
                        <a:buChar char="•"/>
                        <a:tabLst/>
                      </a:pPr>
                      <a:r>
                        <a:rPr kumimoji="0" lang="en-US" sz="1200" b="0" i="0" u="none" strike="noStrike" kern="1200" cap="none" normalizeH="0" baseline="0" dirty="0">
                          <a:ln>
                            <a:noFill/>
                          </a:ln>
                          <a:solidFill>
                            <a:schemeClr val="tx1"/>
                          </a:solidFill>
                          <a:effectLst/>
                          <a:latin typeface="Calibri" pitchFamily="34" charset="0"/>
                          <a:ea typeface="ヒラギノ角ゴ Pro W3" pitchFamily="-106" charset="-128"/>
                          <a:cs typeface="+mn-cs"/>
                        </a:rPr>
                        <a:t>Randomly drawn national sample</a:t>
                      </a:r>
                    </a:p>
                    <a:p>
                      <a:pPr marL="285750" marR="0" lvl="0" indent="-285750" algn="l" defTabSz="914400" rtl="0" eaLnBrk="1" fontAlgn="base" latinLnBrk="0" hangingPunct="1">
                        <a:lnSpc>
                          <a:spcPct val="100000"/>
                        </a:lnSpc>
                        <a:spcBef>
                          <a:spcPct val="0"/>
                        </a:spcBef>
                        <a:spcAft>
                          <a:spcPct val="0"/>
                        </a:spcAft>
                        <a:buClr>
                          <a:schemeClr val="accent6"/>
                        </a:buClr>
                        <a:buSzTx/>
                        <a:buFont typeface="Arial"/>
                        <a:buChar char="•"/>
                        <a:tabLst/>
                      </a:pPr>
                      <a:r>
                        <a:rPr kumimoji="0" lang="en-US" sz="1200" b="0" i="0" u="none" strike="noStrike" kern="1200" cap="none" normalizeH="0" baseline="0" dirty="0">
                          <a:ln>
                            <a:noFill/>
                          </a:ln>
                          <a:solidFill>
                            <a:schemeClr val="tx1"/>
                          </a:solidFill>
                          <a:effectLst/>
                          <a:latin typeface="Calibri" pitchFamily="34" charset="0"/>
                          <a:ea typeface="ヒラギノ角ゴ Pro W3" pitchFamily="-106" charset="-128"/>
                          <a:cs typeface="+mn-cs"/>
                        </a:rPr>
                        <a:t>Invitation letter to an online survey</a:t>
                      </a:r>
                    </a:p>
                  </a:txBody>
                  <a:tcPr marL="121920" marR="12192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85725" marR="0" lvl="0" indent="-85725"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Calibri" pitchFamily="34" charset="0"/>
                          <a:ea typeface="ヒラギノ角ゴ Pro W3" pitchFamily="-106" charset="-128"/>
                        </a:rPr>
                        <a:t>Online surveys:	</a:t>
                      </a:r>
                    </a:p>
                    <a:p>
                      <a:pPr marL="285750" marR="0" lvl="0" indent="-285750" algn="l" defTabSz="914400" rtl="0" eaLnBrk="1" fontAlgn="base" latinLnBrk="0" hangingPunct="1">
                        <a:lnSpc>
                          <a:spcPct val="100000"/>
                        </a:lnSpc>
                        <a:spcBef>
                          <a:spcPct val="0"/>
                        </a:spcBef>
                        <a:spcAft>
                          <a:spcPct val="0"/>
                        </a:spcAft>
                        <a:buClr>
                          <a:schemeClr val="accent6"/>
                        </a:buClr>
                        <a:buSzTx/>
                        <a:buFont typeface="Arial"/>
                        <a:buChar char="•"/>
                        <a:tabLst/>
                      </a:pPr>
                      <a:r>
                        <a:rPr kumimoji="0" lang="en-US" sz="1200" b="0" i="0" u="none" strike="noStrike" kern="1200" cap="none" normalizeH="0" baseline="0" dirty="0">
                          <a:ln>
                            <a:noFill/>
                          </a:ln>
                          <a:solidFill>
                            <a:schemeClr val="tx1"/>
                          </a:solidFill>
                          <a:effectLst/>
                          <a:latin typeface="Calibri" pitchFamily="34" charset="0"/>
                          <a:ea typeface="ヒラギノ角ゴ Pro W3" pitchFamily="-106" charset="-128"/>
                          <a:cs typeface="+mn-cs"/>
                        </a:rPr>
                        <a:t>Fieldwork completed between October and December 2015</a:t>
                      </a:r>
                    </a:p>
                    <a:p>
                      <a:pPr marL="285750" marR="0" lvl="0" indent="-285750" algn="l" defTabSz="914400" rtl="0" eaLnBrk="1" fontAlgn="base" latinLnBrk="0" hangingPunct="1">
                        <a:lnSpc>
                          <a:spcPct val="100000"/>
                        </a:lnSpc>
                        <a:spcBef>
                          <a:spcPct val="0"/>
                        </a:spcBef>
                        <a:spcAft>
                          <a:spcPct val="0"/>
                        </a:spcAft>
                        <a:buClr>
                          <a:schemeClr val="accent6"/>
                        </a:buClr>
                        <a:buSzTx/>
                        <a:buFont typeface="Arial"/>
                        <a:buChar char="•"/>
                        <a:tabLst/>
                      </a:pPr>
                      <a:r>
                        <a:rPr kumimoji="0" lang="en-US" sz="1200" b="0" i="0" u="none" strike="noStrike" kern="1200" cap="none" normalizeH="0" baseline="0" dirty="0">
                          <a:ln>
                            <a:noFill/>
                          </a:ln>
                          <a:solidFill>
                            <a:schemeClr val="tx1"/>
                          </a:solidFill>
                          <a:effectLst/>
                          <a:latin typeface="Calibri" pitchFamily="34" charset="0"/>
                          <a:ea typeface="ヒラギノ角ゴ Pro W3" pitchFamily="-106" charset="-128"/>
                          <a:cs typeface="+mn-cs"/>
                        </a:rPr>
                        <a:t>Randomly drawn national sample</a:t>
                      </a:r>
                    </a:p>
                    <a:p>
                      <a:pPr marL="285750" marR="0" lvl="0" indent="-285750" algn="l" defTabSz="914400" rtl="0" eaLnBrk="1" fontAlgn="base" latinLnBrk="0" hangingPunct="1">
                        <a:lnSpc>
                          <a:spcPct val="100000"/>
                        </a:lnSpc>
                        <a:spcBef>
                          <a:spcPct val="0"/>
                        </a:spcBef>
                        <a:spcAft>
                          <a:spcPct val="0"/>
                        </a:spcAft>
                        <a:buClr>
                          <a:schemeClr val="accent6"/>
                        </a:buClr>
                        <a:buSzTx/>
                        <a:buFont typeface="Arial"/>
                        <a:buChar char="•"/>
                        <a:tabLst/>
                      </a:pPr>
                      <a:r>
                        <a:rPr kumimoji="0" lang="en-US" sz="1200" b="0" i="0" u="none" strike="noStrike" kern="1200" cap="none" normalizeH="0" baseline="0" dirty="0">
                          <a:ln>
                            <a:noFill/>
                          </a:ln>
                          <a:solidFill>
                            <a:schemeClr val="tx1"/>
                          </a:solidFill>
                          <a:effectLst/>
                          <a:latin typeface="Calibri" pitchFamily="34" charset="0"/>
                          <a:ea typeface="ヒラギノ角ゴ Pro W3" pitchFamily="-106" charset="-128"/>
                          <a:cs typeface="+mn-cs"/>
                        </a:rPr>
                        <a:t>Invitation letter with </a:t>
                      </a:r>
                      <a:r>
                        <a:rPr lang="en-US" sz="1200" dirty="0">
                          <a:latin typeface="Calibri" panose="020F0502020204030204" pitchFamily="34" charset="0"/>
                        </a:rPr>
                        <a:t>$1 response incentive and $100k sweepstakes</a:t>
                      </a:r>
                      <a:endParaRPr kumimoji="0" lang="en-US" sz="1200" b="0" i="0" u="none" strike="noStrike" kern="1200" cap="none" normalizeH="0" baseline="0" dirty="0">
                        <a:ln>
                          <a:noFill/>
                        </a:ln>
                        <a:solidFill>
                          <a:schemeClr val="tx1"/>
                        </a:solidFill>
                        <a:effectLst/>
                        <a:latin typeface="Calibri" pitchFamily="34" charset="0"/>
                        <a:ea typeface="ヒラギノ角ゴ Pro W3" pitchFamily="-106" charset="-128"/>
                        <a:cs typeface="+mn-cs"/>
                      </a:endParaRPr>
                    </a:p>
                  </a:txBody>
                  <a:tcPr marL="121920" marR="121920"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xmlns="" val="10001"/>
                  </a:ext>
                </a:extLst>
              </a:tr>
              <a:tr h="10271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Calibri" pitchFamily="34" charset="0"/>
                          <a:ea typeface="ヒラギノ角ゴ Pro W3" pitchFamily="-106" charset="-128"/>
                        </a:rPr>
                        <a:t>Brand        Ranking</a:t>
                      </a:r>
                    </a:p>
                  </a:txBody>
                  <a:tcPr marL="121920" marR="121920"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14300" marR="0" lvl="0" indent="-114300" algn="l" defTabSz="914400" rtl="0" eaLnBrk="1" fontAlgn="base" latinLnBrk="0" hangingPunct="1">
                        <a:lnSpc>
                          <a:spcPct val="100000"/>
                        </a:lnSpc>
                        <a:spcBef>
                          <a:spcPct val="0"/>
                        </a:spcBef>
                        <a:spcAft>
                          <a:spcPct val="0"/>
                        </a:spcAft>
                        <a:buClrTx/>
                        <a:buSzTx/>
                        <a:buFont typeface="Arial" pitchFamily="34" charset="0"/>
                        <a:buNone/>
                        <a:tabLst/>
                      </a:pPr>
                      <a:r>
                        <a:rPr kumimoji="0" lang="pt-BR" sz="1200" b="1" i="0" u="none" strike="noStrike" cap="none" normalizeH="0" baseline="0" noProof="0" dirty="0">
                          <a:ln>
                            <a:noFill/>
                          </a:ln>
                          <a:solidFill>
                            <a:schemeClr val="tx1"/>
                          </a:solidFill>
                          <a:effectLst/>
                          <a:latin typeface="Calibri" pitchFamily="34" charset="0"/>
                          <a:ea typeface="ヒラギノ角ゴ Pro W3" pitchFamily="-106" charset="-128"/>
                        </a:rPr>
                        <a:t>New car buyers:</a:t>
                      </a:r>
                    </a:p>
                    <a:p>
                      <a:pPr marL="285750" marR="0" lvl="0" indent="-285750" algn="l" defTabSz="914400" rtl="0" eaLnBrk="1" fontAlgn="base" latinLnBrk="0" hangingPunct="1">
                        <a:lnSpc>
                          <a:spcPct val="100000"/>
                        </a:lnSpc>
                        <a:spcBef>
                          <a:spcPct val="0"/>
                        </a:spcBef>
                        <a:spcAft>
                          <a:spcPct val="0"/>
                        </a:spcAft>
                        <a:buClr>
                          <a:schemeClr val="accent6"/>
                        </a:buClr>
                        <a:buSzTx/>
                        <a:buFont typeface="Arial"/>
                        <a:buChar char="•"/>
                        <a:tabLst/>
                      </a:pPr>
                      <a:r>
                        <a:rPr kumimoji="0" lang="pt-BR" sz="1200" b="0" i="0" u="none" strike="noStrike" kern="1200" cap="none" normalizeH="0" baseline="0" noProof="0" dirty="0">
                          <a:ln>
                            <a:noFill/>
                          </a:ln>
                          <a:solidFill>
                            <a:schemeClr val="tx1"/>
                          </a:solidFill>
                          <a:effectLst/>
                          <a:latin typeface="Calibri" pitchFamily="34" charset="0"/>
                          <a:ea typeface="ヒラギノ角ゴ Pro W3" pitchFamily="-106" charset="-128"/>
                          <a:cs typeface="+mn-cs"/>
                        </a:rPr>
                        <a:t>Buyer – 32 ranked brands </a:t>
                      </a:r>
                    </a:p>
                    <a:p>
                      <a:pPr marL="285750" marR="0" lvl="0" indent="-285750" algn="l" defTabSz="914400" rtl="0" eaLnBrk="1" fontAlgn="base" latinLnBrk="0" hangingPunct="1">
                        <a:lnSpc>
                          <a:spcPct val="100000"/>
                        </a:lnSpc>
                        <a:spcBef>
                          <a:spcPct val="0"/>
                        </a:spcBef>
                        <a:spcAft>
                          <a:spcPct val="0"/>
                        </a:spcAft>
                        <a:buClr>
                          <a:schemeClr val="accent6"/>
                        </a:buClr>
                        <a:buSzTx/>
                        <a:buFont typeface="Arial"/>
                        <a:buChar char="•"/>
                        <a:tabLst/>
                      </a:pPr>
                      <a:r>
                        <a:rPr kumimoji="0" lang="pt-BR" sz="1200" b="0" i="0" u="none" strike="noStrike" kern="1200" cap="none" normalizeH="0" baseline="0" noProof="0" dirty="0">
                          <a:ln>
                            <a:noFill/>
                          </a:ln>
                          <a:solidFill>
                            <a:schemeClr val="tx1"/>
                          </a:solidFill>
                          <a:effectLst/>
                          <a:latin typeface="Calibri" pitchFamily="34" charset="0"/>
                          <a:ea typeface="ヒラギノ角ゴ Pro W3" pitchFamily="-106" charset="-128"/>
                          <a:cs typeface="+mn-cs"/>
                        </a:rPr>
                        <a:t>Rejecter – 31 ranked brands</a:t>
                      </a:r>
                    </a:p>
                    <a:p>
                      <a:pPr marL="285750" marR="0" lvl="0" indent="-285750" algn="l" defTabSz="914400" rtl="0" eaLnBrk="1" fontAlgn="base" latinLnBrk="0" hangingPunct="1">
                        <a:lnSpc>
                          <a:spcPct val="100000"/>
                        </a:lnSpc>
                        <a:spcBef>
                          <a:spcPct val="0"/>
                        </a:spcBef>
                        <a:spcAft>
                          <a:spcPct val="0"/>
                        </a:spcAft>
                        <a:buClr>
                          <a:schemeClr val="accent6"/>
                        </a:buClr>
                        <a:buSzTx/>
                        <a:buFont typeface="Arial"/>
                        <a:buChar char="•"/>
                        <a:tabLst/>
                      </a:pPr>
                      <a:r>
                        <a:rPr kumimoji="0" lang="pt-BR" sz="1200" b="0" i="0" u="none" strike="noStrike" kern="1200" cap="none" normalizeH="0" baseline="0" dirty="0">
                          <a:ln>
                            <a:noFill/>
                          </a:ln>
                          <a:solidFill>
                            <a:schemeClr val="tx1"/>
                          </a:solidFill>
                          <a:effectLst/>
                          <a:latin typeface="Calibri" pitchFamily="34" charset="0"/>
                          <a:ea typeface="ヒラギノ角ゴ Pro W3" pitchFamily="-106" charset="-128"/>
                          <a:cs typeface="+mn-cs"/>
                        </a:rPr>
                        <a:t>Award based on overall index (50% Buyer &amp; 50% Rejecter)</a:t>
                      </a:r>
                    </a:p>
                  </a:txBody>
                  <a:tcPr marL="121920" marR="12192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
                          <a:schemeClr val="accent6"/>
                        </a:buClr>
                        <a:buSzTx/>
                        <a:buFont typeface="Arial"/>
                        <a:buNone/>
                        <a:tabLst/>
                      </a:pPr>
                      <a:r>
                        <a:rPr kumimoji="0" lang="pt-BR" sz="1200" b="1" i="0" u="none" strike="noStrike" cap="none" normalizeH="0" baseline="0" noProof="0" dirty="0">
                          <a:ln>
                            <a:noFill/>
                          </a:ln>
                          <a:solidFill>
                            <a:schemeClr val="tx1"/>
                          </a:solidFill>
                          <a:effectLst/>
                          <a:latin typeface="Calibri" pitchFamily="34" charset="0"/>
                          <a:ea typeface="ヒラギノ角ゴ Pro W3" pitchFamily="-106" charset="-128"/>
                        </a:rPr>
                        <a:t>Thirty-three ranked brands:</a:t>
                      </a:r>
                    </a:p>
                    <a:p>
                      <a:pPr marL="285750" marR="0" lvl="0" indent="-285750" algn="l" defTabSz="914400" rtl="0" eaLnBrk="1" fontAlgn="base" latinLnBrk="0" hangingPunct="1">
                        <a:lnSpc>
                          <a:spcPct val="100000"/>
                        </a:lnSpc>
                        <a:spcBef>
                          <a:spcPct val="0"/>
                        </a:spcBef>
                        <a:spcAft>
                          <a:spcPct val="0"/>
                        </a:spcAft>
                        <a:buClr>
                          <a:schemeClr val="accent6"/>
                        </a:buClr>
                        <a:buSzTx/>
                        <a:buFont typeface="Arial"/>
                        <a:buChar char="•"/>
                        <a:tabLst/>
                      </a:pPr>
                      <a:r>
                        <a:rPr kumimoji="0" lang="pt-BR" sz="1200" b="0" i="0" u="none" strike="noStrike" kern="1200" cap="none" normalizeH="0" baseline="0" noProof="0" dirty="0">
                          <a:ln>
                            <a:noFill/>
                          </a:ln>
                          <a:solidFill>
                            <a:schemeClr val="tx1"/>
                          </a:solidFill>
                          <a:effectLst/>
                          <a:latin typeface="Calibri" pitchFamily="34" charset="0"/>
                          <a:ea typeface="ヒラギノ角ゴ Pro W3" pitchFamily="-106" charset="-128"/>
                          <a:cs typeface="+mn-cs"/>
                        </a:rPr>
                        <a:t>CSI award based on 2013-15 MY vehicles</a:t>
                      </a:r>
                    </a:p>
                    <a:p>
                      <a:pPr marL="285750" marR="0" lvl="0" indent="-285750" algn="l" defTabSz="914400" rtl="0" eaLnBrk="1" fontAlgn="base" latinLnBrk="0" hangingPunct="1">
                        <a:lnSpc>
                          <a:spcPct val="100000"/>
                        </a:lnSpc>
                        <a:spcBef>
                          <a:spcPct val="0"/>
                        </a:spcBef>
                        <a:spcAft>
                          <a:spcPct val="0"/>
                        </a:spcAft>
                        <a:buClr>
                          <a:schemeClr val="accent6"/>
                        </a:buClr>
                        <a:buSzTx/>
                        <a:buFont typeface="Arial"/>
                        <a:buChar char="•"/>
                        <a:tabLst/>
                      </a:pPr>
                      <a:r>
                        <a:rPr kumimoji="0" lang="pt-BR" sz="1200" b="0" i="0" u="none" strike="noStrike" kern="1200" cap="none" normalizeH="0" baseline="0" noProof="0" dirty="0">
                          <a:ln>
                            <a:noFill/>
                          </a:ln>
                          <a:solidFill>
                            <a:schemeClr val="tx1"/>
                          </a:solidFill>
                          <a:effectLst/>
                          <a:latin typeface="Calibri" pitchFamily="34" charset="0"/>
                          <a:ea typeface="ヒラギノ角ゴ Pro W3" pitchFamily="-106" charset="-128"/>
                          <a:cs typeface="+mn-cs"/>
                        </a:rPr>
                        <a:t>September through February registrations (2012-15) </a:t>
                      </a:r>
                    </a:p>
                    <a:p>
                      <a:pPr marL="285750" marR="0" lvl="0" indent="-285750" algn="l" defTabSz="914400" rtl="0" eaLnBrk="1" fontAlgn="base" latinLnBrk="0" hangingPunct="1">
                        <a:lnSpc>
                          <a:spcPct val="100000"/>
                        </a:lnSpc>
                        <a:spcBef>
                          <a:spcPct val="0"/>
                        </a:spcBef>
                        <a:spcAft>
                          <a:spcPct val="0"/>
                        </a:spcAft>
                        <a:buClr>
                          <a:schemeClr val="accent6"/>
                        </a:buClr>
                        <a:buSzTx/>
                        <a:buFont typeface="Arial"/>
                        <a:buChar char="•"/>
                        <a:tabLst/>
                      </a:pPr>
                      <a:r>
                        <a:rPr kumimoji="0" lang="en-US" sz="1200" b="0" i="0" u="none" strike="noStrike" kern="1200" cap="none" normalizeH="0" baseline="0" dirty="0">
                          <a:ln>
                            <a:noFill/>
                          </a:ln>
                          <a:solidFill>
                            <a:schemeClr val="tx1"/>
                          </a:solidFill>
                          <a:effectLst/>
                          <a:latin typeface="Calibri" pitchFamily="34" charset="0"/>
                          <a:ea typeface="ヒラギノ角ゴ Pro W3" pitchFamily="-106" charset="-128"/>
                          <a:cs typeface="+mn-cs"/>
                        </a:rPr>
                        <a:t>Tesla is not included in the ranking due to non-representative sample</a:t>
                      </a:r>
                      <a:endParaRPr kumimoji="0" lang="pt-BR" sz="1200" b="0" i="0" u="none" strike="noStrike" kern="1200" cap="none" normalizeH="0" baseline="0" dirty="0">
                        <a:ln>
                          <a:noFill/>
                        </a:ln>
                        <a:solidFill>
                          <a:schemeClr val="tx1"/>
                        </a:solidFill>
                        <a:effectLst/>
                        <a:latin typeface="Calibri" pitchFamily="34" charset="0"/>
                        <a:ea typeface="ヒラギノ角ゴ Pro W3" pitchFamily="-106" charset="-128"/>
                        <a:cs typeface="+mn-cs"/>
                      </a:endParaRPr>
                    </a:p>
                  </a:txBody>
                  <a:tcPr marL="121920" marR="121920"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xmlns="" val="10002"/>
                  </a:ext>
                </a:extLst>
              </a:tr>
              <a:tr h="11887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Calibri" pitchFamily="34" charset="0"/>
                          <a:ea typeface="ヒラギノ角ゴ Pro W3" pitchFamily="-106" charset="-128"/>
                        </a:rPr>
                        <a:t>Sample             Size</a:t>
                      </a:r>
                    </a:p>
                  </a:txBody>
                  <a:tcPr marL="121920" marR="121920"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14300" marR="0" lvl="0" indent="-114300" algn="l" defTabSz="4572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dirty="0">
                          <a:ln>
                            <a:noFill/>
                          </a:ln>
                          <a:solidFill>
                            <a:srgbClr val="000000"/>
                          </a:solidFill>
                          <a:effectLst/>
                          <a:latin typeface="Calibri" pitchFamily="34" charset="0"/>
                          <a:ea typeface="ヒラギノ角ゴ Pro W3" pitchFamily="-106" charset="-128"/>
                        </a:rPr>
                        <a:t>Data weighted based on sales:</a:t>
                      </a:r>
                    </a:p>
                    <a:p>
                      <a:pPr marL="285750" marR="0" lvl="0" indent="-285750" algn="l" defTabSz="914400" rtl="0" eaLnBrk="1" fontAlgn="base" latinLnBrk="0" hangingPunct="1">
                        <a:lnSpc>
                          <a:spcPct val="100000"/>
                        </a:lnSpc>
                        <a:spcBef>
                          <a:spcPct val="0"/>
                        </a:spcBef>
                        <a:spcAft>
                          <a:spcPct val="0"/>
                        </a:spcAft>
                        <a:buClr>
                          <a:schemeClr val="accent6"/>
                        </a:buClr>
                        <a:buSzTx/>
                        <a:buFont typeface="Arial"/>
                        <a:buChar char="•"/>
                        <a:tabLst/>
                      </a:pPr>
                      <a:r>
                        <a:rPr kumimoji="0" lang="en-US" sz="1200" b="0" i="0" u="none" strike="noStrike" kern="1200" cap="none" normalizeH="0" baseline="0" dirty="0">
                          <a:ln>
                            <a:noFill/>
                          </a:ln>
                          <a:solidFill>
                            <a:schemeClr val="tx1"/>
                          </a:solidFill>
                          <a:effectLst/>
                          <a:latin typeface="Calibri" pitchFamily="34" charset="0"/>
                          <a:ea typeface="ヒラギノ角ゴ Pro W3" pitchFamily="-106" charset="-128"/>
                          <a:cs typeface="+mn-cs"/>
                        </a:rPr>
                        <a:t>27,831 customer responses</a:t>
                      </a:r>
                    </a:p>
                    <a:p>
                      <a:pPr marL="742786" marR="0" lvl="1" indent="-285750" algn="l" defTabSz="914400" rtl="0" eaLnBrk="1" fontAlgn="base" latinLnBrk="0" hangingPunct="1">
                        <a:lnSpc>
                          <a:spcPct val="100000"/>
                        </a:lnSpc>
                        <a:spcBef>
                          <a:spcPct val="0"/>
                        </a:spcBef>
                        <a:spcAft>
                          <a:spcPct val="0"/>
                        </a:spcAft>
                        <a:buClr>
                          <a:schemeClr val="accent6"/>
                        </a:buClr>
                        <a:buSzTx/>
                        <a:buFont typeface="Arial"/>
                        <a:buChar char="•"/>
                        <a:tabLst/>
                      </a:pPr>
                      <a:r>
                        <a:rPr kumimoji="0" lang="en-US" sz="1100" b="0" i="0" u="none" strike="noStrike" kern="1200" cap="none" normalizeH="0" baseline="0" dirty="0">
                          <a:ln>
                            <a:noFill/>
                          </a:ln>
                          <a:solidFill>
                            <a:schemeClr val="tx1"/>
                          </a:solidFill>
                          <a:effectLst/>
                          <a:latin typeface="Calibri" pitchFamily="34" charset="0"/>
                          <a:ea typeface="ヒラギノ角ゴ Pro W3" pitchFamily="-106" charset="-128"/>
                          <a:cs typeface="+mn-cs"/>
                        </a:rPr>
                        <a:t>2,095 Chevrolet responses</a:t>
                      </a:r>
                    </a:p>
                    <a:p>
                      <a:pPr marL="742786" marR="0" lvl="1" indent="-285750" algn="l" defTabSz="914400" rtl="0" eaLnBrk="1" fontAlgn="base" latinLnBrk="0" hangingPunct="1">
                        <a:lnSpc>
                          <a:spcPct val="100000"/>
                        </a:lnSpc>
                        <a:spcBef>
                          <a:spcPct val="0"/>
                        </a:spcBef>
                        <a:spcAft>
                          <a:spcPct val="0"/>
                        </a:spcAft>
                        <a:buClr>
                          <a:schemeClr val="accent6"/>
                        </a:buClr>
                        <a:buSzTx/>
                        <a:buFont typeface="Arial"/>
                        <a:buChar char="•"/>
                        <a:tabLst/>
                        <a:defRPr/>
                      </a:pPr>
                      <a:r>
                        <a:rPr kumimoji="0" lang="en-US" sz="1100" b="0" i="0" u="none" strike="noStrike" kern="1200" cap="none" normalizeH="0" baseline="0" dirty="0">
                          <a:ln>
                            <a:noFill/>
                          </a:ln>
                          <a:solidFill>
                            <a:schemeClr val="tx1"/>
                          </a:solidFill>
                          <a:effectLst/>
                          <a:latin typeface="Calibri" pitchFamily="34" charset="0"/>
                          <a:ea typeface="ヒラギノ角ゴ Pro W3" pitchFamily="-106" charset="-128"/>
                          <a:cs typeface="+mn-cs"/>
                        </a:rPr>
                        <a:t>628 Cadillac responses</a:t>
                      </a:r>
                    </a:p>
                    <a:p>
                      <a:pPr marL="742786" marR="0" lvl="1" indent="-285750" algn="l" defTabSz="914400" rtl="0" eaLnBrk="1" fontAlgn="base" latinLnBrk="0" hangingPunct="1">
                        <a:lnSpc>
                          <a:spcPct val="100000"/>
                        </a:lnSpc>
                        <a:spcBef>
                          <a:spcPct val="0"/>
                        </a:spcBef>
                        <a:spcAft>
                          <a:spcPct val="0"/>
                        </a:spcAft>
                        <a:buClr>
                          <a:schemeClr val="accent6"/>
                        </a:buClr>
                        <a:buSzTx/>
                        <a:buFont typeface="Arial"/>
                        <a:buChar char="•"/>
                        <a:tabLst/>
                        <a:defRPr/>
                      </a:pPr>
                      <a:r>
                        <a:rPr kumimoji="0" lang="en-US" sz="1100" b="0" i="0" u="none" strike="noStrike" kern="1200" cap="none" normalizeH="0" baseline="0" dirty="0">
                          <a:ln>
                            <a:noFill/>
                          </a:ln>
                          <a:solidFill>
                            <a:schemeClr val="tx1"/>
                          </a:solidFill>
                          <a:effectLst/>
                          <a:latin typeface="Calibri" pitchFamily="34" charset="0"/>
                          <a:ea typeface="ヒラギノ角ゴ Pro W3" pitchFamily="-106" charset="-128"/>
                          <a:cs typeface="+mn-cs"/>
                        </a:rPr>
                        <a:t>592 Buick responses</a:t>
                      </a:r>
                    </a:p>
                    <a:p>
                      <a:pPr marL="742786" marR="0" lvl="1" indent="-285750" algn="l" defTabSz="914400" rtl="0" eaLnBrk="1" fontAlgn="base" latinLnBrk="0" hangingPunct="1">
                        <a:lnSpc>
                          <a:spcPct val="100000"/>
                        </a:lnSpc>
                        <a:spcBef>
                          <a:spcPct val="0"/>
                        </a:spcBef>
                        <a:spcAft>
                          <a:spcPct val="0"/>
                        </a:spcAft>
                        <a:buClr>
                          <a:schemeClr val="accent6"/>
                        </a:buClr>
                        <a:buSzTx/>
                        <a:buFont typeface="Arial"/>
                        <a:buChar char="•"/>
                        <a:tabLst/>
                        <a:defRPr/>
                      </a:pPr>
                      <a:r>
                        <a:rPr kumimoji="0" lang="en-US" sz="1100" b="0" i="0" u="none" strike="noStrike" kern="1200" cap="none" normalizeH="0" baseline="0" dirty="0">
                          <a:ln>
                            <a:noFill/>
                          </a:ln>
                          <a:solidFill>
                            <a:schemeClr val="tx1"/>
                          </a:solidFill>
                          <a:effectLst/>
                          <a:latin typeface="Calibri" pitchFamily="34" charset="0"/>
                          <a:ea typeface="ヒラギノ角ゴ Pro W3" pitchFamily="-106" charset="-128"/>
                          <a:cs typeface="+mn-cs"/>
                        </a:rPr>
                        <a:t>734 GMC responses</a:t>
                      </a:r>
                    </a:p>
                  </a:txBody>
                  <a:tcPr marL="121920" marR="12192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114300" marR="0" lvl="0" indent="-114300" algn="l" defTabSz="457200" rtl="0" eaLnBrk="1" fontAlgn="base" latinLnBrk="0" hangingPunct="1">
                        <a:lnSpc>
                          <a:spcPct val="100000"/>
                        </a:lnSpc>
                        <a:spcBef>
                          <a:spcPct val="0"/>
                        </a:spcBef>
                        <a:spcAft>
                          <a:spcPct val="0"/>
                        </a:spcAft>
                        <a:buClrTx/>
                        <a:buSzTx/>
                        <a:buFont typeface="Arial" pitchFamily="34" charset="0"/>
                        <a:buNone/>
                        <a:tabLst/>
                      </a:pPr>
                      <a:r>
                        <a:rPr kumimoji="0" lang="en-US" sz="1200" b="1" i="0" u="none" strike="noStrike" cap="none" normalizeH="0" baseline="0" dirty="0">
                          <a:ln>
                            <a:noFill/>
                          </a:ln>
                          <a:solidFill>
                            <a:srgbClr val="000000"/>
                          </a:solidFill>
                          <a:effectLst/>
                          <a:latin typeface="Calibri" pitchFamily="34" charset="0"/>
                          <a:ea typeface="ヒラギノ角ゴ Pro W3" pitchFamily="-106" charset="-128"/>
                        </a:rPr>
                        <a:t>Data weighted based on sales:</a:t>
                      </a:r>
                    </a:p>
                    <a:p>
                      <a:pPr marL="285750" marR="0" lvl="0" indent="-285750" algn="l" defTabSz="914400" rtl="0" eaLnBrk="1" fontAlgn="base" latinLnBrk="0" hangingPunct="1">
                        <a:lnSpc>
                          <a:spcPct val="100000"/>
                        </a:lnSpc>
                        <a:spcBef>
                          <a:spcPct val="0"/>
                        </a:spcBef>
                        <a:spcAft>
                          <a:spcPct val="0"/>
                        </a:spcAft>
                        <a:buClr>
                          <a:schemeClr val="accent6"/>
                        </a:buClr>
                        <a:buSzTx/>
                        <a:buFont typeface="Arial"/>
                        <a:buChar char="•"/>
                        <a:tabLst/>
                      </a:pPr>
                      <a:r>
                        <a:rPr kumimoji="0" lang="en-US" sz="1200" b="0" i="0" u="none" strike="noStrike" kern="1200" cap="none" normalizeH="0" baseline="0" dirty="0">
                          <a:ln>
                            <a:noFill/>
                          </a:ln>
                          <a:solidFill>
                            <a:schemeClr val="tx1"/>
                          </a:solidFill>
                          <a:effectLst/>
                          <a:latin typeface="Calibri" pitchFamily="34" charset="0"/>
                          <a:ea typeface="ヒラギノ角ゴ Pro W3" pitchFamily="-106" charset="-128"/>
                          <a:cs typeface="+mn-cs"/>
                        </a:rPr>
                        <a:t>72,752 customer responses</a:t>
                      </a:r>
                    </a:p>
                    <a:p>
                      <a:pPr marL="742786" marR="0" lvl="1" indent="-285750" algn="l" defTabSz="914400" rtl="0" eaLnBrk="1" fontAlgn="base" latinLnBrk="0" hangingPunct="1">
                        <a:lnSpc>
                          <a:spcPct val="100000"/>
                        </a:lnSpc>
                        <a:spcBef>
                          <a:spcPct val="0"/>
                        </a:spcBef>
                        <a:spcAft>
                          <a:spcPct val="0"/>
                        </a:spcAft>
                        <a:buClr>
                          <a:schemeClr val="accent6"/>
                        </a:buClr>
                        <a:buSzTx/>
                        <a:buFont typeface="Arial"/>
                        <a:buChar char="•"/>
                        <a:tabLst/>
                      </a:pPr>
                      <a:r>
                        <a:rPr kumimoji="0" lang="en-US" sz="1100" b="0" i="0" u="none" strike="noStrike" kern="1200" cap="none" normalizeH="0" baseline="0" dirty="0">
                          <a:ln>
                            <a:noFill/>
                          </a:ln>
                          <a:solidFill>
                            <a:schemeClr val="tx1"/>
                          </a:solidFill>
                          <a:effectLst/>
                          <a:latin typeface="Calibri" pitchFamily="34" charset="0"/>
                          <a:ea typeface="ヒラギノ角ゴ Pro W3" pitchFamily="-106" charset="-128"/>
                          <a:cs typeface="+mn-cs"/>
                        </a:rPr>
                        <a:t>5,812 Chevrolet responses</a:t>
                      </a:r>
                    </a:p>
                    <a:p>
                      <a:pPr marL="742786" marR="0" lvl="1" indent="-285750" algn="l" defTabSz="914400" rtl="0" eaLnBrk="1" fontAlgn="base" latinLnBrk="0" hangingPunct="1">
                        <a:lnSpc>
                          <a:spcPct val="100000"/>
                        </a:lnSpc>
                        <a:spcBef>
                          <a:spcPct val="0"/>
                        </a:spcBef>
                        <a:spcAft>
                          <a:spcPct val="0"/>
                        </a:spcAft>
                        <a:buClr>
                          <a:schemeClr val="accent6"/>
                        </a:buClr>
                        <a:buSzTx/>
                        <a:buFont typeface="Arial"/>
                        <a:buChar char="•"/>
                        <a:tabLst/>
                        <a:defRPr/>
                      </a:pPr>
                      <a:r>
                        <a:rPr kumimoji="0" lang="en-US" sz="1100" b="0" i="0" u="none" strike="noStrike" kern="1200" cap="none" normalizeH="0" baseline="0" dirty="0">
                          <a:ln>
                            <a:noFill/>
                          </a:ln>
                          <a:solidFill>
                            <a:schemeClr val="tx1"/>
                          </a:solidFill>
                          <a:effectLst/>
                          <a:latin typeface="Calibri" pitchFamily="34" charset="0"/>
                          <a:ea typeface="ヒラギノ角ゴ Pro W3" pitchFamily="-106" charset="-128"/>
                          <a:cs typeface="+mn-cs"/>
                        </a:rPr>
                        <a:t>2,122 Cadillac responses</a:t>
                      </a:r>
                    </a:p>
                    <a:p>
                      <a:pPr marL="742786" marR="0" lvl="1" indent="-285750" algn="l" defTabSz="914400" rtl="0" eaLnBrk="1" fontAlgn="base" latinLnBrk="0" hangingPunct="1">
                        <a:lnSpc>
                          <a:spcPct val="100000"/>
                        </a:lnSpc>
                        <a:spcBef>
                          <a:spcPct val="0"/>
                        </a:spcBef>
                        <a:spcAft>
                          <a:spcPct val="0"/>
                        </a:spcAft>
                        <a:buClr>
                          <a:schemeClr val="accent6"/>
                        </a:buClr>
                        <a:buSzTx/>
                        <a:buFont typeface="Arial"/>
                        <a:buChar char="•"/>
                        <a:tabLst/>
                        <a:defRPr/>
                      </a:pPr>
                      <a:r>
                        <a:rPr kumimoji="0" lang="en-US" sz="1100" b="0" i="0" u="none" strike="noStrike" kern="1200" cap="none" normalizeH="0" baseline="0" dirty="0">
                          <a:ln>
                            <a:noFill/>
                          </a:ln>
                          <a:solidFill>
                            <a:schemeClr val="tx1"/>
                          </a:solidFill>
                          <a:effectLst/>
                          <a:latin typeface="Calibri" pitchFamily="34" charset="0"/>
                          <a:ea typeface="ヒラギノ角ゴ Pro W3" pitchFamily="-106" charset="-128"/>
                          <a:cs typeface="+mn-cs"/>
                        </a:rPr>
                        <a:t>1,913 Buick responses</a:t>
                      </a:r>
                    </a:p>
                    <a:p>
                      <a:pPr marL="742786" marR="0" lvl="1" indent="-285750" algn="l" defTabSz="914400" rtl="0" eaLnBrk="1" fontAlgn="base" latinLnBrk="0" hangingPunct="1">
                        <a:lnSpc>
                          <a:spcPct val="100000"/>
                        </a:lnSpc>
                        <a:spcBef>
                          <a:spcPct val="0"/>
                        </a:spcBef>
                        <a:spcAft>
                          <a:spcPct val="0"/>
                        </a:spcAft>
                        <a:buClr>
                          <a:schemeClr val="accent6"/>
                        </a:buClr>
                        <a:buSzTx/>
                        <a:buFont typeface="Arial"/>
                        <a:buChar char="•"/>
                        <a:tabLst/>
                        <a:defRPr/>
                      </a:pPr>
                      <a:r>
                        <a:rPr kumimoji="0" lang="en-US" sz="1100" b="0" i="0" u="none" strike="noStrike" kern="1200" cap="none" normalizeH="0" baseline="0" dirty="0">
                          <a:ln>
                            <a:noFill/>
                          </a:ln>
                          <a:solidFill>
                            <a:schemeClr val="tx1"/>
                          </a:solidFill>
                          <a:effectLst/>
                          <a:latin typeface="Calibri" pitchFamily="34" charset="0"/>
                          <a:ea typeface="ヒラギノ角ゴ Pro W3" pitchFamily="-106" charset="-128"/>
                          <a:cs typeface="+mn-cs"/>
                        </a:rPr>
                        <a:t>2,170 GMC responses</a:t>
                      </a:r>
                    </a:p>
                  </a:txBody>
                  <a:tcPr marL="121920" marR="121920"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xmlns="" val="10003"/>
                  </a:ext>
                </a:extLst>
              </a:tr>
            </a:tbl>
          </a:graphicData>
        </a:graphic>
      </p:graphicFrame>
      <p:sp>
        <p:nvSpPr>
          <p:cNvPr id="41" name="Text Placeholder 2"/>
          <p:cNvSpPr txBox="1">
            <a:spLocks/>
          </p:cNvSpPr>
          <p:nvPr/>
        </p:nvSpPr>
        <p:spPr>
          <a:xfrm>
            <a:off x="7022079" y="1312147"/>
            <a:ext cx="4717357" cy="457200"/>
          </a:xfrm>
          <a:prstGeom prst="rect">
            <a:avLst/>
          </a:prstGeom>
        </p:spPr>
        <p:txBody>
          <a:bodyPr/>
          <a:lstStyle>
            <a:lvl1pPr marL="233280" indent="-233280" algn="l" defTabSz="914074" rtl="0" eaLnBrk="1" latinLnBrk="0" hangingPunct="1">
              <a:spcBef>
                <a:spcPts val="500"/>
              </a:spcBef>
              <a:buClr>
                <a:srgbClr val="FF0000"/>
              </a:buClr>
              <a:buFont typeface="Wingdings" pitchFamily="2" charset="2"/>
              <a:buChar char="§"/>
              <a:defRPr sz="2400" kern="1200">
                <a:solidFill>
                  <a:schemeClr val="tx1"/>
                </a:solidFill>
                <a:latin typeface="Calibri" panose="020F0502020204030204" pitchFamily="34" charset="0"/>
                <a:ea typeface="+mn-ea"/>
                <a:cs typeface="+mn-cs"/>
              </a:defRPr>
            </a:lvl1pPr>
            <a:lvl2pPr marL="517340" indent="-223758" algn="l" defTabSz="914074" rtl="0" eaLnBrk="1" latinLnBrk="0" hangingPunct="1">
              <a:spcBef>
                <a:spcPts val="500"/>
              </a:spcBef>
              <a:buClr>
                <a:srgbClr val="FF0000"/>
              </a:buClr>
              <a:buFont typeface="Arial" pitchFamily="34" charset="0"/>
              <a:buChar char="•"/>
              <a:defRPr sz="2000" kern="1200">
                <a:solidFill>
                  <a:schemeClr val="tx1"/>
                </a:solidFill>
                <a:latin typeface="Calibri" panose="020F0502020204030204" pitchFamily="34" charset="0"/>
                <a:ea typeface="+mn-ea"/>
                <a:cs typeface="+mn-cs"/>
              </a:defRPr>
            </a:lvl2pPr>
            <a:lvl3pPr marL="801401" indent="-171390" algn="l" defTabSz="914074" rtl="0" eaLnBrk="1" latinLnBrk="0" hangingPunct="1">
              <a:spcBef>
                <a:spcPts val="500"/>
              </a:spcBef>
              <a:buClr>
                <a:srgbClr val="FF0000"/>
              </a:buClr>
              <a:buSzPct val="85000"/>
              <a:buFont typeface="Arial" pitchFamily="34" charset="0"/>
              <a:buChar char="̶"/>
              <a:defRPr sz="1800" kern="1200">
                <a:solidFill>
                  <a:schemeClr val="tx1"/>
                </a:solidFill>
                <a:latin typeface="Calibri" panose="020F0502020204030204" pitchFamily="34" charset="0"/>
                <a:ea typeface="+mn-ea"/>
                <a:cs typeface="+mn-cs"/>
              </a:defRPr>
            </a:lvl3pPr>
            <a:lvl4pPr marL="1090224" indent="-228520" algn="l" defTabSz="914074" rtl="0" eaLnBrk="1" latinLnBrk="0" hangingPunct="1">
              <a:spcBef>
                <a:spcPts val="0"/>
              </a:spcBef>
              <a:buClr>
                <a:srgbClr val="FF0000"/>
              </a:buClr>
              <a:buSzPct val="80000"/>
              <a:buFont typeface="Courier New" pitchFamily="49" charset="0"/>
              <a:buChar char="o"/>
              <a:defRPr sz="1600" kern="1200">
                <a:solidFill>
                  <a:schemeClr val="tx1"/>
                </a:solidFill>
                <a:latin typeface="Calibri" panose="020F0502020204030204" pitchFamily="34" charset="0"/>
                <a:ea typeface="+mn-ea"/>
                <a:cs typeface="+mn-cs"/>
              </a:defRPr>
            </a:lvl4pPr>
            <a:lvl5pPr marL="2056668" indent="-228520" algn="l" defTabSz="914074"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3704" indent="-228520" algn="l" defTabSz="91407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42" indent="-228520" algn="l" defTabSz="91407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78" indent="-228520" algn="l" defTabSz="91407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14" indent="-228520" algn="l" defTabSz="91407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1218735">
              <a:spcBef>
                <a:spcPts val="667"/>
              </a:spcBef>
              <a:buNone/>
            </a:pPr>
            <a:r>
              <a:rPr lang="en-US" sz="1867" dirty="0"/>
              <a:t>2016 U.S. Customer Service Index (CSI) Study</a:t>
            </a:r>
          </a:p>
        </p:txBody>
      </p:sp>
      <p:sp>
        <p:nvSpPr>
          <p:cNvPr id="42" name="Text Placeholder 2"/>
          <p:cNvSpPr txBox="1">
            <a:spLocks/>
          </p:cNvSpPr>
          <p:nvPr/>
        </p:nvSpPr>
        <p:spPr>
          <a:xfrm>
            <a:off x="2027578" y="1306999"/>
            <a:ext cx="4985193" cy="457200"/>
          </a:xfrm>
          <a:prstGeom prst="rect">
            <a:avLst/>
          </a:prstGeom>
        </p:spPr>
        <p:txBody>
          <a:bodyPr/>
          <a:lstStyle>
            <a:lvl1pPr marL="233280" indent="-233280" algn="l" defTabSz="914074" rtl="0" eaLnBrk="1" latinLnBrk="0" hangingPunct="1">
              <a:spcBef>
                <a:spcPts val="500"/>
              </a:spcBef>
              <a:buClr>
                <a:srgbClr val="FF0000"/>
              </a:buClr>
              <a:buFont typeface="Wingdings" pitchFamily="2" charset="2"/>
              <a:buChar char="§"/>
              <a:defRPr sz="2400" kern="1200">
                <a:solidFill>
                  <a:schemeClr val="tx1"/>
                </a:solidFill>
                <a:latin typeface="Calibri" panose="020F0502020204030204" pitchFamily="34" charset="0"/>
                <a:ea typeface="+mn-ea"/>
                <a:cs typeface="+mn-cs"/>
              </a:defRPr>
            </a:lvl1pPr>
            <a:lvl2pPr marL="517340" indent="-223758" algn="l" defTabSz="914074" rtl="0" eaLnBrk="1" latinLnBrk="0" hangingPunct="1">
              <a:spcBef>
                <a:spcPts val="500"/>
              </a:spcBef>
              <a:buClr>
                <a:srgbClr val="FF0000"/>
              </a:buClr>
              <a:buFont typeface="Arial" pitchFamily="34" charset="0"/>
              <a:buChar char="•"/>
              <a:defRPr sz="2000" kern="1200">
                <a:solidFill>
                  <a:schemeClr val="tx1"/>
                </a:solidFill>
                <a:latin typeface="Calibri" panose="020F0502020204030204" pitchFamily="34" charset="0"/>
                <a:ea typeface="+mn-ea"/>
                <a:cs typeface="+mn-cs"/>
              </a:defRPr>
            </a:lvl2pPr>
            <a:lvl3pPr marL="801401" indent="-171390" algn="l" defTabSz="914074" rtl="0" eaLnBrk="1" latinLnBrk="0" hangingPunct="1">
              <a:spcBef>
                <a:spcPts val="500"/>
              </a:spcBef>
              <a:buClr>
                <a:srgbClr val="FF0000"/>
              </a:buClr>
              <a:buSzPct val="85000"/>
              <a:buFont typeface="Arial" pitchFamily="34" charset="0"/>
              <a:buChar char="̶"/>
              <a:defRPr sz="1800" kern="1200">
                <a:solidFill>
                  <a:schemeClr val="tx1"/>
                </a:solidFill>
                <a:latin typeface="Calibri" panose="020F0502020204030204" pitchFamily="34" charset="0"/>
                <a:ea typeface="+mn-ea"/>
                <a:cs typeface="+mn-cs"/>
              </a:defRPr>
            </a:lvl3pPr>
            <a:lvl4pPr marL="1090224" indent="-228520" algn="l" defTabSz="914074" rtl="0" eaLnBrk="1" latinLnBrk="0" hangingPunct="1">
              <a:spcBef>
                <a:spcPts val="0"/>
              </a:spcBef>
              <a:buClr>
                <a:srgbClr val="FF0000"/>
              </a:buClr>
              <a:buSzPct val="80000"/>
              <a:buFont typeface="Courier New" pitchFamily="49" charset="0"/>
              <a:buChar char="o"/>
              <a:defRPr sz="1600" kern="1200">
                <a:solidFill>
                  <a:schemeClr val="tx1"/>
                </a:solidFill>
                <a:latin typeface="Calibri" panose="020F0502020204030204" pitchFamily="34" charset="0"/>
                <a:ea typeface="+mn-ea"/>
                <a:cs typeface="+mn-cs"/>
              </a:defRPr>
            </a:lvl4pPr>
            <a:lvl5pPr marL="2056668" indent="-228520" algn="l" defTabSz="914074"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3704" indent="-228520" algn="l" defTabSz="91407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42" indent="-228520" algn="l" defTabSz="91407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78" indent="-228520" algn="l" defTabSz="91407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14" indent="-228520" algn="l" defTabSz="91407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1218735">
              <a:spcBef>
                <a:spcPts val="667"/>
              </a:spcBef>
              <a:buNone/>
            </a:pPr>
            <a:r>
              <a:rPr lang="en-US" sz="1867" dirty="0"/>
              <a:t>2015 U.S. Sales Satisfaction Index (SSI) Study</a:t>
            </a:r>
          </a:p>
        </p:txBody>
      </p:sp>
    </p:spTree>
    <p:extLst>
      <p:ext uri="{BB962C8B-B14F-4D97-AF65-F5344CB8AC3E}">
        <p14:creationId xmlns:p14="http://schemas.microsoft.com/office/powerpoint/2010/main" val="3820531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89909"/>
            <a:ext cx="12192000" cy="1609999"/>
          </a:xfrm>
        </p:spPr>
        <p:txBody>
          <a:bodyPr/>
          <a:lstStyle/>
          <a:p>
            <a:r>
              <a:rPr lang="en-US" dirty="0"/>
              <a:t>2015 Sales Satisfaction </a:t>
            </a:r>
            <a:br>
              <a:rPr lang="en-US" dirty="0"/>
            </a:br>
            <a:r>
              <a:rPr lang="en-US" dirty="0"/>
              <a:t>Index (SSI) Study</a:t>
            </a:r>
          </a:p>
        </p:txBody>
      </p:sp>
    </p:spTree>
    <p:extLst>
      <p:ext uri="{BB962C8B-B14F-4D97-AF65-F5344CB8AC3E}">
        <p14:creationId xmlns:p14="http://schemas.microsoft.com/office/powerpoint/2010/main" val="54358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2015 Overall SSI Industry Rank</a:t>
            </a:r>
          </a:p>
        </p:txBody>
      </p:sp>
      <p:sp>
        <p:nvSpPr>
          <p:cNvPr id="3" name="Text Placeholder 2"/>
          <p:cNvSpPr>
            <a:spLocks noGrp="1"/>
          </p:cNvSpPr>
          <p:nvPr>
            <p:ph type="body" sz="quarter" idx="10"/>
          </p:nvPr>
        </p:nvSpPr>
        <p:spPr/>
        <p:txBody>
          <a:bodyPr wrap="square">
            <a:noAutofit/>
          </a:bodyPr>
          <a:lstStyle/>
          <a:p>
            <a:r>
              <a:rPr lang="en-US" dirty="0"/>
              <a:t>Cadillac falls one rank position. Buick suffers a decline, due to poor Rejecter scores. Chevrolet and GMC maintain their respective positions.</a:t>
            </a:r>
          </a:p>
          <a:p>
            <a:endParaRPr lang="en-US" dirty="0"/>
          </a:p>
        </p:txBody>
      </p:sp>
      <p:pic>
        <p:nvPicPr>
          <p:cNvPr id="4" name="Picture 3"/>
          <p:cNvPicPr/>
          <p:nvPr>
            <p:extLst/>
          </p:nvPr>
        </p:nvPicPr>
        <p:blipFill>
          <a:blip r:embed="rId3">
            <a:extLst>
              <a:ext uri="{28A0092B-C50C-407E-A947-70E740481C1C}">
                <a14:useLocalDpi xmlns:a14="http://schemas.microsoft.com/office/drawing/2010/main"/>
              </a:ext>
            </a:extLst>
          </a:blip>
          <a:stretch>
            <a:fillRect/>
          </a:stretch>
        </p:blipFill>
        <p:spPr>
          <a:xfrm>
            <a:off x="981973" y="1892626"/>
            <a:ext cx="9996776" cy="4542321"/>
          </a:xfrm>
          <a:prstGeom prst="rect">
            <a:avLst/>
          </a:prstGeom>
        </p:spPr>
      </p:pic>
    </p:spTree>
    <p:extLst>
      <p:ext uri="{BB962C8B-B14F-4D97-AF65-F5344CB8AC3E}">
        <p14:creationId xmlns:p14="http://schemas.microsoft.com/office/powerpoint/2010/main" val="1237037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2015 Buyer Index Industry Rank</a:t>
            </a:r>
          </a:p>
        </p:txBody>
      </p:sp>
      <p:sp>
        <p:nvSpPr>
          <p:cNvPr id="3" name="Text Placeholder 2"/>
          <p:cNvSpPr>
            <a:spLocks noGrp="1"/>
          </p:cNvSpPr>
          <p:nvPr>
            <p:ph type="body" sz="quarter" idx="10"/>
          </p:nvPr>
        </p:nvSpPr>
        <p:spPr/>
        <p:txBody>
          <a:bodyPr wrap="square">
            <a:noAutofit/>
          </a:bodyPr>
          <a:lstStyle/>
          <a:p>
            <a:r>
              <a:rPr lang="en-US" dirty="0"/>
              <a:t>Mercedes-Benz tops the list. Cadillac improves to #3. Buick and Chevrolet improve rank while GMC falls slightly. All GM brands significantly above average.</a:t>
            </a:r>
          </a:p>
        </p:txBody>
      </p:sp>
      <p:pic>
        <p:nvPicPr>
          <p:cNvPr id="5" name="Picture 4"/>
          <p:cNvPicPr/>
          <p:nvPr>
            <p:extLst/>
          </p:nvPr>
        </p:nvPicPr>
        <p:blipFill>
          <a:blip r:embed="rId3">
            <a:extLst>
              <a:ext uri="{28A0092B-C50C-407E-A947-70E740481C1C}">
                <a14:useLocalDpi xmlns:a14="http://schemas.microsoft.com/office/drawing/2010/main"/>
              </a:ext>
            </a:extLst>
          </a:blip>
          <a:stretch>
            <a:fillRect/>
          </a:stretch>
        </p:blipFill>
        <p:spPr>
          <a:xfrm>
            <a:off x="1140204" y="1815148"/>
            <a:ext cx="9860680" cy="4537875"/>
          </a:xfrm>
          <a:prstGeom prst="rect">
            <a:avLst/>
          </a:prstGeom>
        </p:spPr>
      </p:pic>
    </p:spTree>
    <p:extLst>
      <p:ext uri="{BB962C8B-B14F-4D97-AF65-F5344CB8AC3E}">
        <p14:creationId xmlns:p14="http://schemas.microsoft.com/office/powerpoint/2010/main" val="4029904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2015 Buyer Industry Rank by Gender</a:t>
            </a:r>
          </a:p>
        </p:txBody>
      </p:sp>
      <p:graphicFrame>
        <p:nvGraphicFramePr>
          <p:cNvPr id="6" name="Chart 5"/>
          <p:cNvGraphicFramePr/>
          <p:nvPr>
            <p:extLst/>
          </p:nvPr>
        </p:nvGraphicFramePr>
        <p:xfrm>
          <a:off x="3111836" y="1224581"/>
          <a:ext cx="8128000" cy="5280008"/>
        </p:xfrm>
        <a:graphic>
          <a:graphicData uri="http://schemas.openxmlformats.org/drawingml/2006/chart">
            <c:chart xmlns:c="http://schemas.openxmlformats.org/drawingml/2006/chart" xmlns:r="http://schemas.openxmlformats.org/officeDocument/2006/relationships" r:id="rId3"/>
          </a:graphicData>
        </a:graphic>
      </p:graphicFrame>
      <p:sp>
        <p:nvSpPr>
          <p:cNvPr id="5" name="Rounded Rectangular Callout 4"/>
          <p:cNvSpPr/>
          <p:nvPr/>
        </p:nvSpPr>
        <p:spPr>
          <a:xfrm>
            <a:off x="8608855" y="2555231"/>
            <a:ext cx="3397683" cy="2963744"/>
          </a:xfrm>
          <a:prstGeom prst="wedgeRoundRectCallout">
            <a:avLst>
              <a:gd name="adj1" fmla="val -78154"/>
              <a:gd name="adj2" fmla="val 36342"/>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1467" kern="0" dirty="0">
                <a:solidFill>
                  <a:schemeClr val="bg1"/>
                </a:solidFill>
              </a:rPr>
              <a:t>“</a:t>
            </a:r>
            <a:r>
              <a:rPr lang="en-US" sz="1467" kern="0" dirty="0">
                <a:solidFill>
                  <a:schemeClr val="accent1">
                    <a:lumMod val="20000"/>
                    <a:lumOff val="80000"/>
                  </a:schemeClr>
                </a:solidFill>
              </a:rPr>
              <a:t>Salesman and finance department.  The manager on duty was not pleasant to work with.  </a:t>
            </a:r>
            <a:r>
              <a:rPr lang="en-US" sz="1467" kern="0" dirty="0">
                <a:solidFill>
                  <a:schemeClr val="bg1"/>
                </a:solidFill>
              </a:rPr>
              <a:t>He was short tempered and told me I didn't know what I was talking about </a:t>
            </a:r>
            <a:r>
              <a:rPr lang="en-US" sz="1467" kern="0" dirty="0">
                <a:solidFill>
                  <a:schemeClr val="accent1">
                    <a:lumMod val="20000"/>
                    <a:lumOff val="80000"/>
                  </a:schemeClr>
                </a:solidFill>
              </a:rPr>
              <a:t>with the employee discount. I had to force him to use the instructions from the employee discount program supplied by my son to get the discount to work properly and I was correct, manager was wrong and didn't bother to apologize.</a:t>
            </a:r>
            <a:r>
              <a:rPr lang="en-US" sz="1467" kern="0" dirty="0">
                <a:solidFill>
                  <a:schemeClr val="bg1"/>
                </a:solidFill>
              </a:rPr>
              <a:t>”</a:t>
            </a:r>
          </a:p>
        </p:txBody>
      </p:sp>
      <p:sp>
        <p:nvSpPr>
          <p:cNvPr id="7" name="Rounded Rectangle 6"/>
          <p:cNvSpPr/>
          <p:nvPr/>
        </p:nvSpPr>
        <p:spPr>
          <a:xfrm>
            <a:off x="395127" y="1828097"/>
            <a:ext cx="2427096" cy="3793771"/>
          </a:xfrm>
          <a:prstGeom prst="roundRect">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2400" kern="0">
              <a:solidFill>
                <a:sysClr val="windowText" lastClr="000000"/>
              </a:solidFill>
            </a:endParaRPr>
          </a:p>
        </p:txBody>
      </p:sp>
      <p:sp>
        <p:nvSpPr>
          <p:cNvPr id="8" name="Text Placeholder 3"/>
          <p:cNvSpPr>
            <a:spLocks noGrp="1"/>
          </p:cNvSpPr>
          <p:nvPr>
            <p:ph type="body" sz="quarter" idx="10"/>
          </p:nvPr>
        </p:nvSpPr>
        <p:spPr>
          <a:xfrm>
            <a:off x="544690" y="2065869"/>
            <a:ext cx="2085623" cy="3996265"/>
          </a:xfrm>
        </p:spPr>
        <p:txBody>
          <a:bodyPr/>
          <a:lstStyle/>
          <a:p>
            <a:pPr algn="r"/>
            <a:r>
              <a:rPr lang="en-US" dirty="0">
                <a:solidFill>
                  <a:srgbClr val="FFFFFF"/>
                </a:solidFill>
              </a:rPr>
              <a:t>Female Cadillac and Buick owners report higher satisfaction than Chevrolet and GMC  </a:t>
            </a:r>
          </a:p>
        </p:txBody>
      </p:sp>
    </p:spTree>
    <p:extLst>
      <p:ext uri="{BB962C8B-B14F-4D97-AF65-F5344CB8AC3E}">
        <p14:creationId xmlns:p14="http://schemas.microsoft.com/office/powerpoint/2010/main" val="2753617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nvPr>
        </p:nvGraphicFramePr>
        <p:xfrm>
          <a:off x="5794346" y="6137857"/>
          <a:ext cx="2664644" cy="306375"/>
        </p:xfrm>
        <a:graphic>
          <a:graphicData uri="http://schemas.openxmlformats.org/drawingml/2006/table">
            <a:tbl>
              <a:tblPr>
                <a:tableStyleId>{5C22544A-7EE6-4342-B048-85BDC9FD1C3A}</a:tableStyleId>
              </a:tblPr>
              <a:tblGrid>
                <a:gridCol w="2664644">
                  <a:extLst>
                    <a:ext uri="{9D8B030D-6E8A-4147-A177-3AD203B41FA5}">
                      <a16:colId xmlns:a16="http://schemas.microsoft.com/office/drawing/2014/main" xmlns="" val="20000"/>
                    </a:ext>
                  </a:extLst>
                </a:gridCol>
              </a:tblGrid>
              <a:tr h="306375">
                <a:tc>
                  <a:txBody>
                    <a:bodyPr/>
                    <a:lstStyle/>
                    <a:p>
                      <a:pPr algn="ctr" fontAlgn="b"/>
                      <a:r>
                        <a:rPr lang="en-US" sz="1100" b="1" u="none" strike="noStrike" dirty="0">
                          <a:effectLst/>
                        </a:rPr>
                        <a:t>Difference (Female-Male)</a:t>
                      </a:r>
                      <a:endParaRPr lang="en-US" sz="1100" b="1" i="0" u="none" strike="noStrike" dirty="0">
                        <a:solidFill>
                          <a:srgbClr val="000000"/>
                        </a:solidFill>
                        <a:effectLst/>
                        <a:latin typeface="Calibri"/>
                      </a:endParaRPr>
                    </a:p>
                  </a:txBody>
                  <a:tcPr marL="6313" marR="6313" marT="4735" marB="0" anchor="ctr">
                    <a:noFill/>
                  </a:tcPr>
                </a:tc>
                <a:extLst>
                  <a:ext uri="{0D108BD9-81ED-4DB2-BD59-A6C34878D82A}">
                    <a16:rowId xmlns:a16="http://schemas.microsoft.com/office/drawing/2014/main" xmlns="" val="10000"/>
                  </a:ext>
                </a:extLst>
              </a:tr>
            </a:tbl>
          </a:graphicData>
        </a:graphic>
      </p:graphicFrame>
      <p:graphicFrame>
        <p:nvGraphicFramePr>
          <p:cNvPr id="8" name="Chart 7"/>
          <p:cNvGraphicFramePr/>
          <p:nvPr>
            <p:extLst/>
          </p:nvPr>
        </p:nvGraphicFramePr>
        <p:xfrm>
          <a:off x="2616879" y="1184275"/>
          <a:ext cx="2222215" cy="51362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extLst/>
          </p:nvPr>
        </p:nvGraphicFramePr>
        <p:xfrm>
          <a:off x="4856269" y="1184275"/>
          <a:ext cx="2222215" cy="51362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p:nvPr>
            <p:extLst/>
          </p:nvPr>
        </p:nvGraphicFramePr>
        <p:xfrm>
          <a:off x="7181547" y="1184275"/>
          <a:ext cx="2222215" cy="513623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p:cNvGraphicFramePr/>
          <p:nvPr>
            <p:extLst/>
          </p:nvPr>
        </p:nvGraphicFramePr>
        <p:xfrm>
          <a:off x="9395799" y="1184275"/>
          <a:ext cx="2222215" cy="513623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Table 13"/>
          <p:cNvGraphicFramePr>
            <a:graphicFrameLocks noGrp="1"/>
          </p:cNvGraphicFramePr>
          <p:nvPr>
            <p:extLst/>
          </p:nvPr>
        </p:nvGraphicFramePr>
        <p:xfrm>
          <a:off x="2865753" y="971209"/>
          <a:ext cx="1684252" cy="222767"/>
        </p:xfrm>
        <a:graphic>
          <a:graphicData uri="http://schemas.openxmlformats.org/drawingml/2006/table">
            <a:tbl>
              <a:tblPr>
                <a:tableStyleId>{5C22544A-7EE6-4342-B048-85BDC9FD1C3A}</a:tableStyleId>
              </a:tblPr>
              <a:tblGrid>
                <a:gridCol w="1684252">
                  <a:extLst>
                    <a:ext uri="{9D8B030D-6E8A-4147-A177-3AD203B41FA5}">
                      <a16:colId xmlns:a16="http://schemas.microsoft.com/office/drawing/2014/main" xmlns="" val="20000"/>
                    </a:ext>
                  </a:extLst>
                </a:gridCol>
              </a:tblGrid>
              <a:tr h="222767">
                <a:tc>
                  <a:txBody>
                    <a:bodyPr/>
                    <a:lstStyle/>
                    <a:p>
                      <a:pPr algn="ctr" fontAlgn="b"/>
                      <a:r>
                        <a:rPr lang="en-US" sz="1100" b="1" u="none" strike="noStrike" dirty="0">
                          <a:effectLst/>
                        </a:rPr>
                        <a:t>Buick</a:t>
                      </a:r>
                      <a:endParaRPr lang="en-US" sz="1100" b="1" i="0" u="none" strike="noStrike" dirty="0">
                        <a:solidFill>
                          <a:srgbClr val="000000"/>
                        </a:solidFill>
                        <a:effectLst/>
                        <a:latin typeface="Calibri"/>
                      </a:endParaRPr>
                    </a:p>
                  </a:txBody>
                  <a:tcPr marL="6313" marR="6313" marT="4735" marB="0" anchor="ctr">
                    <a:noFill/>
                  </a:tcPr>
                </a:tc>
                <a:extLst>
                  <a:ext uri="{0D108BD9-81ED-4DB2-BD59-A6C34878D82A}">
                    <a16:rowId xmlns:a16="http://schemas.microsoft.com/office/drawing/2014/main" xmlns="" val="10000"/>
                  </a:ext>
                </a:extLst>
              </a:tr>
            </a:tbl>
          </a:graphicData>
        </a:graphic>
      </p:graphicFrame>
      <p:graphicFrame>
        <p:nvGraphicFramePr>
          <p:cNvPr id="15" name="Table 14"/>
          <p:cNvGraphicFramePr>
            <a:graphicFrameLocks noGrp="1"/>
          </p:cNvGraphicFramePr>
          <p:nvPr>
            <p:extLst/>
          </p:nvPr>
        </p:nvGraphicFramePr>
        <p:xfrm>
          <a:off x="5105185" y="971209"/>
          <a:ext cx="1684252" cy="222767"/>
        </p:xfrm>
        <a:graphic>
          <a:graphicData uri="http://schemas.openxmlformats.org/drawingml/2006/table">
            <a:tbl>
              <a:tblPr>
                <a:tableStyleId>{5C22544A-7EE6-4342-B048-85BDC9FD1C3A}</a:tableStyleId>
              </a:tblPr>
              <a:tblGrid>
                <a:gridCol w="1684252">
                  <a:extLst>
                    <a:ext uri="{9D8B030D-6E8A-4147-A177-3AD203B41FA5}">
                      <a16:colId xmlns:a16="http://schemas.microsoft.com/office/drawing/2014/main" xmlns="" val="20000"/>
                    </a:ext>
                  </a:extLst>
                </a:gridCol>
              </a:tblGrid>
              <a:tr h="222767">
                <a:tc>
                  <a:txBody>
                    <a:bodyPr/>
                    <a:lstStyle/>
                    <a:p>
                      <a:pPr algn="ctr" fontAlgn="b"/>
                      <a:r>
                        <a:rPr lang="en-US" sz="1100" b="1" u="none" strike="noStrike" dirty="0">
                          <a:effectLst/>
                        </a:rPr>
                        <a:t>Cadillac</a:t>
                      </a:r>
                      <a:endParaRPr lang="en-US" sz="1100" b="1" i="0" u="none" strike="noStrike" dirty="0">
                        <a:solidFill>
                          <a:srgbClr val="000000"/>
                        </a:solidFill>
                        <a:effectLst/>
                        <a:latin typeface="Calibri"/>
                      </a:endParaRPr>
                    </a:p>
                  </a:txBody>
                  <a:tcPr marL="6313" marR="6313" marT="4735" marB="0" anchor="ctr">
                    <a:noFill/>
                  </a:tcPr>
                </a:tc>
                <a:extLst>
                  <a:ext uri="{0D108BD9-81ED-4DB2-BD59-A6C34878D82A}">
                    <a16:rowId xmlns:a16="http://schemas.microsoft.com/office/drawing/2014/main" xmlns="" val="10000"/>
                  </a:ext>
                </a:extLst>
              </a:tr>
            </a:tbl>
          </a:graphicData>
        </a:graphic>
      </p:graphicFrame>
      <p:graphicFrame>
        <p:nvGraphicFramePr>
          <p:cNvPr id="16" name="Table 15"/>
          <p:cNvGraphicFramePr>
            <a:graphicFrameLocks noGrp="1"/>
          </p:cNvGraphicFramePr>
          <p:nvPr>
            <p:extLst/>
          </p:nvPr>
        </p:nvGraphicFramePr>
        <p:xfrm>
          <a:off x="7440727" y="971209"/>
          <a:ext cx="1684252" cy="222767"/>
        </p:xfrm>
        <a:graphic>
          <a:graphicData uri="http://schemas.openxmlformats.org/drawingml/2006/table">
            <a:tbl>
              <a:tblPr>
                <a:tableStyleId>{5C22544A-7EE6-4342-B048-85BDC9FD1C3A}</a:tableStyleId>
              </a:tblPr>
              <a:tblGrid>
                <a:gridCol w="1684252">
                  <a:extLst>
                    <a:ext uri="{9D8B030D-6E8A-4147-A177-3AD203B41FA5}">
                      <a16:colId xmlns:a16="http://schemas.microsoft.com/office/drawing/2014/main" xmlns="" val="20000"/>
                    </a:ext>
                  </a:extLst>
                </a:gridCol>
              </a:tblGrid>
              <a:tr h="222767">
                <a:tc>
                  <a:txBody>
                    <a:bodyPr/>
                    <a:lstStyle/>
                    <a:p>
                      <a:pPr algn="ctr" fontAlgn="b"/>
                      <a:r>
                        <a:rPr lang="en-US" sz="1100" b="1" u="none" strike="noStrike" dirty="0">
                          <a:effectLst/>
                        </a:rPr>
                        <a:t>Lexus</a:t>
                      </a:r>
                      <a:endParaRPr lang="en-US" sz="1100" b="1" i="0" u="none" strike="noStrike" dirty="0">
                        <a:solidFill>
                          <a:srgbClr val="000000"/>
                        </a:solidFill>
                        <a:effectLst/>
                        <a:latin typeface="Calibri"/>
                      </a:endParaRPr>
                    </a:p>
                  </a:txBody>
                  <a:tcPr marL="6313" marR="6313" marT="4735" marB="0" anchor="ctr">
                    <a:solidFill>
                      <a:schemeClr val="bg1"/>
                    </a:solidFill>
                  </a:tcPr>
                </a:tc>
                <a:extLst>
                  <a:ext uri="{0D108BD9-81ED-4DB2-BD59-A6C34878D82A}">
                    <a16:rowId xmlns:a16="http://schemas.microsoft.com/office/drawing/2014/main" xmlns="" val="10000"/>
                  </a:ext>
                </a:extLst>
              </a:tr>
            </a:tbl>
          </a:graphicData>
        </a:graphic>
      </p:graphicFrame>
      <p:graphicFrame>
        <p:nvGraphicFramePr>
          <p:cNvPr id="17" name="Table 16"/>
          <p:cNvGraphicFramePr>
            <a:graphicFrameLocks noGrp="1"/>
          </p:cNvGraphicFramePr>
          <p:nvPr>
            <p:extLst/>
          </p:nvPr>
        </p:nvGraphicFramePr>
        <p:xfrm>
          <a:off x="9667967" y="971209"/>
          <a:ext cx="1684252" cy="222767"/>
        </p:xfrm>
        <a:graphic>
          <a:graphicData uri="http://schemas.openxmlformats.org/drawingml/2006/table">
            <a:tbl>
              <a:tblPr>
                <a:tableStyleId>{5C22544A-7EE6-4342-B048-85BDC9FD1C3A}</a:tableStyleId>
              </a:tblPr>
              <a:tblGrid>
                <a:gridCol w="1684252">
                  <a:extLst>
                    <a:ext uri="{9D8B030D-6E8A-4147-A177-3AD203B41FA5}">
                      <a16:colId xmlns:a16="http://schemas.microsoft.com/office/drawing/2014/main" xmlns="" val="20000"/>
                    </a:ext>
                  </a:extLst>
                </a:gridCol>
              </a:tblGrid>
              <a:tr h="222767">
                <a:tc>
                  <a:txBody>
                    <a:bodyPr/>
                    <a:lstStyle/>
                    <a:p>
                      <a:pPr algn="ctr" fontAlgn="b"/>
                      <a:r>
                        <a:rPr lang="en-US" sz="1100" b="1" u="none" strike="noStrike" dirty="0">
                          <a:effectLst/>
                        </a:rPr>
                        <a:t>Premium</a:t>
                      </a:r>
                      <a:endParaRPr lang="en-US" sz="1100" b="1" i="0" u="none" strike="noStrike" dirty="0">
                        <a:solidFill>
                          <a:srgbClr val="000000"/>
                        </a:solidFill>
                        <a:effectLst/>
                        <a:latin typeface="Calibri"/>
                      </a:endParaRPr>
                    </a:p>
                  </a:txBody>
                  <a:tcPr marL="6313" marR="6313" marT="4735" marB="0" anchor="ctr">
                    <a:noFill/>
                  </a:tcPr>
                </a:tc>
                <a:extLst>
                  <a:ext uri="{0D108BD9-81ED-4DB2-BD59-A6C34878D82A}">
                    <a16:rowId xmlns:a16="http://schemas.microsoft.com/office/drawing/2014/main" xmlns="" val="10000"/>
                  </a:ext>
                </a:extLst>
              </a:tr>
            </a:tbl>
          </a:graphicData>
        </a:graphic>
      </p:graphicFrame>
      <p:sp>
        <p:nvSpPr>
          <p:cNvPr id="2" name="Title 1"/>
          <p:cNvSpPr>
            <a:spLocks noGrp="1"/>
          </p:cNvSpPr>
          <p:nvPr>
            <p:ph type="title"/>
          </p:nvPr>
        </p:nvSpPr>
        <p:spPr>
          <a:xfrm>
            <a:off x="431801" y="410633"/>
            <a:ext cx="11255255" cy="457200"/>
          </a:xfrm>
        </p:spPr>
        <p:txBody>
          <a:bodyPr>
            <a:normAutofit fontScale="90000"/>
          </a:bodyPr>
          <a:lstStyle/>
          <a:p>
            <a:r>
              <a:rPr lang="en-US" sz="3467" dirty="0"/>
              <a:t>2015 Buyer Attributes by Gender</a:t>
            </a:r>
          </a:p>
        </p:txBody>
      </p:sp>
      <p:graphicFrame>
        <p:nvGraphicFramePr>
          <p:cNvPr id="19" name="Table 18"/>
          <p:cNvGraphicFramePr>
            <a:graphicFrameLocks noGrp="1"/>
          </p:cNvGraphicFramePr>
          <p:nvPr>
            <p:extLst/>
          </p:nvPr>
        </p:nvGraphicFramePr>
        <p:xfrm>
          <a:off x="182880" y="1186290"/>
          <a:ext cx="3011424" cy="4709031"/>
        </p:xfrm>
        <a:graphic>
          <a:graphicData uri="http://schemas.openxmlformats.org/drawingml/2006/table">
            <a:tbl>
              <a:tblPr>
                <a:tableStyleId>{5C22544A-7EE6-4342-B048-85BDC9FD1C3A}</a:tableStyleId>
              </a:tblPr>
              <a:tblGrid>
                <a:gridCol w="3011424">
                  <a:extLst>
                    <a:ext uri="{9D8B030D-6E8A-4147-A177-3AD203B41FA5}">
                      <a16:colId xmlns:a16="http://schemas.microsoft.com/office/drawing/2014/main" xmlns="" val="20000"/>
                    </a:ext>
                  </a:extLst>
                </a:gridCol>
              </a:tblGrid>
              <a:tr h="242421">
                <a:tc>
                  <a:txBody>
                    <a:bodyPr/>
                    <a:lstStyle/>
                    <a:p>
                      <a:pPr algn="ctr" fontAlgn="b"/>
                      <a:r>
                        <a:rPr lang="en-US" sz="1100" b="0" i="0" u="none" strike="noStrike">
                          <a:solidFill>
                            <a:srgbClr val="000000"/>
                          </a:solidFill>
                          <a:effectLst/>
                          <a:latin typeface="Calibri"/>
                        </a:rPr>
                        <a:t>Variety of inventory</a:t>
                      </a:r>
                    </a:p>
                  </a:txBody>
                  <a:tcPr marL="12700" marR="12700" marT="9525" marB="0" anchor="ctr">
                    <a:solidFill>
                      <a:schemeClr val="bg1"/>
                    </a:solidFill>
                  </a:tcPr>
                </a:tc>
                <a:extLst>
                  <a:ext uri="{0D108BD9-81ED-4DB2-BD59-A6C34878D82A}">
                    <a16:rowId xmlns:a16="http://schemas.microsoft.com/office/drawing/2014/main" xmlns="" val="10000"/>
                  </a:ext>
                </a:extLst>
              </a:tr>
              <a:tr h="275857">
                <a:tc>
                  <a:txBody>
                    <a:bodyPr/>
                    <a:lstStyle/>
                    <a:p>
                      <a:pPr algn="ctr" fontAlgn="b"/>
                      <a:r>
                        <a:rPr lang="en-US" sz="1100" b="0" i="0" u="none" strike="noStrike" dirty="0">
                          <a:solidFill>
                            <a:srgbClr val="000000"/>
                          </a:solidFill>
                          <a:effectLst/>
                          <a:latin typeface="Calibri"/>
                        </a:rPr>
                        <a:t>Ease of coming to agreement on price</a:t>
                      </a:r>
                    </a:p>
                  </a:txBody>
                  <a:tcPr marL="12700" marR="12700" marT="9525" marB="0" anchor="ctr">
                    <a:solidFill>
                      <a:schemeClr val="bg1"/>
                    </a:solidFill>
                  </a:tcPr>
                </a:tc>
                <a:extLst>
                  <a:ext uri="{0D108BD9-81ED-4DB2-BD59-A6C34878D82A}">
                    <a16:rowId xmlns:a16="http://schemas.microsoft.com/office/drawing/2014/main" xmlns="" val="10001"/>
                  </a:ext>
                </a:extLst>
              </a:tr>
              <a:tr h="254447">
                <a:tc>
                  <a:txBody>
                    <a:bodyPr/>
                    <a:lstStyle/>
                    <a:p>
                      <a:pPr algn="ctr" fontAlgn="b"/>
                      <a:r>
                        <a:rPr lang="en-US" sz="1100" b="0" i="0" u="none" strike="noStrike" dirty="0">
                          <a:solidFill>
                            <a:srgbClr val="000000"/>
                          </a:solidFill>
                          <a:effectLst/>
                          <a:latin typeface="Calibri"/>
                        </a:rPr>
                        <a:t>Fairness of price paid</a:t>
                      </a:r>
                    </a:p>
                  </a:txBody>
                  <a:tcPr marL="12700" marR="12700" marT="9525" marB="0" anchor="ctr">
                    <a:solidFill>
                      <a:schemeClr val="bg1"/>
                    </a:solidFill>
                  </a:tcPr>
                </a:tc>
                <a:extLst>
                  <a:ext uri="{0D108BD9-81ED-4DB2-BD59-A6C34878D82A}">
                    <a16:rowId xmlns:a16="http://schemas.microsoft.com/office/drawing/2014/main" xmlns="" val="10002"/>
                  </a:ext>
                </a:extLst>
              </a:tr>
              <a:tr h="297268">
                <a:tc>
                  <a:txBody>
                    <a:bodyPr/>
                    <a:lstStyle/>
                    <a:p>
                      <a:pPr algn="ctr" fontAlgn="b"/>
                      <a:r>
                        <a:rPr lang="en-US" sz="1100" b="0" i="0" u="none" strike="noStrike" dirty="0">
                          <a:solidFill>
                            <a:srgbClr val="000000"/>
                          </a:solidFill>
                          <a:effectLst/>
                          <a:latin typeface="Calibri"/>
                        </a:rPr>
                        <a:t>Clarity of explaining documents</a:t>
                      </a:r>
                    </a:p>
                  </a:txBody>
                  <a:tcPr marL="12700" marR="12700" marT="9525" marB="0" anchor="ctr">
                    <a:solidFill>
                      <a:schemeClr val="bg1"/>
                    </a:solidFill>
                  </a:tcPr>
                </a:tc>
                <a:extLst>
                  <a:ext uri="{0D108BD9-81ED-4DB2-BD59-A6C34878D82A}">
                    <a16:rowId xmlns:a16="http://schemas.microsoft.com/office/drawing/2014/main" xmlns="" val="10003"/>
                  </a:ext>
                </a:extLst>
              </a:tr>
              <a:tr h="267499">
                <a:tc>
                  <a:txBody>
                    <a:bodyPr/>
                    <a:lstStyle/>
                    <a:p>
                      <a:pPr algn="ctr" fontAlgn="b"/>
                      <a:r>
                        <a:rPr lang="en-US" sz="1100" b="0" i="0" u="none" strike="noStrike">
                          <a:solidFill>
                            <a:srgbClr val="000000"/>
                          </a:solidFill>
                          <a:effectLst/>
                          <a:latin typeface="Calibri"/>
                        </a:rPr>
                        <a:t>Ease of looking at dealer's inventory</a:t>
                      </a:r>
                    </a:p>
                  </a:txBody>
                  <a:tcPr marL="12700" marR="12700" marT="9525" marB="0" anchor="ctr">
                    <a:solidFill>
                      <a:schemeClr val="bg1"/>
                    </a:solidFill>
                  </a:tcPr>
                </a:tc>
                <a:extLst>
                  <a:ext uri="{0D108BD9-81ED-4DB2-BD59-A6C34878D82A}">
                    <a16:rowId xmlns:a16="http://schemas.microsoft.com/office/drawing/2014/main" xmlns="" val="10004"/>
                  </a:ext>
                </a:extLst>
              </a:tr>
              <a:tr h="275857">
                <a:tc>
                  <a:txBody>
                    <a:bodyPr/>
                    <a:lstStyle/>
                    <a:p>
                      <a:pPr algn="ctr" fontAlgn="b"/>
                      <a:r>
                        <a:rPr lang="en-US" sz="1100" b="0" i="0" u="none" strike="noStrike">
                          <a:solidFill>
                            <a:srgbClr val="000000"/>
                          </a:solidFill>
                          <a:effectLst/>
                          <a:latin typeface="Calibri"/>
                        </a:rPr>
                        <a:t>Comfort of the area where negotiated</a:t>
                      </a:r>
                    </a:p>
                  </a:txBody>
                  <a:tcPr marL="12700" marR="12700" marT="9525" marB="0" anchor="ctr">
                    <a:solidFill>
                      <a:schemeClr val="bg1"/>
                    </a:solidFill>
                  </a:tcPr>
                </a:tc>
                <a:extLst>
                  <a:ext uri="{0D108BD9-81ED-4DB2-BD59-A6C34878D82A}">
                    <a16:rowId xmlns:a16="http://schemas.microsoft.com/office/drawing/2014/main" xmlns="" val="10005"/>
                  </a:ext>
                </a:extLst>
              </a:tr>
              <a:tr h="292576">
                <a:tc>
                  <a:txBody>
                    <a:bodyPr/>
                    <a:lstStyle/>
                    <a:p>
                      <a:pPr algn="ctr" fontAlgn="b"/>
                      <a:r>
                        <a:rPr lang="en-US" sz="1100" b="0" i="0" u="none" strike="noStrike">
                          <a:solidFill>
                            <a:srgbClr val="000000"/>
                          </a:solidFill>
                          <a:effectLst/>
                          <a:latin typeface="Calibri"/>
                        </a:rPr>
                        <a:t>Courtesy</a:t>
                      </a:r>
                    </a:p>
                  </a:txBody>
                  <a:tcPr marL="12700" marR="12700" marT="9525" marB="0" anchor="ctr">
                    <a:solidFill>
                      <a:schemeClr val="bg1"/>
                    </a:solidFill>
                  </a:tcPr>
                </a:tc>
                <a:extLst>
                  <a:ext uri="{0D108BD9-81ED-4DB2-BD59-A6C34878D82A}">
                    <a16:rowId xmlns:a16="http://schemas.microsoft.com/office/drawing/2014/main" xmlns="" val="10006"/>
                  </a:ext>
                </a:extLst>
              </a:tr>
              <a:tr h="275857">
                <a:tc>
                  <a:txBody>
                    <a:bodyPr/>
                    <a:lstStyle/>
                    <a:p>
                      <a:pPr algn="ctr" fontAlgn="b"/>
                      <a:r>
                        <a:rPr lang="en-US" sz="1100" b="0" i="0" u="none" strike="noStrike">
                          <a:solidFill>
                            <a:srgbClr val="000000"/>
                          </a:solidFill>
                          <a:effectLst/>
                          <a:latin typeface="Calibri"/>
                        </a:rPr>
                        <a:t>Condition of your vehicle</a:t>
                      </a:r>
                    </a:p>
                  </a:txBody>
                  <a:tcPr marL="12700" marR="12700" marT="9525" marB="0" anchor="ctr">
                    <a:solidFill>
                      <a:schemeClr val="bg1"/>
                    </a:solidFill>
                  </a:tcPr>
                </a:tc>
                <a:extLst>
                  <a:ext uri="{0D108BD9-81ED-4DB2-BD59-A6C34878D82A}">
                    <a16:rowId xmlns:a16="http://schemas.microsoft.com/office/drawing/2014/main" xmlns="" val="10007"/>
                  </a:ext>
                </a:extLst>
              </a:tr>
              <a:tr h="284217">
                <a:tc>
                  <a:txBody>
                    <a:bodyPr/>
                    <a:lstStyle/>
                    <a:p>
                      <a:pPr algn="ctr" fontAlgn="b"/>
                      <a:r>
                        <a:rPr lang="en-US" sz="1100" b="0" i="0" u="none" strike="noStrike">
                          <a:solidFill>
                            <a:srgbClr val="000000"/>
                          </a:solidFill>
                          <a:effectLst/>
                          <a:latin typeface="Calibri"/>
                        </a:rPr>
                        <a:t>Honesty</a:t>
                      </a:r>
                    </a:p>
                  </a:txBody>
                  <a:tcPr marL="12700" marR="12700" marT="9525" marB="0" anchor="ctr">
                    <a:solidFill>
                      <a:schemeClr val="bg1"/>
                    </a:solidFill>
                  </a:tcPr>
                </a:tc>
                <a:extLst>
                  <a:ext uri="{0D108BD9-81ED-4DB2-BD59-A6C34878D82A}">
                    <a16:rowId xmlns:a16="http://schemas.microsoft.com/office/drawing/2014/main" xmlns="" val="10008"/>
                  </a:ext>
                </a:extLst>
              </a:tr>
              <a:tr h="267499">
                <a:tc>
                  <a:txBody>
                    <a:bodyPr/>
                    <a:lstStyle/>
                    <a:p>
                      <a:pPr algn="ctr" fontAlgn="b"/>
                      <a:r>
                        <a:rPr lang="en-US" sz="1100" b="0" i="0" u="none" strike="noStrike">
                          <a:solidFill>
                            <a:srgbClr val="000000"/>
                          </a:solidFill>
                          <a:effectLst/>
                          <a:latin typeface="Calibri"/>
                        </a:rPr>
                        <a:t>Timeliness of completing delivery</a:t>
                      </a:r>
                    </a:p>
                  </a:txBody>
                  <a:tcPr marL="12700" marR="12700" marT="9525" marB="0" anchor="ctr">
                    <a:solidFill>
                      <a:schemeClr val="bg1"/>
                    </a:solidFill>
                  </a:tcPr>
                </a:tc>
                <a:extLst>
                  <a:ext uri="{0D108BD9-81ED-4DB2-BD59-A6C34878D82A}">
                    <a16:rowId xmlns:a16="http://schemas.microsoft.com/office/drawing/2014/main" xmlns="" val="10009"/>
                  </a:ext>
                </a:extLst>
              </a:tr>
              <a:tr h="334645">
                <a:tc>
                  <a:txBody>
                    <a:bodyPr/>
                    <a:lstStyle/>
                    <a:p>
                      <a:pPr algn="ctr" fontAlgn="b"/>
                      <a:r>
                        <a:rPr lang="en-US" sz="1100" b="0" i="0" u="none" strike="noStrike">
                          <a:solidFill>
                            <a:srgbClr val="000000"/>
                          </a:solidFill>
                          <a:effectLst/>
                          <a:latin typeface="Calibri"/>
                        </a:rPr>
                        <a:t>Concern that you purchased best vehicle for your needs</a:t>
                      </a:r>
                    </a:p>
                  </a:txBody>
                  <a:tcPr marL="12700" marR="12700" marT="9525" marB="0" anchor="ctr">
                    <a:solidFill>
                      <a:schemeClr val="bg1"/>
                    </a:solidFill>
                  </a:tcPr>
                </a:tc>
                <a:extLst>
                  <a:ext uri="{0D108BD9-81ED-4DB2-BD59-A6C34878D82A}">
                    <a16:rowId xmlns:a16="http://schemas.microsoft.com/office/drawing/2014/main" xmlns="" val="10010"/>
                  </a:ext>
                </a:extLst>
              </a:tr>
              <a:tr h="219780">
                <a:tc>
                  <a:txBody>
                    <a:bodyPr/>
                    <a:lstStyle/>
                    <a:p>
                      <a:pPr algn="ctr" fontAlgn="b"/>
                      <a:r>
                        <a:rPr lang="en-US" sz="1100" b="0" i="0" u="none" strike="noStrike">
                          <a:solidFill>
                            <a:srgbClr val="000000"/>
                          </a:solidFill>
                          <a:effectLst/>
                          <a:latin typeface="Calibri"/>
                        </a:rPr>
                        <a:t>Responsiveness</a:t>
                      </a:r>
                    </a:p>
                  </a:txBody>
                  <a:tcPr marL="12700" marR="12700" marT="9525" marB="0" anchor="ctr">
                    <a:solidFill>
                      <a:schemeClr val="bg1"/>
                    </a:solidFill>
                  </a:tcPr>
                </a:tc>
                <a:extLst>
                  <a:ext uri="{0D108BD9-81ED-4DB2-BD59-A6C34878D82A}">
                    <a16:rowId xmlns:a16="http://schemas.microsoft.com/office/drawing/2014/main" xmlns="" val="10011"/>
                  </a:ext>
                </a:extLst>
              </a:tr>
              <a:tr h="242421">
                <a:tc>
                  <a:txBody>
                    <a:bodyPr/>
                    <a:lstStyle/>
                    <a:p>
                      <a:pPr algn="ctr" fontAlgn="b"/>
                      <a:r>
                        <a:rPr lang="en-US" sz="1100" b="0" i="0" u="none" strike="noStrike">
                          <a:solidFill>
                            <a:srgbClr val="000000"/>
                          </a:solidFill>
                          <a:effectLst/>
                          <a:latin typeface="Calibri"/>
                        </a:rPr>
                        <a:t>Thoroughness in explaining features</a:t>
                      </a:r>
                    </a:p>
                  </a:txBody>
                  <a:tcPr marL="12700" marR="12700" marT="9525" marB="0" anchor="ctr">
                    <a:solidFill>
                      <a:schemeClr val="bg1"/>
                    </a:solidFill>
                  </a:tcPr>
                </a:tc>
                <a:extLst>
                  <a:ext uri="{0D108BD9-81ED-4DB2-BD59-A6C34878D82A}">
                    <a16:rowId xmlns:a16="http://schemas.microsoft.com/office/drawing/2014/main" xmlns="" val="10012"/>
                  </a:ext>
                </a:extLst>
              </a:tr>
              <a:tr h="325089">
                <a:tc>
                  <a:txBody>
                    <a:bodyPr/>
                    <a:lstStyle/>
                    <a:p>
                      <a:pPr algn="ctr" fontAlgn="b"/>
                      <a:r>
                        <a:rPr lang="en-US" sz="1100" b="0" i="0" u="none" strike="noStrike">
                          <a:solidFill>
                            <a:srgbClr val="000000"/>
                          </a:solidFill>
                          <a:effectLst/>
                          <a:latin typeface="Calibri"/>
                        </a:rPr>
                        <a:t>Timeliness of completing the final paperwork process</a:t>
                      </a:r>
                    </a:p>
                  </a:txBody>
                  <a:tcPr marL="12700" marR="12700" marT="9525" marB="0" anchor="ctr">
                    <a:solidFill>
                      <a:schemeClr val="bg1"/>
                    </a:solidFill>
                  </a:tcPr>
                </a:tc>
                <a:extLst>
                  <a:ext uri="{0D108BD9-81ED-4DB2-BD59-A6C34878D82A}">
                    <a16:rowId xmlns:a16="http://schemas.microsoft.com/office/drawing/2014/main" xmlns="" val="10013"/>
                  </a:ext>
                </a:extLst>
              </a:tr>
              <a:tr h="244857">
                <a:tc>
                  <a:txBody>
                    <a:bodyPr/>
                    <a:lstStyle/>
                    <a:p>
                      <a:pPr algn="ctr" fontAlgn="b"/>
                      <a:r>
                        <a:rPr lang="en-US" sz="1100" b="0" i="0" u="none" strike="noStrike">
                          <a:solidFill>
                            <a:srgbClr val="000000"/>
                          </a:solidFill>
                          <a:effectLst/>
                          <a:latin typeface="Calibri"/>
                        </a:rPr>
                        <a:t>Knowledge/expertise </a:t>
                      </a:r>
                    </a:p>
                  </a:txBody>
                  <a:tcPr marL="12700" marR="12700" marT="9525" marB="0" anchor="ctr">
                    <a:solidFill>
                      <a:schemeClr val="bg1"/>
                    </a:solidFill>
                  </a:tcPr>
                </a:tc>
                <a:extLst>
                  <a:ext uri="{0D108BD9-81ED-4DB2-BD59-A6C34878D82A}">
                    <a16:rowId xmlns:a16="http://schemas.microsoft.com/office/drawing/2014/main" xmlns="" val="10014"/>
                  </a:ext>
                </a:extLst>
              </a:tr>
              <a:tr h="234060">
                <a:tc>
                  <a:txBody>
                    <a:bodyPr/>
                    <a:lstStyle/>
                    <a:p>
                      <a:pPr algn="ctr" fontAlgn="b"/>
                      <a:r>
                        <a:rPr lang="en-US" sz="1100" b="0" i="0" u="none" strike="noStrike">
                          <a:solidFill>
                            <a:srgbClr val="000000"/>
                          </a:solidFill>
                          <a:effectLst/>
                          <a:latin typeface="Calibri"/>
                        </a:rPr>
                        <a:t>Appearance of facility</a:t>
                      </a:r>
                    </a:p>
                  </a:txBody>
                  <a:tcPr marL="12700" marR="12700" marT="9525" marB="0" anchor="ctr">
                    <a:solidFill>
                      <a:schemeClr val="bg1"/>
                    </a:solidFill>
                  </a:tcPr>
                </a:tc>
                <a:extLst>
                  <a:ext uri="{0D108BD9-81ED-4DB2-BD59-A6C34878D82A}">
                    <a16:rowId xmlns:a16="http://schemas.microsoft.com/office/drawing/2014/main" xmlns="" val="10015"/>
                  </a:ext>
                </a:extLst>
              </a:tr>
              <a:tr h="334645">
                <a:tc>
                  <a:txBody>
                    <a:bodyPr/>
                    <a:lstStyle/>
                    <a:p>
                      <a:pPr algn="ctr" fontAlgn="b"/>
                      <a:r>
                        <a:rPr lang="en-US" sz="1100" b="0" i="0" u="none" strike="noStrike" dirty="0">
                          <a:solidFill>
                            <a:srgbClr val="000000"/>
                          </a:solidFill>
                          <a:effectLst/>
                          <a:latin typeface="Calibri"/>
                        </a:rPr>
                        <a:t>Honesty of the person who handled paperwork/finance process</a:t>
                      </a:r>
                    </a:p>
                  </a:txBody>
                  <a:tcPr marL="12700" marR="12700" marT="9525" marB="0" anchor="ctr">
                    <a:solidFill>
                      <a:schemeClr val="bg1"/>
                    </a:solidFill>
                  </a:tcPr>
                </a:tc>
                <a:extLst>
                  <a:ext uri="{0D108BD9-81ED-4DB2-BD59-A6C34878D82A}">
                    <a16:rowId xmlns:a16="http://schemas.microsoft.com/office/drawing/2014/main" xmlns="" val="10016"/>
                  </a:ext>
                </a:extLst>
              </a:tr>
            </a:tbl>
          </a:graphicData>
        </a:graphic>
      </p:graphicFrame>
    </p:spTree>
    <p:extLst>
      <p:ext uri="{BB962C8B-B14F-4D97-AF65-F5344CB8AC3E}">
        <p14:creationId xmlns:p14="http://schemas.microsoft.com/office/powerpoint/2010/main" val="293942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nvPr>
        </p:nvGraphicFramePr>
        <p:xfrm>
          <a:off x="5794346" y="6171061"/>
          <a:ext cx="2664644" cy="306375"/>
        </p:xfrm>
        <a:graphic>
          <a:graphicData uri="http://schemas.openxmlformats.org/drawingml/2006/table">
            <a:tbl>
              <a:tblPr>
                <a:tableStyleId>{5C22544A-7EE6-4342-B048-85BDC9FD1C3A}</a:tableStyleId>
              </a:tblPr>
              <a:tblGrid>
                <a:gridCol w="2664644">
                  <a:extLst>
                    <a:ext uri="{9D8B030D-6E8A-4147-A177-3AD203B41FA5}">
                      <a16:colId xmlns:a16="http://schemas.microsoft.com/office/drawing/2014/main" xmlns="" val="20000"/>
                    </a:ext>
                  </a:extLst>
                </a:gridCol>
              </a:tblGrid>
              <a:tr h="306375">
                <a:tc>
                  <a:txBody>
                    <a:bodyPr/>
                    <a:lstStyle/>
                    <a:p>
                      <a:pPr algn="ctr" fontAlgn="b"/>
                      <a:r>
                        <a:rPr lang="en-US" sz="1100" b="1" u="none" strike="noStrike" dirty="0">
                          <a:effectLst/>
                        </a:rPr>
                        <a:t>Difference (Female-Male)</a:t>
                      </a:r>
                      <a:endParaRPr lang="en-US" sz="1100" b="1" i="0" u="none" strike="noStrike" dirty="0">
                        <a:solidFill>
                          <a:srgbClr val="000000"/>
                        </a:solidFill>
                        <a:effectLst/>
                        <a:latin typeface="Calibri"/>
                      </a:endParaRPr>
                    </a:p>
                  </a:txBody>
                  <a:tcPr marL="6313" marR="6313" marT="4735" marB="0" anchor="ctr">
                    <a:noFill/>
                  </a:tcPr>
                </a:tc>
                <a:extLst>
                  <a:ext uri="{0D108BD9-81ED-4DB2-BD59-A6C34878D82A}">
                    <a16:rowId xmlns:a16="http://schemas.microsoft.com/office/drawing/2014/main" xmlns="" val="10000"/>
                  </a:ext>
                </a:extLst>
              </a:tr>
            </a:tbl>
          </a:graphicData>
        </a:graphic>
      </p:graphicFrame>
      <p:graphicFrame>
        <p:nvGraphicFramePr>
          <p:cNvPr id="8" name="Chart 7"/>
          <p:cNvGraphicFramePr/>
          <p:nvPr>
            <p:extLst/>
          </p:nvPr>
        </p:nvGraphicFramePr>
        <p:xfrm>
          <a:off x="2616879" y="1184275"/>
          <a:ext cx="2222215" cy="51583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extLst/>
          </p:nvPr>
        </p:nvGraphicFramePr>
        <p:xfrm>
          <a:off x="4856269" y="1184275"/>
          <a:ext cx="2222215" cy="51583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p:nvPr>
            <p:extLst/>
          </p:nvPr>
        </p:nvGraphicFramePr>
        <p:xfrm>
          <a:off x="7181547" y="1184275"/>
          <a:ext cx="2222215" cy="515837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p:cNvGraphicFramePr/>
          <p:nvPr>
            <p:extLst/>
          </p:nvPr>
        </p:nvGraphicFramePr>
        <p:xfrm>
          <a:off x="9395799" y="1184275"/>
          <a:ext cx="2222215" cy="5158376"/>
        </p:xfrm>
        <a:graphic>
          <a:graphicData uri="http://schemas.openxmlformats.org/drawingml/2006/chart">
            <c:chart xmlns:c="http://schemas.openxmlformats.org/drawingml/2006/chart" xmlns:r="http://schemas.openxmlformats.org/officeDocument/2006/relationships" r:id="rId6"/>
          </a:graphicData>
        </a:graphic>
      </p:graphicFrame>
      <p:sp>
        <p:nvSpPr>
          <p:cNvPr id="2" name="Title 1"/>
          <p:cNvSpPr>
            <a:spLocks noGrp="1"/>
          </p:cNvSpPr>
          <p:nvPr>
            <p:ph type="title"/>
          </p:nvPr>
        </p:nvSpPr>
        <p:spPr/>
        <p:txBody>
          <a:bodyPr>
            <a:noAutofit/>
          </a:bodyPr>
          <a:lstStyle/>
          <a:p>
            <a:r>
              <a:rPr lang="en-US" dirty="0"/>
              <a:t>2015 Buyer Attributes by Gender</a:t>
            </a:r>
          </a:p>
        </p:txBody>
      </p:sp>
      <p:graphicFrame>
        <p:nvGraphicFramePr>
          <p:cNvPr id="19" name="Table 18"/>
          <p:cNvGraphicFramePr>
            <a:graphicFrameLocks noGrp="1"/>
          </p:cNvGraphicFramePr>
          <p:nvPr>
            <p:extLst/>
          </p:nvPr>
        </p:nvGraphicFramePr>
        <p:xfrm>
          <a:off x="2865753" y="998530"/>
          <a:ext cx="1684252" cy="222767"/>
        </p:xfrm>
        <a:graphic>
          <a:graphicData uri="http://schemas.openxmlformats.org/drawingml/2006/table">
            <a:tbl>
              <a:tblPr>
                <a:tableStyleId>{5C22544A-7EE6-4342-B048-85BDC9FD1C3A}</a:tableStyleId>
              </a:tblPr>
              <a:tblGrid>
                <a:gridCol w="1684252">
                  <a:extLst>
                    <a:ext uri="{9D8B030D-6E8A-4147-A177-3AD203B41FA5}">
                      <a16:colId xmlns:a16="http://schemas.microsoft.com/office/drawing/2014/main" xmlns="" val="20000"/>
                    </a:ext>
                  </a:extLst>
                </a:gridCol>
              </a:tblGrid>
              <a:tr h="222767">
                <a:tc>
                  <a:txBody>
                    <a:bodyPr/>
                    <a:lstStyle/>
                    <a:p>
                      <a:pPr algn="ctr" fontAlgn="b"/>
                      <a:r>
                        <a:rPr lang="en-US" sz="1100" b="1" u="none" strike="noStrike" dirty="0">
                          <a:effectLst/>
                        </a:rPr>
                        <a:t>Chevrolet</a:t>
                      </a:r>
                      <a:endParaRPr lang="en-US" sz="1100" b="1" i="0" u="none" strike="noStrike" dirty="0">
                        <a:solidFill>
                          <a:srgbClr val="000000"/>
                        </a:solidFill>
                        <a:effectLst/>
                        <a:latin typeface="Calibri"/>
                      </a:endParaRPr>
                    </a:p>
                  </a:txBody>
                  <a:tcPr marL="6313" marR="6313" marT="4735" marB="0" anchor="ctr">
                    <a:noFill/>
                  </a:tcPr>
                </a:tc>
                <a:extLst>
                  <a:ext uri="{0D108BD9-81ED-4DB2-BD59-A6C34878D82A}">
                    <a16:rowId xmlns:a16="http://schemas.microsoft.com/office/drawing/2014/main" xmlns="" val="10000"/>
                  </a:ext>
                </a:extLst>
              </a:tr>
            </a:tbl>
          </a:graphicData>
        </a:graphic>
      </p:graphicFrame>
      <p:graphicFrame>
        <p:nvGraphicFramePr>
          <p:cNvPr id="20" name="Table 19"/>
          <p:cNvGraphicFramePr>
            <a:graphicFrameLocks noGrp="1"/>
          </p:cNvGraphicFramePr>
          <p:nvPr>
            <p:extLst/>
          </p:nvPr>
        </p:nvGraphicFramePr>
        <p:xfrm>
          <a:off x="5105185" y="998530"/>
          <a:ext cx="1684252" cy="222767"/>
        </p:xfrm>
        <a:graphic>
          <a:graphicData uri="http://schemas.openxmlformats.org/drawingml/2006/table">
            <a:tbl>
              <a:tblPr>
                <a:tableStyleId>{5C22544A-7EE6-4342-B048-85BDC9FD1C3A}</a:tableStyleId>
              </a:tblPr>
              <a:tblGrid>
                <a:gridCol w="1684252">
                  <a:extLst>
                    <a:ext uri="{9D8B030D-6E8A-4147-A177-3AD203B41FA5}">
                      <a16:colId xmlns:a16="http://schemas.microsoft.com/office/drawing/2014/main" xmlns="" val="20000"/>
                    </a:ext>
                  </a:extLst>
                </a:gridCol>
              </a:tblGrid>
              <a:tr h="222767">
                <a:tc>
                  <a:txBody>
                    <a:bodyPr/>
                    <a:lstStyle/>
                    <a:p>
                      <a:pPr algn="ctr" fontAlgn="b"/>
                      <a:r>
                        <a:rPr lang="en-US" sz="1100" b="1" i="0" u="none" strike="noStrike" dirty="0">
                          <a:solidFill>
                            <a:srgbClr val="000000"/>
                          </a:solidFill>
                          <a:effectLst/>
                          <a:latin typeface="Calibri"/>
                        </a:rPr>
                        <a:t>GMC</a:t>
                      </a:r>
                    </a:p>
                  </a:txBody>
                  <a:tcPr marL="6313" marR="6313" marT="4735" marB="0" anchor="ctr">
                    <a:noFill/>
                  </a:tcPr>
                </a:tc>
                <a:extLst>
                  <a:ext uri="{0D108BD9-81ED-4DB2-BD59-A6C34878D82A}">
                    <a16:rowId xmlns:a16="http://schemas.microsoft.com/office/drawing/2014/main" xmlns="" val="10000"/>
                  </a:ext>
                </a:extLst>
              </a:tr>
            </a:tbl>
          </a:graphicData>
        </a:graphic>
      </p:graphicFrame>
      <p:graphicFrame>
        <p:nvGraphicFramePr>
          <p:cNvPr id="21" name="Table 20"/>
          <p:cNvGraphicFramePr>
            <a:graphicFrameLocks noGrp="1"/>
          </p:cNvGraphicFramePr>
          <p:nvPr>
            <p:extLst/>
          </p:nvPr>
        </p:nvGraphicFramePr>
        <p:xfrm>
          <a:off x="7430422" y="998530"/>
          <a:ext cx="1684252" cy="222767"/>
        </p:xfrm>
        <a:graphic>
          <a:graphicData uri="http://schemas.openxmlformats.org/drawingml/2006/table">
            <a:tbl>
              <a:tblPr>
                <a:tableStyleId>{5C22544A-7EE6-4342-B048-85BDC9FD1C3A}</a:tableStyleId>
              </a:tblPr>
              <a:tblGrid>
                <a:gridCol w="1684252">
                  <a:extLst>
                    <a:ext uri="{9D8B030D-6E8A-4147-A177-3AD203B41FA5}">
                      <a16:colId xmlns:a16="http://schemas.microsoft.com/office/drawing/2014/main" xmlns="" val="20000"/>
                    </a:ext>
                  </a:extLst>
                </a:gridCol>
              </a:tblGrid>
              <a:tr h="222767">
                <a:tc>
                  <a:txBody>
                    <a:bodyPr/>
                    <a:lstStyle/>
                    <a:p>
                      <a:pPr algn="ctr" fontAlgn="b"/>
                      <a:r>
                        <a:rPr lang="en-US" sz="1100" b="1" u="none" strike="noStrike" dirty="0">
                          <a:effectLst/>
                        </a:rPr>
                        <a:t>Ford</a:t>
                      </a:r>
                      <a:endParaRPr lang="en-US" sz="1100" b="1" i="0" u="none" strike="noStrike" dirty="0">
                        <a:solidFill>
                          <a:srgbClr val="000000"/>
                        </a:solidFill>
                        <a:effectLst/>
                        <a:latin typeface="Calibri"/>
                      </a:endParaRPr>
                    </a:p>
                  </a:txBody>
                  <a:tcPr marL="6313" marR="6313" marT="4735" marB="0" anchor="ctr">
                    <a:solidFill>
                      <a:schemeClr val="bg1"/>
                    </a:solidFill>
                  </a:tcPr>
                </a:tc>
                <a:extLst>
                  <a:ext uri="{0D108BD9-81ED-4DB2-BD59-A6C34878D82A}">
                    <a16:rowId xmlns:a16="http://schemas.microsoft.com/office/drawing/2014/main" xmlns="" val="10000"/>
                  </a:ext>
                </a:extLst>
              </a:tr>
            </a:tbl>
          </a:graphicData>
        </a:graphic>
      </p:graphicFrame>
      <p:graphicFrame>
        <p:nvGraphicFramePr>
          <p:cNvPr id="22" name="Table 21"/>
          <p:cNvGraphicFramePr>
            <a:graphicFrameLocks noGrp="1"/>
          </p:cNvGraphicFramePr>
          <p:nvPr>
            <p:extLst/>
          </p:nvPr>
        </p:nvGraphicFramePr>
        <p:xfrm>
          <a:off x="9657285" y="998530"/>
          <a:ext cx="1684252" cy="222767"/>
        </p:xfrm>
        <a:graphic>
          <a:graphicData uri="http://schemas.openxmlformats.org/drawingml/2006/table">
            <a:tbl>
              <a:tblPr>
                <a:tableStyleId>{5C22544A-7EE6-4342-B048-85BDC9FD1C3A}</a:tableStyleId>
              </a:tblPr>
              <a:tblGrid>
                <a:gridCol w="1684252">
                  <a:extLst>
                    <a:ext uri="{9D8B030D-6E8A-4147-A177-3AD203B41FA5}">
                      <a16:colId xmlns:a16="http://schemas.microsoft.com/office/drawing/2014/main" xmlns="" val="20000"/>
                    </a:ext>
                  </a:extLst>
                </a:gridCol>
              </a:tblGrid>
              <a:tr h="222767">
                <a:tc>
                  <a:txBody>
                    <a:bodyPr/>
                    <a:lstStyle/>
                    <a:p>
                      <a:pPr algn="ctr" fontAlgn="b"/>
                      <a:r>
                        <a:rPr lang="en-US" sz="1100" b="1" i="0" u="none" strike="noStrike" dirty="0">
                          <a:solidFill>
                            <a:schemeClr val="dk1"/>
                          </a:solidFill>
                          <a:effectLst/>
                          <a:latin typeface="+mn-lt"/>
                        </a:rPr>
                        <a:t>Non-Premium</a:t>
                      </a:r>
                      <a:endParaRPr lang="en-US" sz="1100" b="1" i="0" u="none" strike="noStrike" dirty="0">
                        <a:solidFill>
                          <a:srgbClr val="000000"/>
                        </a:solidFill>
                        <a:effectLst/>
                        <a:latin typeface="Calibri"/>
                      </a:endParaRPr>
                    </a:p>
                  </a:txBody>
                  <a:tcPr marL="6313" marR="6313" marT="4735" marB="0" anchor="ctr">
                    <a:noFill/>
                  </a:tcPr>
                </a:tc>
                <a:extLst>
                  <a:ext uri="{0D108BD9-81ED-4DB2-BD59-A6C34878D82A}">
                    <a16:rowId xmlns:a16="http://schemas.microsoft.com/office/drawing/2014/main" xmlns="" val="10000"/>
                  </a:ext>
                </a:extLst>
              </a:tr>
            </a:tbl>
          </a:graphicData>
        </a:graphic>
      </p:graphicFrame>
      <p:graphicFrame>
        <p:nvGraphicFramePr>
          <p:cNvPr id="3" name="Table 2"/>
          <p:cNvGraphicFramePr>
            <a:graphicFrameLocks noGrp="1"/>
          </p:cNvGraphicFramePr>
          <p:nvPr>
            <p:extLst/>
          </p:nvPr>
        </p:nvGraphicFramePr>
        <p:xfrm>
          <a:off x="182880" y="1225937"/>
          <a:ext cx="3011424" cy="4702136"/>
        </p:xfrm>
        <a:graphic>
          <a:graphicData uri="http://schemas.openxmlformats.org/drawingml/2006/table">
            <a:tbl>
              <a:tblPr>
                <a:tableStyleId>{5C22544A-7EE6-4342-B048-85BDC9FD1C3A}</a:tableStyleId>
              </a:tblPr>
              <a:tblGrid>
                <a:gridCol w="3011424">
                  <a:extLst>
                    <a:ext uri="{9D8B030D-6E8A-4147-A177-3AD203B41FA5}">
                      <a16:colId xmlns:a16="http://schemas.microsoft.com/office/drawing/2014/main" xmlns="" val="20000"/>
                    </a:ext>
                  </a:extLst>
                </a:gridCol>
              </a:tblGrid>
              <a:tr h="277047">
                <a:tc>
                  <a:txBody>
                    <a:bodyPr/>
                    <a:lstStyle/>
                    <a:p>
                      <a:pPr algn="ctr" fontAlgn="b"/>
                      <a:r>
                        <a:rPr lang="en-US" sz="1100" b="0" i="0" u="none" strike="noStrike" dirty="0">
                          <a:solidFill>
                            <a:srgbClr val="000000"/>
                          </a:solidFill>
                          <a:effectLst/>
                          <a:latin typeface="Calibri"/>
                        </a:rPr>
                        <a:t>Condition of your vehicle</a:t>
                      </a:r>
                    </a:p>
                  </a:txBody>
                  <a:tcPr marL="12700" marR="12700" marT="9525" marB="0" anchor="ctr">
                    <a:solidFill>
                      <a:schemeClr val="bg1"/>
                    </a:solidFill>
                  </a:tcPr>
                </a:tc>
                <a:extLst>
                  <a:ext uri="{0D108BD9-81ED-4DB2-BD59-A6C34878D82A}">
                    <a16:rowId xmlns:a16="http://schemas.microsoft.com/office/drawing/2014/main" xmlns="" val="10000"/>
                  </a:ext>
                </a:extLst>
              </a:tr>
              <a:tr h="260256">
                <a:tc>
                  <a:txBody>
                    <a:bodyPr/>
                    <a:lstStyle/>
                    <a:p>
                      <a:pPr algn="ctr" fontAlgn="b"/>
                      <a:r>
                        <a:rPr lang="en-US" sz="1100" b="0" i="0" u="none" strike="noStrike">
                          <a:solidFill>
                            <a:srgbClr val="000000"/>
                          </a:solidFill>
                          <a:effectLst/>
                          <a:latin typeface="Calibri"/>
                        </a:rPr>
                        <a:t>Timeliness of completing delivery</a:t>
                      </a:r>
                    </a:p>
                  </a:txBody>
                  <a:tcPr marL="12700" marR="12700" marT="9525" marB="0" anchor="ctr">
                    <a:solidFill>
                      <a:schemeClr val="bg1"/>
                    </a:solidFill>
                  </a:tcPr>
                </a:tc>
                <a:extLst>
                  <a:ext uri="{0D108BD9-81ED-4DB2-BD59-A6C34878D82A}">
                    <a16:rowId xmlns:a16="http://schemas.microsoft.com/office/drawing/2014/main" xmlns="" val="10001"/>
                  </a:ext>
                </a:extLst>
              </a:tr>
              <a:tr h="293837">
                <a:tc>
                  <a:txBody>
                    <a:bodyPr/>
                    <a:lstStyle/>
                    <a:p>
                      <a:pPr algn="ctr" fontAlgn="b"/>
                      <a:r>
                        <a:rPr lang="en-US" sz="1100" b="0" i="0" u="none" strike="noStrike" dirty="0">
                          <a:solidFill>
                            <a:srgbClr val="000000"/>
                          </a:solidFill>
                          <a:effectLst/>
                          <a:latin typeface="Calibri"/>
                        </a:rPr>
                        <a:t>Fairness of price paid</a:t>
                      </a:r>
                    </a:p>
                  </a:txBody>
                  <a:tcPr marL="12700" marR="12700" marT="9525" marB="0" anchor="ctr">
                    <a:solidFill>
                      <a:schemeClr val="bg1"/>
                    </a:solidFill>
                  </a:tcPr>
                </a:tc>
                <a:extLst>
                  <a:ext uri="{0D108BD9-81ED-4DB2-BD59-A6C34878D82A}">
                    <a16:rowId xmlns:a16="http://schemas.microsoft.com/office/drawing/2014/main" xmlns="" val="10002"/>
                  </a:ext>
                </a:extLst>
              </a:tr>
              <a:tr h="251861">
                <a:tc>
                  <a:txBody>
                    <a:bodyPr/>
                    <a:lstStyle/>
                    <a:p>
                      <a:pPr algn="ctr" fontAlgn="b"/>
                      <a:r>
                        <a:rPr lang="en-US" sz="1100" b="0" i="0" u="none" strike="noStrike">
                          <a:solidFill>
                            <a:srgbClr val="000000"/>
                          </a:solidFill>
                          <a:effectLst/>
                          <a:latin typeface="Calibri"/>
                        </a:rPr>
                        <a:t>Courtesy</a:t>
                      </a:r>
                    </a:p>
                  </a:txBody>
                  <a:tcPr marL="12700" marR="12700" marT="9525" marB="0" anchor="ctr">
                    <a:solidFill>
                      <a:schemeClr val="bg1"/>
                    </a:solidFill>
                  </a:tcPr>
                </a:tc>
                <a:extLst>
                  <a:ext uri="{0D108BD9-81ED-4DB2-BD59-A6C34878D82A}">
                    <a16:rowId xmlns:a16="http://schemas.microsoft.com/office/drawing/2014/main" xmlns="" val="10003"/>
                  </a:ext>
                </a:extLst>
              </a:tr>
              <a:tr h="285443">
                <a:tc>
                  <a:txBody>
                    <a:bodyPr/>
                    <a:lstStyle/>
                    <a:p>
                      <a:pPr algn="ctr" fontAlgn="b"/>
                      <a:r>
                        <a:rPr lang="en-US" sz="1100" b="0" i="0" u="none" strike="noStrike" dirty="0">
                          <a:solidFill>
                            <a:srgbClr val="000000"/>
                          </a:solidFill>
                          <a:effectLst/>
                          <a:latin typeface="Calibri"/>
                        </a:rPr>
                        <a:t>Thoroughness in explaining features</a:t>
                      </a:r>
                    </a:p>
                  </a:txBody>
                  <a:tcPr marL="12700" marR="12700" marT="9525" marB="0" anchor="ctr">
                    <a:solidFill>
                      <a:schemeClr val="bg1"/>
                    </a:solidFill>
                  </a:tcPr>
                </a:tc>
                <a:extLst>
                  <a:ext uri="{0D108BD9-81ED-4DB2-BD59-A6C34878D82A}">
                    <a16:rowId xmlns:a16="http://schemas.microsoft.com/office/drawing/2014/main" xmlns="" val="10004"/>
                  </a:ext>
                </a:extLst>
              </a:tr>
              <a:tr h="268652">
                <a:tc>
                  <a:txBody>
                    <a:bodyPr/>
                    <a:lstStyle/>
                    <a:p>
                      <a:pPr algn="ctr" fontAlgn="b"/>
                      <a:r>
                        <a:rPr lang="en-US" sz="1100" b="0" i="0" u="none" strike="noStrike">
                          <a:solidFill>
                            <a:srgbClr val="000000"/>
                          </a:solidFill>
                          <a:effectLst/>
                          <a:latin typeface="Calibri"/>
                        </a:rPr>
                        <a:t>Variety of inventory</a:t>
                      </a:r>
                    </a:p>
                  </a:txBody>
                  <a:tcPr marL="12700" marR="12700" marT="9525" marB="0" anchor="ctr">
                    <a:solidFill>
                      <a:schemeClr val="bg1"/>
                    </a:solidFill>
                  </a:tcPr>
                </a:tc>
                <a:extLst>
                  <a:ext uri="{0D108BD9-81ED-4DB2-BD59-A6C34878D82A}">
                    <a16:rowId xmlns:a16="http://schemas.microsoft.com/office/drawing/2014/main" xmlns="" val="10005"/>
                  </a:ext>
                </a:extLst>
              </a:tr>
              <a:tr h="277047">
                <a:tc>
                  <a:txBody>
                    <a:bodyPr/>
                    <a:lstStyle/>
                    <a:p>
                      <a:pPr algn="ctr" fontAlgn="b"/>
                      <a:r>
                        <a:rPr lang="en-US" sz="1100" b="0" i="0" u="none" strike="noStrike" dirty="0">
                          <a:solidFill>
                            <a:srgbClr val="000000"/>
                          </a:solidFill>
                          <a:effectLst/>
                          <a:latin typeface="Calibri"/>
                        </a:rPr>
                        <a:t>Ease of coming to agreement on price</a:t>
                      </a:r>
                    </a:p>
                  </a:txBody>
                  <a:tcPr marL="12700" marR="12700" marT="9525" marB="0" anchor="ctr">
                    <a:solidFill>
                      <a:schemeClr val="bg1"/>
                    </a:solidFill>
                  </a:tcPr>
                </a:tc>
                <a:extLst>
                  <a:ext uri="{0D108BD9-81ED-4DB2-BD59-A6C34878D82A}">
                    <a16:rowId xmlns:a16="http://schemas.microsoft.com/office/drawing/2014/main" xmlns="" val="10006"/>
                  </a:ext>
                </a:extLst>
              </a:tr>
              <a:tr h="251861">
                <a:tc>
                  <a:txBody>
                    <a:bodyPr/>
                    <a:lstStyle/>
                    <a:p>
                      <a:pPr algn="ctr" fontAlgn="b"/>
                      <a:r>
                        <a:rPr lang="en-US" sz="1100" b="0" i="0" u="none" strike="noStrike">
                          <a:solidFill>
                            <a:srgbClr val="000000"/>
                          </a:solidFill>
                          <a:effectLst/>
                          <a:latin typeface="Calibri"/>
                        </a:rPr>
                        <a:t>Honesty</a:t>
                      </a:r>
                    </a:p>
                  </a:txBody>
                  <a:tcPr marL="12700" marR="12700" marT="9525" marB="0" anchor="ctr">
                    <a:solidFill>
                      <a:schemeClr val="bg1"/>
                    </a:solidFill>
                  </a:tcPr>
                </a:tc>
                <a:extLst>
                  <a:ext uri="{0D108BD9-81ED-4DB2-BD59-A6C34878D82A}">
                    <a16:rowId xmlns:a16="http://schemas.microsoft.com/office/drawing/2014/main" xmlns="" val="10007"/>
                  </a:ext>
                </a:extLst>
              </a:tr>
              <a:tr h="334645">
                <a:tc>
                  <a:txBody>
                    <a:bodyPr/>
                    <a:lstStyle/>
                    <a:p>
                      <a:pPr algn="ctr" fontAlgn="b"/>
                      <a:r>
                        <a:rPr lang="en-US" sz="1100" b="0" i="0" u="none" strike="noStrike">
                          <a:solidFill>
                            <a:srgbClr val="000000"/>
                          </a:solidFill>
                          <a:effectLst/>
                          <a:latin typeface="Calibri"/>
                        </a:rPr>
                        <a:t>Honesty of the person who handled paperwork/finance process</a:t>
                      </a:r>
                    </a:p>
                  </a:txBody>
                  <a:tcPr marL="12700" marR="12700" marT="9525" marB="0" anchor="ctr">
                    <a:solidFill>
                      <a:schemeClr val="bg1"/>
                    </a:solidFill>
                  </a:tcPr>
                </a:tc>
                <a:extLst>
                  <a:ext uri="{0D108BD9-81ED-4DB2-BD59-A6C34878D82A}">
                    <a16:rowId xmlns:a16="http://schemas.microsoft.com/office/drawing/2014/main" xmlns="" val="10008"/>
                  </a:ext>
                </a:extLst>
              </a:tr>
              <a:tr h="262704">
                <a:tc>
                  <a:txBody>
                    <a:bodyPr/>
                    <a:lstStyle/>
                    <a:p>
                      <a:pPr algn="ctr" fontAlgn="b"/>
                      <a:r>
                        <a:rPr lang="en-US" sz="1100" b="0" i="0" u="none" strike="noStrike">
                          <a:solidFill>
                            <a:srgbClr val="000000"/>
                          </a:solidFill>
                          <a:effectLst/>
                          <a:latin typeface="Calibri"/>
                        </a:rPr>
                        <a:t>Appearance of facility</a:t>
                      </a:r>
                    </a:p>
                  </a:txBody>
                  <a:tcPr marL="12700" marR="12700" marT="9525" marB="0" anchor="ctr">
                    <a:solidFill>
                      <a:schemeClr val="bg1"/>
                    </a:solidFill>
                  </a:tcPr>
                </a:tc>
                <a:extLst>
                  <a:ext uri="{0D108BD9-81ED-4DB2-BD59-A6C34878D82A}">
                    <a16:rowId xmlns:a16="http://schemas.microsoft.com/office/drawing/2014/main" xmlns="" val="10009"/>
                  </a:ext>
                </a:extLst>
              </a:tr>
              <a:tr h="260256">
                <a:tc>
                  <a:txBody>
                    <a:bodyPr/>
                    <a:lstStyle/>
                    <a:p>
                      <a:pPr algn="ctr" fontAlgn="b"/>
                      <a:r>
                        <a:rPr lang="en-US" sz="1100" b="0" i="0" u="none" strike="noStrike">
                          <a:solidFill>
                            <a:srgbClr val="000000"/>
                          </a:solidFill>
                          <a:effectLst/>
                          <a:latin typeface="Calibri"/>
                        </a:rPr>
                        <a:t>Ease of looking at dealer's inventory</a:t>
                      </a:r>
                    </a:p>
                  </a:txBody>
                  <a:tcPr marL="12700" marR="12700" marT="9525" marB="0" anchor="ctr">
                    <a:solidFill>
                      <a:schemeClr val="bg1"/>
                    </a:solidFill>
                  </a:tcPr>
                </a:tc>
                <a:extLst>
                  <a:ext uri="{0D108BD9-81ED-4DB2-BD59-A6C34878D82A}">
                    <a16:rowId xmlns:a16="http://schemas.microsoft.com/office/drawing/2014/main" xmlns="" val="10010"/>
                  </a:ext>
                </a:extLst>
              </a:tr>
              <a:tr h="285443">
                <a:tc>
                  <a:txBody>
                    <a:bodyPr/>
                    <a:lstStyle/>
                    <a:p>
                      <a:pPr algn="ctr" fontAlgn="b"/>
                      <a:r>
                        <a:rPr lang="en-US" sz="1100" b="0" i="0" u="none" strike="noStrike">
                          <a:solidFill>
                            <a:srgbClr val="000000"/>
                          </a:solidFill>
                          <a:effectLst/>
                          <a:latin typeface="Calibri"/>
                        </a:rPr>
                        <a:t>Responsiveness</a:t>
                      </a:r>
                    </a:p>
                  </a:txBody>
                  <a:tcPr marL="12700" marR="12700" marT="9525" marB="0" anchor="ctr">
                    <a:solidFill>
                      <a:schemeClr val="bg1"/>
                    </a:solidFill>
                  </a:tcPr>
                </a:tc>
                <a:extLst>
                  <a:ext uri="{0D108BD9-81ED-4DB2-BD59-A6C34878D82A}">
                    <a16:rowId xmlns:a16="http://schemas.microsoft.com/office/drawing/2014/main" xmlns="" val="10011"/>
                  </a:ext>
                </a:extLst>
              </a:tr>
              <a:tr h="251861">
                <a:tc>
                  <a:txBody>
                    <a:bodyPr/>
                    <a:lstStyle/>
                    <a:p>
                      <a:pPr algn="ctr" fontAlgn="b"/>
                      <a:r>
                        <a:rPr lang="en-US" sz="1100" b="0" i="0" u="none" strike="noStrike">
                          <a:solidFill>
                            <a:srgbClr val="000000"/>
                          </a:solidFill>
                          <a:effectLst/>
                          <a:latin typeface="Calibri"/>
                        </a:rPr>
                        <a:t>Clarity of explaining documents</a:t>
                      </a:r>
                    </a:p>
                  </a:txBody>
                  <a:tcPr marL="12700" marR="12700" marT="9525" marB="0" anchor="ctr">
                    <a:solidFill>
                      <a:schemeClr val="bg1"/>
                    </a:solidFill>
                  </a:tcPr>
                </a:tc>
                <a:extLst>
                  <a:ext uri="{0D108BD9-81ED-4DB2-BD59-A6C34878D82A}">
                    <a16:rowId xmlns:a16="http://schemas.microsoft.com/office/drawing/2014/main" xmlns="" val="10012"/>
                  </a:ext>
                </a:extLst>
              </a:tr>
              <a:tr h="325984">
                <a:tc>
                  <a:txBody>
                    <a:bodyPr/>
                    <a:lstStyle/>
                    <a:p>
                      <a:pPr algn="ctr" fontAlgn="b"/>
                      <a:r>
                        <a:rPr lang="en-US" sz="1100" b="0" i="0" u="none" strike="noStrike">
                          <a:solidFill>
                            <a:srgbClr val="000000"/>
                          </a:solidFill>
                          <a:effectLst/>
                          <a:latin typeface="Calibri"/>
                        </a:rPr>
                        <a:t>Timeliness of completing the final paperwork process</a:t>
                      </a:r>
                    </a:p>
                  </a:txBody>
                  <a:tcPr marL="12700" marR="12700" marT="9525" marB="0" anchor="ctr">
                    <a:solidFill>
                      <a:schemeClr val="bg1"/>
                    </a:solidFill>
                  </a:tcPr>
                </a:tc>
                <a:extLst>
                  <a:ext uri="{0D108BD9-81ED-4DB2-BD59-A6C34878D82A}">
                    <a16:rowId xmlns:a16="http://schemas.microsoft.com/office/drawing/2014/main" xmlns="" val="10013"/>
                  </a:ext>
                </a:extLst>
              </a:tr>
              <a:tr h="212332">
                <a:tc>
                  <a:txBody>
                    <a:bodyPr/>
                    <a:lstStyle/>
                    <a:p>
                      <a:pPr algn="ctr" fontAlgn="b"/>
                      <a:r>
                        <a:rPr lang="en-US" sz="1100" b="0" i="0" u="none" strike="noStrike">
                          <a:solidFill>
                            <a:srgbClr val="000000"/>
                          </a:solidFill>
                          <a:effectLst/>
                          <a:latin typeface="Calibri"/>
                        </a:rPr>
                        <a:t>Comfort of the area where negotiated</a:t>
                      </a:r>
                    </a:p>
                  </a:txBody>
                  <a:tcPr marL="12700" marR="12700" marT="9525" marB="0" anchor="ctr">
                    <a:solidFill>
                      <a:schemeClr val="bg1"/>
                    </a:solidFill>
                  </a:tcPr>
                </a:tc>
                <a:extLst>
                  <a:ext uri="{0D108BD9-81ED-4DB2-BD59-A6C34878D82A}">
                    <a16:rowId xmlns:a16="http://schemas.microsoft.com/office/drawing/2014/main" xmlns="" val="10014"/>
                  </a:ext>
                </a:extLst>
              </a:tr>
              <a:tr h="334645">
                <a:tc>
                  <a:txBody>
                    <a:bodyPr/>
                    <a:lstStyle/>
                    <a:p>
                      <a:pPr algn="ctr" fontAlgn="b"/>
                      <a:r>
                        <a:rPr lang="en-US" sz="1100" b="0" i="0" u="none" strike="noStrike">
                          <a:solidFill>
                            <a:srgbClr val="000000"/>
                          </a:solidFill>
                          <a:effectLst/>
                          <a:latin typeface="Calibri"/>
                        </a:rPr>
                        <a:t>Concern that you purchased best vehicle for your needs</a:t>
                      </a:r>
                    </a:p>
                  </a:txBody>
                  <a:tcPr marL="12700" marR="12700" marT="9525" marB="0" anchor="ctr">
                    <a:solidFill>
                      <a:schemeClr val="bg1"/>
                    </a:solidFill>
                  </a:tcPr>
                </a:tc>
                <a:extLst>
                  <a:ext uri="{0D108BD9-81ED-4DB2-BD59-A6C34878D82A}">
                    <a16:rowId xmlns:a16="http://schemas.microsoft.com/office/drawing/2014/main" xmlns="" val="10015"/>
                  </a:ext>
                </a:extLst>
              </a:tr>
              <a:tr h="229121">
                <a:tc>
                  <a:txBody>
                    <a:bodyPr/>
                    <a:lstStyle/>
                    <a:p>
                      <a:pPr algn="ctr" fontAlgn="b"/>
                      <a:r>
                        <a:rPr lang="en-US" sz="1100" b="0" i="0" u="none" strike="noStrike" dirty="0">
                          <a:solidFill>
                            <a:srgbClr val="000000"/>
                          </a:solidFill>
                          <a:effectLst/>
                          <a:latin typeface="Calibri"/>
                        </a:rPr>
                        <a:t>Knowledge/expertise </a:t>
                      </a:r>
                    </a:p>
                  </a:txBody>
                  <a:tcPr marL="12700" marR="12700" marT="9525" marB="0" anchor="ctr">
                    <a:solidFill>
                      <a:schemeClr val="bg1"/>
                    </a:solidFill>
                  </a:tcPr>
                </a:tc>
                <a:extLst>
                  <a:ext uri="{0D108BD9-81ED-4DB2-BD59-A6C34878D82A}">
                    <a16:rowId xmlns:a16="http://schemas.microsoft.com/office/drawing/2014/main" xmlns="" val="10016"/>
                  </a:ext>
                </a:extLst>
              </a:tr>
            </a:tbl>
          </a:graphicData>
        </a:graphic>
      </p:graphicFrame>
    </p:spTree>
    <p:extLst>
      <p:ext uri="{BB962C8B-B14F-4D97-AF65-F5344CB8AC3E}">
        <p14:creationId xmlns:p14="http://schemas.microsoft.com/office/powerpoint/2010/main" val="269041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564444" y="1952978"/>
            <a:ext cx="2336800" cy="43575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1219170"/>
            <a:endParaRPr lang="en-US" sz="2400" kern="0" dirty="0">
              <a:solidFill>
                <a:sysClr val="windowText" lastClr="000000"/>
              </a:solidFill>
            </a:endParaRPr>
          </a:p>
        </p:txBody>
      </p:sp>
      <p:sp>
        <p:nvSpPr>
          <p:cNvPr id="2" name="Title 1"/>
          <p:cNvSpPr>
            <a:spLocks noGrp="1"/>
          </p:cNvSpPr>
          <p:nvPr>
            <p:ph type="title"/>
          </p:nvPr>
        </p:nvSpPr>
        <p:spPr>
          <a:xfrm>
            <a:off x="431800" y="466473"/>
            <a:ext cx="10281355" cy="4572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noAutofit/>
          </a:bodyPr>
          <a:lstStyle/>
          <a:p>
            <a:r>
              <a:rPr lang="en-US" dirty="0"/>
              <a:t>2015 SSI Top Key Performance Indicators by Gender </a:t>
            </a:r>
            <a:br>
              <a:rPr lang="en-US" dirty="0"/>
            </a:br>
            <a:r>
              <a:rPr lang="en-US" dirty="0"/>
              <a:t>GMC</a:t>
            </a:r>
          </a:p>
        </p:txBody>
      </p:sp>
      <p:sp>
        <p:nvSpPr>
          <p:cNvPr id="3" name="Text Placeholder 2"/>
          <p:cNvSpPr>
            <a:spLocks noGrp="1"/>
          </p:cNvSpPr>
          <p:nvPr>
            <p:ph type="body" sz="quarter" idx="10"/>
          </p:nvPr>
        </p:nvSpPr>
        <p:spPr>
          <a:xfrm>
            <a:off x="587732" y="2234805"/>
            <a:ext cx="2119488" cy="3014527"/>
          </a:xfrm>
        </p:spPr>
        <p:txBody>
          <a:bodyPr/>
          <a:lstStyle/>
          <a:p>
            <a:pPr algn="r"/>
            <a:r>
              <a:rPr lang="en-US" dirty="0">
                <a:solidFill>
                  <a:schemeClr val="bg1"/>
                </a:solidFill>
              </a:rPr>
              <a:t>Female GMC buyers, compared to male, are less likely to get a straightforward price</a:t>
            </a:r>
          </a:p>
        </p:txBody>
      </p:sp>
      <p:sp>
        <p:nvSpPr>
          <p:cNvPr id="14" name="Rectangle 13"/>
          <p:cNvSpPr/>
          <p:nvPr/>
        </p:nvSpPr>
        <p:spPr>
          <a:xfrm>
            <a:off x="4131731" y="1261664"/>
            <a:ext cx="6942668" cy="461665"/>
          </a:xfrm>
          <a:prstGeom prst="rect">
            <a:avLst/>
          </a:prstGeom>
        </p:spPr>
        <p:txBody>
          <a:bodyPr wrap="square">
            <a:spAutoFit/>
          </a:bodyPr>
          <a:lstStyle/>
          <a:p>
            <a:pPr algn="ctr" defTabSz="1219170" fontAlgn="b">
              <a:spcBef>
                <a:spcPts val="2880"/>
              </a:spcBef>
            </a:pPr>
            <a:r>
              <a:rPr lang="en-US" sz="2400" kern="0" dirty="0">
                <a:solidFill>
                  <a:schemeClr val="accent5"/>
                </a:solidFill>
                <a:latin typeface="+mj-lt"/>
              </a:rPr>
              <a:t>Female             </a:t>
            </a:r>
            <a:r>
              <a:rPr lang="en-US" sz="2400" kern="0" dirty="0">
                <a:latin typeface="+mj-lt"/>
              </a:rPr>
              <a:t> </a:t>
            </a:r>
            <a:r>
              <a:rPr lang="en-US" sz="2400" kern="0" dirty="0">
                <a:solidFill>
                  <a:srgbClr val="005776"/>
                </a:solidFill>
                <a:latin typeface="+mj-lt"/>
              </a:rPr>
              <a:t>Male</a:t>
            </a:r>
          </a:p>
        </p:txBody>
      </p:sp>
      <p:grpSp>
        <p:nvGrpSpPr>
          <p:cNvPr id="39" name="Group 38"/>
          <p:cNvGrpSpPr/>
          <p:nvPr/>
        </p:nvGrpSpPr>
        <p:grpSpPr>
          <a:xfrm>
            <a:off x="3703458" y="1883576"/>
            <a:ext cx="3352100" cy="1954096"/>
            <a:chOff x="488756" y="1328016"/>
            <a:chExt cx="2514075" cy="1465572"/>
          </a:xfrm>
        </p:grpSpPr>
        <p:sp>
          <p:nvSpPr>
            <p:cNvPr id="5" name="Rectangle 4"/>
            <p:cNvSpPr/>
            <p:nvPr/>
          </p:nvSpPr>
          <p:spPr>
            <a:xfrm>
              <a:off x="488756" y="1328016"/>
              <a:ext cx="2514075" cy="500233"/>
            </a:xfrm>
            <a:prstGeom prst="rect">
              <a:avLst/>
            </a:prstGeom>
          </p:spPr>
          <p:txBody>
            <a:bodyPr wrap="square">
              <a:spAutoFit/>
            </a:bodyPr>
            <a:lstStyle/>
            <a:p>
              <a:pPr defTabSz="1219170" fontAlgn="b"/>
              <a:r>
                <a:rPr lang="en-US" sz="1867" kern="0" dirty="0">
                  <a:solidFill>
                    <a:schemeClr val="tx2"/>
                  </a:solidFill>
                  <a:latin typeface="+mj-lt"/>
                </a:rPr>
                <a:t>On delivery, staff showed how to operate navigation system</a:t>
              </a:r>
            </a:p>
          </p:txBody>
        </p:sp>
        <p:sp>
          <p:nvSpPr>
            <p:cNvPr id="11" name="Rectangle 10"/>
            <p:cNvSpPr/>
            <p:nvPr/>
          </p:nvSpPr>
          <p:spPr>
            <a:xfrm>
              <a:off x="1574800" y="1957627"/>
              <a:ext cx="687917" cy="346249"/>
            </a:xfrm>
            <a:prstGeom prst="rect">
              <a:avLst/>
            </a:prstGeom>
          </p:spPr>
          <p:txBody>
            <a:bodyPr wrap="square">
              <a:spAutoFit/>
            </a:bodyPr>
            <a:lstStyle/>
            <a:p>
              <a:pPr defTabSz="1219170" fontAlgn="b"/>
              <a:r>
                <a:rPr lang="en-US" sz="2400" kern="0" dirty="0">
                  <a:solidFill>
                    <a:schemeClr val="accent5"/>
                  </a:solidFill>
                  <a:latin typeface="+mj-lt"/>
                </a:rPr>
                <a:t>83%</a:t>
              </a:r>
              <a:endParaRPr lang="en-US" sz="2400" kern="0" dirty="0">
                <a:solidFill>
                  <a:schemeClr val="accent1"/>
                </a:solidFill>
                <a:latin typeface="+mj-lt"/>
              </a:endParaRPr>
            </a:p>
          </p:txBody>
        </p:sp>
        <p:sp>
          <p:nvSpPr>
            <p:cNvPr id="15" name="Rectangle 14"/>
            <p:cNvSpPr/>
            <p:nvPr/>
          </p:nvSpPr>
          <p:spPr>
            <a:xfrm>
              <a:off x="949997" y="2511905"/>
              <a:ext cx="907715" cy="26939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2400" kern="0">
                <a:solidFill>
                  <a:sysClr val="windowText" lastClr="000000"/>
                </a:solidFill>
              </a:endParaRPr>
            </a:p>
          </p:txBody>
        </p:sp>
        <p:sp>
          <p:nvSpPr>
            <p:cNvPr id="16" name="Rectangle 15"/>
            <p:cNvSpPr/>
            <p:nvPr/>
          </p:nvSpPr>
          <p:spPr>
            <a:xfrm>
              <a:off x="949996" y="2016221"/>
              <a:ext cx="673487" cy="26939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2400" kern="0">
                <a:solidFill>
                  <a:sysClr val="windowText" lastClr="000000"/>
                </a:solidFill>
              </a:endParaRPr>
            </a:p>
          </p:txBody>
        </p:sp>
        <p:sp>
          <p:nvSpPr>
            <p:cNvPr id="24" name="Rectangle 23"/>
            <p:cNvSpPr/>
            <p:nvPr/>
          </p:nvSpPr>
          <p:spPr>
            <a:xfrm>
              <a:off x="1835150" y="2444460"/>
              <a:ext cx="738717" cy="346249"/>
            </a:xfrm>
            <a:prstGeom prst="rect">
              <a:avLst/>
            </a:prstGeom>
          </p:spPr>
          <p:txBody>
            <a:bodyPr wrap="square">
              <a:spAutoFit/>
            </a:bodyPr>
            <a:lstStyle/>
            <a:p>
              <a:pPr defTabSz="1219170" fontAlgn="b"/>
              <a:r>
                <a:rPr lang="en-US" sz="2400" kern="0" dirty="0">
                  <a:solidFill>
                    <a:schemeClr val="accent1"/>
                  </a:solidFill>
                  <a:latin typeface="+mj-lt"/>
                </a:rPr>
                <a:t>90%</a:t>
              </a:r>
            </a:p>
          </p:txBody>
        </p:sp>
        <p:pic>
          <p:nvPicPr>
            <p:cNvPr id="30" name="Picture 29" descr="people.png"/>
            <p:cNvPicPr>
              <a:picLocks noChangeAspect="1"/>
            </p:cNvPicPr>
            <p:nvPr/>
          </p:nvPicPr>
          <p:blipFill rotWithShape="1">
            <a:blip r:embed="rId3" cstate="email">
              <a:extLst>
                <a:ext uri="{28A0092B-C50C-407E-A947-70E740481C1C}">
                  <a14:useLocalDpi xmlns:a14="http://schemas.microsoft.com/office/drawing/2010/main"/>
                </a:ext>
              </a:extLst>
            </a:blip>
            <a:srcRect r="-6924" b="-9640"/>
            <a:stretch/>
          </p:blipFill>
          <p:spPr>
            <a:xfrm>
              <a:off x="537634" y="1875366"/>
              <a:ext cx="351366" cy="444088"/>
            </a:xfrm>
            <a:prstGeom prst="rect">
              <a:avLst/>
            </a:prstGeom>
          </p:spPr>
        </p:pic>
        <p:pic>
          <p:nvPicPr>
            <p:cNvPr id="31" name="Picture 30" descr="people.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7635" y="2349500"/>
              <a:ext cx="351366" cy="444088"/>
            </a:xfrm>
            <a:prstGeom prst="rect">
              <a:avLst/>
            </a:prstGeom>
          </p:spPr>
        </p:pic>
      </p:grpSp>
      <p:grpSp>
        <p:nvGrpSpPr>
          <p:cNvPr id="38" name="Group 37"/>
          <p:cNvGrpSpPr/>
          <p:nvPr/>
        </p:nvGrpSpPr>
        <p:grpSpPr>
          <a:xfrm>
            <a:off x="8171345" y="4240338"/>
            <a:ext cx="2722435" cy="1990582"/>
            <a:chOff x="481242" y="3137918"/>
            <a:chExt cx="2041826" cy="1492937"/>
          </a:xfrm>
        </p:grpSpPr>
        <p:sp>
          <p:nvSpPr>
            <p:cNvPr id="7" name="Rectangle 6"/>
            <p:cNvSpPr/>
            <p:nvPr/>
          </p:nvSpPr>
          <p:spPr>
            <a:xfrm>
              <a:off x="481242" y="3137918"/>
              <a:ext cx="1695855" cy="500233"/>
            </a:xfrm>
            <a:prstGeom prst="rect">
              <a:avLst/>
            </a:prstGeom>
          </p:spPr>
          <p:txBody>
            <a:bodyPr wrap="square">
              <a:spAutoFit/>
            </a:bodyPr>
            <a:lstStyle/>
            <a:p>
              <a:pPr defTabSz="1219170" fontAlgn="b"/>
              <a:r>
                <a:rPr lang="en-US" sz="1867" kern="0" dirty="0">
                  <a:solidFill>
                    <a:srgbClr val="646464"/>
                  </a:solidFill>
                  <a:latin typeface="+mj-lt"/>
                </a:rPr>
                <a:t>Vehicle delivered without issues</a:t>
              </a:r>
            </a:p>
          </p:txBody>
        </p:sp>
        <p:sp>
          <p:nvSpPr>
            <p:cNvPr id="10" name="Rectangle 9"/>
            <p:cNvSpPr/>
            <p:nvPr/>
          </p:nvSpPr>
          <p:spPr>
            <a:xfrm>
              <a:off x="1537854" y="3768147"/>
              <a:ext cx="718514" cy="346249"/>
            </a:xfrm>
            <a:prstGeom prst="rect">
              <a:avLst/>
            </a:prstGeom>
          </p:spPr>
          <p:txBody>
            <a:bodyPr wrap="square">
              <a:spAutoFit/>
            </a:bodyPr>
            <a:lstStyle/>
            <a:p>
              <a:pPr defTabSz="1219170" fontAlgn="b"/>
              <a:r>
                <a:rPr lang="en-US" sz="2400" kern="0" dirty="0">
                  <a:solidFill>
                    <a:schemeClr val="accent5"/>
                  </a:solidFill>
                  <a:latin typeface="+mj-lt"/>
                </a:rPr>
                <a:t>90%</a:t>
              </a:r>
              <a:endParaRPr lang="en-US" sz="2400" kern="0" dirty="0">
                <a:solidFill>
                  <a:srgbClr val="005776"/>
                </a:solidFill>
                <a:latin typeface="+mj-lt"/>
              </a:endParaRPr>
            </a:p>
          </p:txBody>
        </p:sp>
        <p:sp>
          <p:nvSpPr>
            <p:cNvPr id="18" name="Rectangle 17"/>
            <p:cNvSpPr/>
            <p:nvPr/>
          </p:nvSpPr>
          <p:spPr>
            <a:xfrm>
              <a:off x="947881" y="4344941"/>
              <a:ext cx="876686" cy="269394"/>
            </a:xfrm>
            <a:prstGeom prst="rect">
              <a:avLst/>
            </a:prstGeom>
            <a:solidFill>
              <a:srgbClr val="0057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2400" kern="0">
                <a:solidFill>
                  <a:sysClr val="windowText" lastClr="000000"/>
                </a:solidFill>
              </a:endParaRPr>
            </a:p>
          </p:txBody>
        </p:sp>
        <p:sp>
          <p:nvSpPr>
            <p:cNvPr id="19" name="Rectangle 18"/>
            <p:cNvSpPr/>
            <p:nvPr/>
          </p:nvSpPr>
          <p:spPr>
            <a:xfrm>
              <a:off x="947880" y="3853489"/>
              <a:ext cx="584588" cy="26939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2400" kern="0">
                <a:solidFill>
                  <a:sysClr val="windowText" lastClr="000000"/>
                </a:solidFill>
              </a:endParaRPr>
            </a:p>
          </p:txBody>
        </p:sp>
        <p:sp>
          <p:nvSpPr>
            <p:cNvPr id="25" name="Rectangle 24"/>
            <p:cNvSpPr/>
            <p:nvPr/>
          </p:nvSpPr>
          <p:spPr>
            <a:xfrm>
              <a:off x="1823604" y="4274031"/>
              <a:ext cx="699464" cy="346249"/>
            </a:xfrm>
            <a:prstGeom prst="rect">
              <a:avLst/>
            </a:prstGeom>
          </p:spPr>
          <p:txBody>
            <a:bodyPr wrap="square">
              <a:spAutoFit/>
            </a:bodyPr>
            <a:lstStyle/>
            <a:p>
              <a:pPr defTabSz="1219170" fontAlgn="b"/>
              <a:r>
                <a:rPr lang="en-US" sz="2400" kern="0" dirty="0">
                  <a:solidFill>
                    <a:srgbClr val="005776"/>
                  </a:solidFill>
                  <a:latin typeface="+mj-lt"/>
                </a:rPr>
                <a:t>95%</a:t>
              </a:r>
            </a:p>
          </p:txBody>
        </p:sp>
        <p:pic>
          <p:nvPicPr>
            <p:cNvPr id="32" name="Picture 31" descr="people.png"/>
            <p:cNvPicPr>
              <a:picLocks noChangeAspect="1"/>
            </p:cNvPicPr>
            <p:nvPr/>
          </p:nvPicPr>
          <p:blipFill rotWithShape="1">
            <a:blip r:embed="rId3" cstate="email">
              <a:extLst>
                <a:ext uri="{28A0092B-C50C-407E-A947-70E740481C1C}">
                  <a14:useLocalDpi xmlns:a14="http://schemas.microsoft.com/office/drawing/2010/main"/>
                </a:ext>
              </a:extLst>
            </a:blip>
            <a:srcRect r="-6924" b="-9640"/>
            <a:stretch/>
          </p:blipFill>
          <p:spPr>
            <a:xfrm>
              <a:off x="537634" y="3712633"/>
              <a:ext cx="351366" cy="444088"/>
            </a:xfrm>
            <a:prstGeom prst="rect">
              <a:avLst/>
            </a:prstGeom>
          </p:spPr>
        </p:pic>
        <p:pic>
          <p:nvPicPr>
            <p:cNvPr id="33" name="Picture 32" descr="people.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7635" y="4186767"/>
              <a:ext cx="351366" cy="444088"/>
            </a:xfrm>
            <a:prstGeom prst="rect">
              <a:avLst/>
            </a:prstGeom>
          </p:spPr>
        </p:pic>
      </p:grpSp>
      <p:grpSp>
        <p:nvGrpSpPr>
          <p:cNvPr id="41" name="Group 40"/>
          <p:cNvGrpSpPr/>
          <p:nvPr/>
        </p:nvGrpSpPr>
        <p:grpSpPr>
          <a:xfrm>
            <a:off x="8142364" y="1962598"/>
            <a:ext cx="3575504" cy="1988989"/>
            <a:chOff x="5878176" y="3189913"/>
            <a:chExt cx="2681628" cy="1491742"/>
          </a:xfrm>
        </p:grpSpPr>
        <p:sp>
          <p:nvSpPr>
            <p:cNvPr id="6" name="Rectangle 5"/>
            <p:cNvSpPr/>
            <p:nvPr/>
          </p:nvSpPr>
          <p:spPr>
            <a:xfrm>
              <a:off x="5878176" y="3189913"/>
              <a:ext cx="2681628" cy="500233"/>
            </a:xfrm>
            <a:prstGeom prst="rect">
              <a:avLst/>
            </a:prstGeom>
          </p:spPr>
          <p:txBody>
            <a:bodyPr wrap="square">
              <a:spAutoFit/>
            </a:bodyPr>
            <a:lstStyle/>
            <a:p>
              <a:pPr defTabSz="1219170" fontAlgn="b"/>
              <a:r>
                <a:rPr lang="en-US" sz="1867" kern="0" dirty="0">
                  <a:solidFill>
                    <a:srgbClr val="646464"/>
                  </a:solidFill>
                  <a:latin typeface="+mj-lt"/>
                </a:rPr>
                <a:t>Dealer contact after delivery to ensure everything was satisfactory</a:t>
              </a:r>
            </a:p>
          </p:txBody>
        </p:sp>
        <p:sp>
          <p:nvSpPr>
            <p:cNvPr id="12" name="Rectangle 11"/>
            <p:cNvSpPr/>
            <p:nvPr/>
          </p:nvSpPr>
          <p:spPr>
            <a:xfrm>
              <a:off x="6975765" y="3829723"/>
              <a:ext cx="703504" cy="346249"/>
            </a:xfrm>
            <a:prstGeom prst="rect">
              <a:avLst/>
            </a:prstGeom>
          </p:spPr>
          <p:txBody>
            <a:bodyPr wrap="square">
              <a:spAutoFit/>
            </a:bodyPr>
            <a:lstStyle/>
            <a:p>
              <a:pPr defTabSz="1219170" fontAlgn="b"/>
              <a:r>
                <a:rPr lang="en-US" sz="2400" kern="0" dirty="0">
                  <a:solidFill>
                    <a:srgbClr val="00A9E0"/>
                  </a:solidFill>
                  <a:latin typeface="+mj-lt"/>
                </a:rPr>
                <a:t>81%</a:t>
              </a:r>
              <a:endParaRPr lang="en-US" sz="2400" kern="0" dirty="0">
                <a:solidFill>
                  <a:schemeClr val="accent1"/>
                </a:solidFill>
                <a:latin typeface="+mj-lt"/>
              </a:endParaRPr>
            </a:p>
          </p:txBody>
        </p:sp>
        <p:sp>
          <p:nvSpPr>
            <p:cNvPr id="20" name="Rectangle 19"/>
            <p:cNvSpPr/>
            <p:nvPr/>
          </p:nvSpPr>
          <p:spPr>
            <a:xfrm>
              <a:off x="6379248" y="4388884"/>
              <a:ext cx="834353" cy="26939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2400" kern="0">
                <a:solidFill>
                  <a:sysClr val="windowText" lastClr="000000"/>
                </a:solidFill>
              </a:endParaRPr>
            </a:p>
          </p:txBody>
        </p:sp>
        <p:sp>
          <p:nvSpPr>
            <p:cNvPr id="21" name="Rectangle 20"/>
            <p:cNvSpPr/>
            <p:nvPr/>
          </p:nvSpPr>
          <p:spPr>
            <a:xfrm>
              <a:off x="6379247" y="3901666"/>
              <a:ext cx="609987" cy="26939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2400" kern="0">
                <a:solidFill>
                  <a:sysClr val="windowText" lastClr="000000"/>
                </a:solidFill>
              </a:endParaRPr>
            </a:p>
          </p:txBody>
        </p:sp>
        <p:sp>
          <p:nvSpPr>
            <p:cNvPr id="26" name="Rectangle 25"/>
            <p:cNvSpPr/>
            <p:nvPr/>
          </p:nvSpPr>
          <p:spPr>
            <a:xfrm>
              <a:off x="7191665" y="4314440"/>
              <a:ext cx="614604" cy="346249"/>
            </a:xfrm>
            <a:prstGeom prst="rect">
              <a:avLst/>
            </a:prstGeom>
          </p:spPr>
          <p:txBody>
            <a:bodyPr wrap="square">
              <a:spAutoFit/>
            </a:bodyPr>
            <a:lstStyle/>
            <a:p>
              <a:pPr defTabSz="1219170" fontAlgn="b"/>
              <a:r>
                <a:rPr lang="en-US" sz="2400" kern="0" dirty="0">
                  <a:solidFill>
                    <a:srgbClr val="005776"/>
                  </a:solidFill>
                  <a:latin typeface="+mj-lt"/>
                </a:rPr>
                <a:t>89</a:t>
              </a:r>
              <a:r>
                <a:rPr lang="en-US" sz="2400" kern="0" dirty="0">
                  <a:solidFill>
                    <a:schemeClr val="accent1"/>
                  </a:solidFill>
                  <a:latin typeface="+mj-lt"/>
                </a:rPr>
                <a:t>%</a:t>
              </a:r>
            </a:p>
          </p:txBody>
        </p:sp>
        <p:pic>
          <p:nvPicPr>
            <p:cNvPr id="34" name="Picture 33" descr="people.png"/>
            <p:cNvPicPr>
              <a:picLocks noChangeAspect="1"/>
            </p:cNvPicPr>
            <p:nvPr/>
          </p:nvPicPr>
          <p:blipFill rotWithShape="1">
            <a:blip r:embed="rId3" cstate="email">
              <a:extLst>
                <a:ext uri="{28A0092B-C50C-407E-A947-70E740481C1C}">
                  <a14:useLocalDpi xmlns:a14="http://schemas.microsoft.com/office/drawing/2010/main"/>
                </a:ext>
              </a:extLst>
            </a:blip>
            <a:srcRect r="-6924" b="-9640"/>
            <a:stretch/>
          </p:blipFill>
          <p:spPr>
            <a:xfrm>
              <a:off x="5956301" y="3763433"/>
              <a:ext cx="351366" cy="444088"/>
            </a:xfrm>
            <a:prstGeom prst="rect">
              <a:avLst/>
            </a:prstGeom>
          </p:spPr>
        </p:pic>
        <p:pic>
          <p:nvPicPr>
            <p:cNvPr id="35" name="Picture 34" descr="people.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956302" y="4237567"/>
              <a:ext cx="351366" cy="444088"/>
            </a:xfrm>
            <a:prstGeom prst="rect">
              <a:avLst/>
            </a:prstGeom>
          </p:spPr>
        </p:pic>
      </p:grpSp>
      <p:grpSp>
        <p:nvGrpSpPr>
          <p:cNvPr id="40" name="Group 39"/>
          <p:cNvGrpSpPr/>
          <p:nvPr/>
        </p:nvGrpSpPr>
        <p:grpSpPr>
          <a:xfrm>
            <a:off x="3648359" y="4220380"/>
            <a:ext cx="3700708" cy="2012596"/>
            <a:chOff x="5924550" y="1673608"/>
            <a:chExt cx="2775531" cy="1509447"/>
          </a:xfrm>
        </p:grpSpPr>
        <p:sp>
          <p:nvSpPr>
            <p:cNvPr id="8" name="Rectangle 7"/>
            <p:cNvSpPr/>
            <p:nvPr/>
          </p:nvSpPr>
          <p:spPr>
            <a:xfrm>
              <a:off x="5924550" y="1673608"/>
              <a:ext cx="2775531" cy="500233"/>
            </a:xfrm>
            <a:prstGeom prst="rect">
              <a:avLst/>
            </a:prstGeom>
          </p:spPr>
          <p:txBody>
            <a:bodyPr wrap="square">
              <a:spAutoFit/>
            </a:bodyPr>
            <a:lstStyle/>
            <a:p>
              <a:pPr defTabSz="1219170" fontAlgn="b"/>
              <a:r>
                <a:rPr lang="en-US" sz="1867" kern="0" dirty="0">
                  <a:solidFill>
                    <a:srgbClr val="646464"/>
                  </a:solidFill>
                  <a:latin typeface="+mj-lt"/>
                </a:rPr>
                <a:t>Received an answer to, “At what price will you sell me the vehicle?”</a:t>
              </a:r>
            </a:p>
          </p:txBody>
        </p:sp>
        <p:sp>
          <p:nvSpPr>
            <p:cNvPr id="9" name="Rectangle 8"/>
            <p:cNvSpPr/>
            <p:nvPr/>
          </p:nvSpPr>
          <p:spPr>
            <a:xfrm>
              <a:off x="7049656" y="2322658"/>
              <a:ext cx="648663" cy="346249"/>
            </a:xfrm>
            <a:prstGeom prst="rect">
              <a:avLst/>
            </a:prstGeom>
          </p:spPr>
          <p:txBody>
            <a:bodyPr wrap="square">
              <a:spAutoFit/>
            </a:bodyPr>
            <a:lstStyle/>
            <a:p>
              <a:pPr defTabSz="1219170" fontAlgn="b"/>
              <a:r>
                <a:rPr lang="en-US" sz="2400" kern="0" dirty="0">
                  <a:solidFill>
                    <a:srgbClr val="00A9E0"/>
                  </a:solidFill>
                  <a:latin typeface="+mj-lt"/>
                </a:rPr>
                <a:t>91%</a:t>
              </a:r>
              <a:endParaRPr lang="en-US" sz="2400" kern="0" dirty="0">
                <a:latin typeface="+mj-lt"/>
              </a:endParaRPr>
            </a:p>
          </p:txBody>
        </p:sp>
        <p:sp>
          <p:nvSpPr>
            <p:cNvPr id="22" name="Rectangle 21"/>
            <p:cNvSpPr/>
            <p:nvPr/>
          </p:nvSpPr>
          <p:spPr>
            <a:xfrm>
              <a:off x="6366549" y="2877584"/>
              <a:ext cx="1041787" cy="26939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2400" kern="0">
                <a:solidFill>
                  <a:sysClr val="windowText" lastClr="000000"/>
                </a:solidFill>
              </a:endParaRPr>
            </a:p>
          </p:txBody>
        </p:sp>
        <p:sp>
          <p:nvSpPr>
            <p:cNvPr id="23" name="Rectangle 22"/>
            <p:cNvSpPr/>
            <p:nvPr/>
          </p:nvSpPr>
          <p:spPr>
            <a:xfrm>
              <a:off x="6366548" y="2407300"/>
              <a:ext cx="715821" cy="26939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2400" kern="0">
                <a:solidFill>
                  <a:sysClr val="windowText" lastClr="000000"/>
                </a:solidFill>
              </a:endParaRPr>
            </a:p>
          </p:txBody>
        </p:sp>
        <p:sp>
          <p:nvSpPr>
            <p:cNvPr id="27" name="Rectangle 26"/>
            <p:cNvSpPr/>
            <p:nvPr/>
          </p:nvSpPr>
          <p:spPr>
            <a:xfrm>
              <a:off x="7430656" y="2815841"/>
              <a:ext cx="648663" cy="346249"/>
            </a:xfrm>
            <a:prstGeom prst="rect">
              <a:avLst/>
            </a:prstGeom>
          </p:spPr>
          <p:txBody>
            <a:bodyPr wrap="square">
              <a:spAutoFit/>
            </a:bodyPr>
            <a:lstStyle/>
            <a:p>
              <a:pPr defTabSz="1219170" fontAlgn="b"/>
              <a:r>
                <a:rPr lang="en-US" sz="2400" kern="0" dirty="0">
                  <a:solidFill>
                    <a:srgbClr val="005776"/>
                  </a:solidFill>
                  <a:latin typeface="+mj-lt"/>
                </a:rPr>
                <a:t>95%</a:t>
              </a:r>
            </a:p>
          </p:txBody>
        </p:sp>
        <p:pic>
          <p:nvPicPr>
            <p:cNvPr id="36" name="Picture 35" descr="people.png"/>
            <p:cNvPicPr>
              <a:picLocks noChangeAspect="1"/>
            </p:cNvPicPr>
            <p:nvPr/>
          </p:nvPicPr>
          <p:blipFill rotWithShape="1">
            <a:blip r:embed="rId3" cstate="email">
              <a:extLst>
                <a:ext uri="{28A0092B-C50C-407E-A947-70E740481C1C}">
                  <a14:useLocalDpi xmlns:a14="http://schemas.microsoft.com/office/drawing/2010/main"/>
                </a:ext>
              </a:extLst>
            </a:blip>
            <a:srcRect r="-6924" b="-9640"/>
            <a:stretch/>
          </p:blipFill>
          <p:spPr>
            <a:xfrm>
              <a:off x="5956301" y="2264833"/>
              <a:ext cx="351366" cy="444088"/>
            </a:xfrm>
            <a:prstGeom prst="rect">
              <a:avLst/>
            </a:prstGeom>
          </p:spPr>
        </p:pic>
        <p:pic>
          <p:nvPicPr>
            <p:cNvPr id="37" name="Picture 36" descr="people.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956302" y="2738967"/>
              <a:ext cx="351366" cy="444088"/>
            </a:xfrm>
            <a:prstGeom prst="rect">
              <a:avLst/>
            </a:prstGeom>
          </p:spPr>
        </p:pic>
      </p:grpSp>
      <p:sp>
        <p:nvSpPr>
          <p:cNvPr id="44" name="Rectangle 43"/>
          <p:cNvSpPr/>
          <p:nvPr/>
        </p:nvSpPr>
        <p:spPr>
          <a:xfrm>
            <a:off x="5999529" y="1432759"/>
            <a:ext cx="254520" cy="20413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2400" kern="0">
              <a:solidFill>
                <a:sysClr val="windowText" lastClr="000000"/>
              </a:solidFill>
            </a:endParaRPr>
          </a:p>
        </p:txBody>
      </p:sp>
      <p:sp>
        <p:nvSpPr>
          <p:cNvPr id="45" name="Rectangle 44"/>
          <p:cNvSpPr/>
          <p:nvPr/>
        </p:nvSpPr>
        <p:spPr>
          <a:xfrm>
            <a:off x="7896053" y="1432759"/>
            <a:ext cx="254520" cy="2041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2400" kern="0">
              <a:solidFill>
                <a:sysClr val="windowText" lastClr="000000"/>
              </a:solidFill>
            </a:endParaRPr>
          </a:p>
        </p:txBody>
      </p:sp>
    </p:spTree>
    <p:extLst>
      <p:ext uri="{BB962C8B-B14F-4D97-AF65-F5344CB8AC3E}">
        <p14:creationId xmlns:p14="http://schemas.microsoft.com/office/powerpoint/2010/main" val="2191471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sz="7200" dirty="0"/>
              <a:t>STEPHANIE GELH</a:t>
            </a:r>
          </a:p>
        </p:txBody>
      </p:sp>
      <p:sp>
        <p:nvSpPr>
          <p:cNvPr id="3" name="Subtitle 2"/>
          <p:cNvSpPr>
            <a:spLocks noGrp="1"/>
          </p:cNvSpPr>
          <p:nvPr>
            <p:ph type="body" idx="1"/>
          </p:nvPr>
        </p:nvSpPr>
        <p:spPr>
          <a:xfrm>
            <a:off x="3591612" y="3852678"/>
            <a:ext cx="8344073" cy="1281889"/>
          </a:xfrm>
        </p:spPr>
        <p:txBody>
          <a:bodyPr/>
          <a:lstStyle/>
          <a:p>
            <a:pPr marL="0" indent="0">
              <a:buNone/>
            </a:pPr>
            <a:r>
              <a:rPr lang="en-US" dirty="0"/>
              <a:t>Customer Care and Aftersales</a:t>
            </a:r>
          </a:p>
          <a:p>
            <a:pPr marL="0" indent="0">
              <a:buNone/>
            </a:pPr>
            <a:r>
              <a:rPr lang="en-US" dirty="0"/>
              <a:t>Western Region</a:t>
            </a:r>
          </a:p>
        </p:txBody>
      </p:sp>
    </p:spTree>
    <p:extLst>
      <p:ext uri="{BB962C8B-B14F-4D97-AF65-F5344CB8AC3E}">
        <p14:creationId xmlns:p14="http://schemas.microsoft.com/office/powerpoint/2010/main" val="986639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2"/>
          <p:cNvSpPr/>
          <p:nvPr/>
        </p:nvSpPr>
        <p:spPr>
          <a:xfrm>
            <a:off x="898259" y="1217089"/>
            <a:ext cx="1979236" cy="1251071"/>
          </a:xfrm>
          <a:prstGeom prst="wedgeRoundRectCallout">
            <a:avLst>
              <a:gd name="adj1" fmla="val 44825"/>
              <a:gd name="adj2" fmla="val 70797"/>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1467" kern="0" dirty="0">
                <a:solidFill>
                  <a:srgbClr val="FFFFFF"/>
                </a:solidFill>
              </a:rPr>
              <a:t>“</a:t>
            </a:r>
            <a:r>
              <a:rPr lang="en-US" sz="1467" kern="0" dirty="0">
                <a:solidFill>
                  <a:schemeClr val="accent5">
                    <a:lumMod val="50000"/>
                  </a:schemeClr>
                </a:solidFill>
              </a:rPr>
              <a:t>Excessive time waiting (8 hours) and </a:t>
            </a:r>
            <a:r>
              <a:rPr lang="en-US" sz="1600" kern="0" dirty="0">
                <a:solidFill>
                  <a:srgbClr val="FFFFFF"/>
                </a:solidFill>
              </a:rPr>
              <a:t>pushy financial personnel</a:t>
            </a:r>
            <a:r>
              <a:rPr lang="en-US" sz="1467" kern="0" dirty="0">
                <a:solidFill>
                  <a:srgbClr val="FFFFFF"/>
                </a:solidFill>
              </a:rPr>
              <a:t>”</a:t>
            </a:r>
          </a:p>
        </p:txBody>
      </p:sp>
      <p:sp>
        <p:nvSpPr>
          <p:cNvPr id="15" name="Rounded Rectangular Callout 14"/>
          <p:cNvSpPr/>
          <p:nvPr/>
        </p:nvSpPr>
        <p:spPr>
          <a:xfrm>
            <a:off x="3889806" y="1685569"/>
            <a:ext cx="4463485" cy="1375131"/>
          </a:xfrm>
          <a:prstGeom prst="wedgeRoundRectCallout">
            <a:avLst>
              <a:gd name="adj1" fmla="val 40494"/>
              <a:gd name="adj2" fmla="val 73535"/>
              <a:gd name="adj3" fmla="val 16667"/>
            </a:avLst>
          </a:prstGeom>
          <a:solidFill>
            <a:srgbClr val="005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1467" kern="0" dirty="0">
                <a:solidFill>
                  <a:srgbClr val="FFFFFF"/>
                </a:solidFill>
              </a:rPr>
              <a:t>“Our </a:t>
            </a:r>
            <a:r>
              <a:rPr lang="en-US" sz="1600" kern="0" dirty="0">
                <a:solidFill>
                  <a:srgbClr val="FFFFFF"/>
                </a:solidFill>
              </a:rPr>
              <a:t>salesman tried to contact myself and my husband multiple times a day</a:t>
            </a:r>
            <a:r>
              <a:rPr lang="en-US" sz="1467" kern="0" dirty="0">
                <a:solidFill>
                  <a:srgbClr val="FFFFFF"/>
                </a:solidFill>
              </a:rPr>
              <a:t>.  </a:t>
            </a:r>
            <a:r>
              <a:rPr lang="en-US" sz="1467" kern="0" dirty="0">
                <a:solidFill>
                  <a:srgbClr val="B1EAFF"/>
                </a:solidFill>
              </a:rPr>
              <a:t>We were very bothered by it especially since we told him from the beginning that</a:t>
            </a:r>
            <a:r>
              <a:rPr lang="en-US" sz="1467" kern="0" dirty="0">
                <a:solidFill>
                  <a:srgbClr val="FFFFFF"/>
                </a:solidFill>
              </a:rPr>
              <a:t> </a:t>
            </a:r>
            <a:r>
              <a:rPr lang="en-US" sz="1600" kern="0" dirty="0">
                <a:solidFill>
                  <a:srgbClr val="FFFFFF"/>
                </a:solidFill>
              </a:rPr>
              <a:t>we needed time to make our decision </a:t>
            </a:r>
            <a:r>
              <a:rPr lang="en-US" sz="1467" kern="0" dirty="0">
                <a:solidFill>
                  <a:schemeClr val="accent1">
                    <a:lumMod val="20000"/>
                    <a:lumOff val="80000"/>
                  </a:schemeClr>
                </a:solidFill>
              </a:rPr>
              <a:t>and did not want to be harassed.</a:t>
            </a:r>
            <a:r>
              <a:rPr lang="en-US" sz="1467" kern="0" dirty="0">
                <a:solidFill>
                  <a:srgbClr val="FFFFFF"/>
                </a:solidFill>
              </a:rPr>
              <a:t>”</a:t>
            </a:r>
          </a:p>
        </p:txBody>
      </p:sp>
      <p:sp>
        <p:nvSpPr>
          <p:cNvPr id="16" name="Rounded Rectangular Callout 15"/>
          <p:cNvSpPr/>
          <p:nvPr/>
        </p:nvSpPr>
        <p:spPr>
          <a:xfrm>
            <a:off x="444501" y="4648553"/>
            <a:ext cx="5642508" cy="1283887"/>
          </a:xfrm>
          <a:prstGeom prst="wedgeRoundRectCallout">
            <a:avLst>
              <a:gd name="adj1" fmla="val -41787"/>
              <a:gd name="adj2" fmla="val 81109"/>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1467" kern="0" dirty="0">
                <a:solidFill>
                  <a:srgbClr val="FFFFFF"/>
                </a:solidFill>
              </a:rPr>
              <a:t>“</a:t>
            </a:r>
            <a:r>
              <a:rPr lang="en-US" sz="1467" kern="0" dirty="0">
                <a:solidFill>
                  <a:schemeClr val="accent1">
                    <a:lumMod val="20000"/>
                    <a:lumOff val="80000"/>
                  </a:schemeClr>
                </a:solidFill>
              </a:rPr>
              <a:t>Worst car experience of my life.  Purposely cause 7 hours of wait until store was closing to </a:t>
            </a:r>
            <a:r>
              <a:rPr lang="en-US" sz="1600" kern="0" dirty="0">
                <a:solidFill>
                  <a:schemeClr val="accent1">
                    <a:lumMod val="20000"/>
                    <a:lumOff val="80000"/>
                  </a:schemeClr>
                </a:solidFill>
              </a:rPr>
              <a:t>pressure </a:t>
            </a:r>
            <a:r>
              <a:rPr lang="en-US" sz="1600" kern="0" dirty="0">
                <a:solidFill>
                  <a:srgbClr val="FFFFFF"/>
                </a:solidFill>
              </a:rPr>
              <a:t>you through the paperwork and full of mistakes</a:t>
            </a:r>
            <a:r>
              <a:rPr lang="en-US" sz="1467" kern="0" dirty="0">
                <a:solidFill>
                  <a:srgbClr val="B1EAFF"/>
                </a:solidFill>
              </a:rPr>
              <a:t>.  Rude and unprofessional</a:t>
            </a:r>
            <a:r>
              <a:rPr lang="en-US" sz="1467" kern="0" dirty="0">
                <a:solidFill>
                  <a:srgbClr val="FFFFFF"/>
                </a:solidFill>
              </a:rPr>
              <a:t>.  </a:t>
            </a:r>
            <a:r>
              <a:rPr lang="en-US" sz="1600" kern="0" dirty="0">
                <a:solidFill>
                  <a:srgbClr val="FFFFFF"/>
                </a:solidFill>
              </a:rPr>
              <a:t>Tried to buy my positive survey </a:t>
            </a:r>
            <a:r>
              <a:rPr lang="en-US" sz="1467" kern="0" dirty="0">
                <a:solidFill>
                  <a:srgbClr val="B1EAFF"/>
                </a:solidFill>
              </a:rPr>
              <a:t>with free tanks of gas (in writing).</a:t>
            </a:r>
            <a:r>
              <a:rPr lang="en-US" sz="1467" kern="0" dirty="0">
                <a:solidFill>
                  <a:srgbClr val="FFFFFF"/>
                </a:solidFill>
              </a:rPr>
              <a:t>”</a:t>
            </a:r>
          </a:p>
        </p:txBody>
      </p:sp>
      <p:sp>
        <p:nvSpPr>
          <p:cNvPr id="8" name="Rounded Rectangular Callout 7"/>
          <p:cNvSpPr/>
          <p:nvPr/>
        </p:nvSpPr>
        <p:spPr>
          <a:xfrm>
            <a:off x="817556" y="3060700"/>
            <a:ext cx="2853117" cy="1076029"/>
          </a:xfrm>
          <a:prstGeom prst="wedgeRoundRectCallout">
            <a:avLst>
              <a:gd name="adj1" fmla="val -30318"/>
              <a:gd name="adj2" fmla="val 84780"/>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1467" kern="0" dirty="0">
                <a:solidFill>
                  <a:srgbClr val="FFFFFF"/>
                </a:solidFill>
              </a:rPr>
              <a:t>“</a:t>
            </a:r>
            <a:r>
              <a:rPr lang="en-US" sz="1600" kern="0" dirty="0">
                <a:solidFill>
                  <a:srgbClr val="FFFFFF"/>
                </a:solidFill>
              </a:rPr>
              <a:t>Final price was excessive </a:t>
            </a:r>
            <a:r>
              <a:rPr lang="en-US" sz="1467" kern="0" dirty="0">
                <a:solidFill>
                  <a:schemeClr val="accent5">
                    <a:lumMod val="75000"/>
                  </a:schemeClr>
                </a:solidFill>
              </a:rPr>
              <a:t>as I found out in the next three months through online and newspaper ads.</a:t>
            </a:r>
            <a:r>
              <a:rPr lang="en-US" sz="1467" kern="0" dirty="0">
                <a:solidFill>
                  <a:srgbClr val="FFFFFF"/>
                </a:solidFill>
              </a:rPr>
              <a:t>”</a:t>
            </a:r>
          </a:p>
        </p:txBody>
      </p:sp>
      <p:sp>
        <p:nvSpPr>
          <p:cNvPr id="9" name="Rounded Rectangular Callout 8"/>
          <p:cNvSpPr/>
          <p:nvPr/>
        </p:nvSpPr>
        <p:spPr>
          <a:xfrm>
            <a:off x="8545789" y="1157007"/>
            <a:ext cx="3130199" cy="3807387"/>
          </a:xfrm>
          <a:prstGeom prst="wedgeRoundRectCallout">
            <a:avLst>
              <a:gd name="adj1" fmla="val -40303"/>
              <a:gd name="adj2" fmla="val 61491"/>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1467" kern="0" dirty="0">
                <a:solidFill>
                  <a:srgbClr val="FFFFFF"/>
                </a:solidFill>
              </a:rPr>
              <a:t>“</a:t>
            </a:r>
            <a:r>
              <a:rPr lang="en-US" sz="1600" kern="0" dirty="0">
                <a:solidFill>
                  <a:srgbClr val="FFFFFF"/>
                </a:solidFill>
              </a:rPr>
              <a:t>After signing the paperwork and during delivery of my Acadia, I noticed 2 small gouges in the </a:t>
            </a:r>
            <a:r>
              <a:rPr lang="en-US" sz="1600" kern="0" dirty="0">
                <a:solidFill>
                  <a:schemeClr val="accent2">
                    <a:lumMod val="50000"/>
                  </a:schemeClr>
                </a:solidFill>
              </a:rPr>
              <a:t>dash</a:t>
            </a:r>
            <a:r>
              <a:rPr lang="en-US" sz="1467" kern="0" dirty="0">
                <a:solidFill>
                  <a:schemeClr val="accent2">
                    <a:lumMod val="50000"/>
                  </a:schemeClr>
                </a:solidFill>
              </a:rPr>
              <a:t> that were not there beforehand.  Sales person agreed and told me he'd contact me because the guy to fix it isn't there often. </a:t>
            </a:r>
            <a:r>
              <a:rPr lang="en-US" sz="1600" kern="0" dirty="0">
                <a:solidFill>
                  <a:srgbClr val="FFFFFF"/>
                </a:solidFill>
              </a:rPr>
              <a:t>Four months later-still not fixed.  </a:t>
            </a:r>
            <a:r>
              <a:rPr lang="en-US" sz="1467" kern="0" dirty="0">
                <a:solidFill>
                  <a:srgbClr val="35521D"/>
                </a:solidFill>
              </a:rPr>
              <a:t>Manager was rude.  He's the reason I won't do business with this place again. Back seats had mud on them upon delivery.  Floor mats are VERY cheap quality</a:t>
            </a:r>
            <a:r>
              <a:rPr lang="en-US" sz="1467" kern="0" dirty="0">
                <a:solidFill>
                  <a:srgbClr val="FFFFFF"/>
                </a:solidFill>
              </a:rPr>
              <a:t>.”</a:t>
            </a:r>
          </a:p>
        </p:txBody>
      </p:sp>
      <p:sp>
        <p:nvSpPr>
          <p:cNvPr id="10" name="Rounded Rectangular Callout 9"/>
          <p:cNvSpPr/>
          <p:nvPr/>
        </p:nvSpPr>
        <p:spPr>
          <a:xfrm>
            <a:off x="4679639" y="3520648"/>
            <a:ext cx="3433671" cy="886427"/>
          </a:xfrm>
          <a:prstGeom prst="wedgeRoundRectCallout">
            <a:avLst>
              <a:gd name="adj1" fmla="val 14786"/>
              <a:gd name="adj2" fmla="val 95656"/>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1467" kern="0" dirty="0">
                <a:solidFill>
                  <a:srgbClr val="FFFFFF"/>
                </a:solidFill>
              </a:rPr>
              <a:t>“</a:t>
            </a:r>
            <a:r>
              <a:rPr lang="en-US" sz="1467" kern="0" dirty="0">
                <a:solidFill>
                  <a:srgbClr val="35521D"/>
                </a:solidFill>
              </a:rPr>
              <a:t>I would have liked to get more for my trade.  I think they were </a:t>
            </a:r>
            <a:r>
              <a:rPr lang="en-US" sz="1600" kern="0" dirty="0">
                <a:solidFill>
                  <a:srgbClr val="FFFFFF"/>
                </a:solidFill>
              </a:rPr>
              <a:t>intentionally low balling my offer</a:t>
            </a:r>
            <a:r>
              <a:rPr lang="en-US" sz="1467" kern="0" dirty="0">
                <a:solidFill>
                  <a:srgbClr val="FFFFFF"/>
                </a:solidFill>
              </a:rPr>
              <a:t>.”</a:t>
            </a:r>
          </a:p>
        </p:txBody>
      </p:sp>
      <p:sp>
        <p:nvSpPr>
          <p:cNvPr id="11" name="Rounded Rectangular Callout 10"/>
          <p:cNvSpPr/>
          <p:nvPr/>
        </p:nvSpPr>
        <p:spPr>
          <a:xfrm>
            <a:off x="7477403" y="5188297"/>
            <a:ext cx="4062352" cy="881671"/>
          </a:xfrm>
          <a:prstGeom prst="wedgeRoundRectCallout">
            <a:avLst>
              <a:gd name="adj1" fmla="val -37346"/>
              <a:gd name="adj2" fmla="val 76806"/>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1467" kern="0" dirty="0">
                <a:solidFill>
                  <a:schemeClr val="bg1"/>
                </a:solidFill>
              </a:rPr>
              <a:t>“</a:t>
            </a:r>
            <a:r>
              <a:rPr lang="en-US" sz="1600" kern="0" dirty="0">
                <a:solidFill>
                  <a:srgbClr val="FFFFFF"/>
                </a:solidFill>
              </a:rPr>
              <a:t>Told there would be an incentive to buy </a:t>
            </a:r>
            <a:r>
              <a:rPr lang="en-US" sz="1467" kern="0" dirty="0">
                <a:solidFill>
                  <a:schemeClr val="accent5">
                    <a:lumMod val="50000"/>
                  </a:schemeClr>
                </a:solidFill>
              </a:rPr>
              <a:t>before coming in to look at the truck and </a:t>
            </a:r>
            <a:r>
              <a:rPr lang="en-US" sz="1600" kern="0" dirty="0">
                <a:solidFill>
                  <a:schemeClr val="accent5">
                    <a:lumMod val="50000"/>
                  </a:schemeClr>
                </a:solidFill>
              </a:rPr>
              <a:t>then </a:t>
            </a:r>
            <a:r>
              <a:rPr lang="en-US" sz="1600" kern="0" dirty="0">
                <a:solidFill>
                  <a:srgbClr val="FFFFFF"/>
                </a:solidFill>
              </a:rPr>
              <a:t>told there where not any incentives</a:t>
            </a:r>
            <a:r>
              <a:rPr lang="en-US" sz="1467" kern="0" dirty="0">
                <a:solidFill>
                  <a:schemeClr val="bg1"/>
                </a:solidFill>
              </a:rPr>
              <a:t>” </a:t>
            </a:r>
          </a:p>
        </p:txBody>
      </p:sp>
      <p:sp>
        <p:nvSpPr>
          <p:cNvPr id="2" name="Title 1"/>
          <p:cNvSpPr>
            <a:spLocks noGrp="1"/>
          </p:cNvSpPr>
          <p:nvPr>
            <p:ph type="title"/>
          </p:nvPr>
        </p:nvSpPr>
        <p:spPr/>
        <p:txBody>
          <a:bodyPr>
            <a:noAutofit/>
          </a:bodyPr>
          <a:lstStyle/>
          <a:p>
            <a:r>
              <a:rPr lang="en-US" dirty="0"/>
              <a:t>GMC Female Buyer Comments</a:t>
            </a:r>
          </a:p>
        </p:txBody>
      </p:sp>
    </p:spTree>
    <p:extLst>
      <p:ext uri="{BB962C8B-B14F-4D97-AF65-F5344CB8AC3E}">
        <p14:creationId xmlns:p14="http://schemas.microsoft.com/office/powerpoint/2010/main" val="32401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2015 Rejecter Index Industry Rank</a:t>
            </a:r>
          </a:p>
        </p:txBody>
      </p:sp>
      <p:sp>
        <p:nvSpPr>
          <p:cNvPr id="3" name="Text Placeholder 2"/>
          <p:cNvSpPr>
            <a:spLocks noGrp="1"/>
          </p:cNvSpPr>
          <p:nvPr>
            <p:ph type="body" sz="quarter" idx="10"/>
          </p:nvPr>
        </p:nvSpPr>
        <p:spPr/>
        <p:txBody>
          <a:bodyPr wrap="square">
            <a:noAutofit/>
          </a:bodyPr>
          <a:lstStyle/>
          <a:p>
            <a:r>
              <a:rPr lang="en-US" dirty="0"/>
              <a:t>MINI leaps to first. Buick falls. Chevrolet, Cadillac and GMC are relatively stable.</a:t>
            </a:r>
          </a:p>
        </p:txBody>
      </p:sp>
      <p:pic>
        <p:nvPicPr>
          <p:cNvPr id="6" name="Picture 5"/>
          <p:cNvPicPr/>
          <p:nvPr>
            <p:extLst/>
          </p:nvPr>
        </p:nvPicPr>
        <p:blipFill>
          <a:blip r:embed="rId3">
            <a:extLst>
              <a:ext uri="{28A0092B-C50C-407E-A947-70E740481C1C}">
                <a14:useLocalDpi xmlns:a14="http://schemas.microsoft.com/office/drawing/2010/main"/>
              </a:ext>
            </a:extLst>
          </a:blip>
          <a:stretch>
            <a:fillRect/>
          </a:stretch>
        </p:blipFill>
        <p:spPr>
          <a:xfrm>
            <a:off x="387339" y="1372499"/>
            <a:ext cx="11417323" cy="5105375"/>
          </a:xfrm>
          <a:prstGeom prst="rect">
            <a:avLst/>
          </a:prstGeom>
        </p:spPr>
      </p:pic>
    </p:spTree>
    <p:extLst>
      <p:ext uri="{BB962C8B-B14F-4D97-AF65-F5344CB8AC3E}">
        <p14:creationId xmlns:p14="http://schemas.microsoft.com/office/powerpoint/2010/main" val="404187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67" dirty="0"/>
              <a:t>2015 Rejecter Industry Rank by Gender</a:t>
            </a:r>
          </a:p>
        </p:txBody>
      </p:sp>
      <p:graphicFrame>
        <p:nvGraphicFramePr>
          <p:cNvPr id="6" name="Chart 5"/>
          <p:cNvGraphicFramePr/>
          <p:nvPr>
            <p:extLst/>
          </p:nvPr>
        </p:nvGraphicFramePr>
        <p:xfrm>
          <a:off x="3440860" y="898975"/>
          <a:ext cx="8128000" cy="5499668"/>
        </p:xfrm>
        <a:graphic>
          <a:graphicData uri="http://schemas.openxmlformats.org/drawingml/2006/chart">
            <c:chart xmlns:c="http://schemas.openxmlformats.org/drawingml/2006/chart" xmlns:r="http://schemas.openxmlformats.org/officeDocument/2006/relationships" r:id="rId3"/>
          </a:graphicData>
        </a:graphic>
      </p:graphicFrame>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908518" y="2587071"/>
            <a:ext cx="3001735" cy="2123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ounded Rectangle 24"/>
          <p:cNvSpPr/>
          <p:nvPr/>
        </p:nvSpPr>
        <p:spPr>
          <a:xfrm>
            <a:off x="395127" y="1828097"/>
            <a:ext cx="2427096" cy="3793771"/>
          </a:xfrm>
          <a:prstGeom prst="roundRect">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2400" kern="0">
              <a:solidFill>
                <a:sysClr val="windowText" lastClr="000000"/>
              </a:solidFill>
            </a:endParaRPr>
          </a:p>
        </p:txBody>
      </p:sp>
      <p:sp>
        <p:nvSpPr>
          <p:cNvPr id="26" name="Text Placeholder 3"/>
          <p:cNvSpPr>
            <a:spLocks noGrp="1"/>
          </p:cNvSpPr>
          <p:nvPr>
            <p:ph type="body" sz="quarter" idx="10"/>
          </p:nvPr>
        </p:nvSpPr>
        <p:spPr>
          <a:xfrm>
            <a:off x="544690" y="2065869"/>
            <a:ext cx="2085623" cy="3996265"/>
          </a:xfrm>
        </p:spPr>
        <p:txBody>
          <a:bodyPr/>
          <a:lstStyle/>
          <a:p>
            <a:pPr algn="r"/>
            <a:r>
              <a:rPr lang="en-US" dirty="0">
                <a:solidFill>
                  <a:srgbClr val="FFFFFF"/>
                </a:solidFill>
              </a:rPr>
              <a:t>Females are more likely to reject Buick and Chevrolet because of dealer treatment</a:t>
            </a:r>
          </a:p>
        </p:txBody>
      </p:sp>
      <p:pic>
        <p:nvPicPr>
          <p:cNvPr id="2051"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18835" y="6239648"/>
            <a:ext cx="2673351" cy="332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367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nvPr>
        </p:nvGraphicFramePr>
        <p:xfrm>
          <a:off x="5794346" y="6126789"/>
          <a:ext cx="2664644" cy="306375"/>
        </p:xfrm>
        <a:graphic>
          <a:graphicData uri="http://schemas.openxmlformats.org/drawingml/2006/table">
            <a:tbl>
              <a:tblPr>
                <a:tableStyleId>{5C22544A-7EE6-4342-B048-85BDC9FD1C3A}</a:tableStyleId>
              </a:tblPr>
              <a:tblGrid>
                <a:gridCol w="2664644">
                  <a:extLst>
                    <a:ext uri="{9D8B030D-6E8A-4147-A177-3AD203B41FA5}">
                      <a16:colId xmlns:a16="http://schemas.microsoft.com/office/drawing/2014/main" xmlns="" val="20000"/>
                    </a:ext>
                  </a:extLst>
                </a:gridCol>
              </a:tblGrid>
              <a:tr h="306375">
                <a:tc>
                  <a:txBody>
                    <a:bodyPr/>
                    <a:lstStyle/>
                    <a:p>
                      <a:pPr algn="ctr" fontAlgn="b"/>
                      <a:r>
                        <a:rPr lang="en-US" sz="1100" b="1" u="none" strike="noStrike" dirty="0">
                          <a:effectLst/>
                        </a:rPr>
                        <a:t>Difference (Female-Male)</a:t>
                      </a:r>
                      <a:endParaRPr lang="en-US" sz="1100" b="1" i="0" u="none" strike="noStrike" dirty="0">
                        <a:solidFill>
                          <a:srgbClr val="000000"/>
                        </a:solidFill>
                        <a:effectLst/>
                        <a:latin typeface="Calibri"/>
                      </a:endParaRPr>
                    </a:p>
                  </a:txBody>
                  <a:tcPr marL="6313" marR="6313" marT="4735" marB="0" anchor="ctr">
                    <a:noFill/>
                  </a:tcPr>
                </a:tc>
                <a:extLst>
                  <a:ext uri="{0D108BD9-81ED-4DB2-BD59-A6C34878D82A}">
                    <a16:rowId xmlns:a16="http://schemas.microsoft.com/office/drawing/2014/main" xmlns="" val="10000"/>
                  </a:ext>
                </a:extLst>
              </a:tr>
            </a:tbl>
          </a:graphicData>
        </a:graphic>
      </p:graphicFrame>
      <p:graphicFrame>
        <p:nvGraphicFramePr>
          <p:cNvPr id="8" name="Chart 7"/>
          <p:cNvGraphicFramePr/>
          <p:nvPr>
            <p:extLst/>
          </p:nvPr>
        </p:nvGraphicFramePr>
        <p:xfrm>
          <a:off x="2616879" y="1332526"/>
          <a:ext cx="2222215" cy="48323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extLst/>
          </p:nvPr>
        </p:nvGraphicFramePr>
        <p:xfrm>
          <a:off x="4856269" y="1332526"/>
          <a:ext cx="2222215" cy="483234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p:nvPr>
            <p:extLst/>
          </p:nvPr>
        </p:nvGraphicFramePr>
        <p:xfrm>
          <a:off x="7181547" y="1332526"/>
          <a:ext cx="2222215" cy="483234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p:cNvGraphicFramePr/>
          <p:nvPr>
            <p:extLst/>
          </p:nvPr>
        </p:nvGraphicFramePr>
        <p:xfrm>
          <a:off x="9395799" y="1332526"/>
          <a:ext cx="2222215" cy="4832343"/>
        </p:xfrm>
        <a:graphic>
          <a:graphicData uri="http://schemas.openxmlformats.org/drawingml/2006/chart">
            <c:chart xmlns:c="http://schemas.openxmlformats.org/drawingml/2006/chart" xmlns:r="http://schemas.openxmlformats.org/officeDocument/2006/relationships" r:id="rId6"/>
          </a:graphicData>
        </a:graphic>
      </p:graphicFrame>
      <p:sp>
        <p:nvSpPr>
          <p:cNvPr id="2" name="Title 1"/>
          <p:cNvSpPr>
            <a:spLocks noGrp="1"/>
          </p:cNvSpPr>
          <p:nvPr>
            <p:ph type="title"/>
          </p:nvPr>
        </p:nvSpPr>
        <p:spPr/>
        <p:txBody>
          <a:bodyPr/>
          <a:lstStyle/>
          <a:p>
            <a:r>
              <a:rPr lang="en-US" dirty="0"/>
              <a:t>2015 Rejecter Attributes by Gender</a:t>
            </a:r>
          </a:p>
        </p:txBody>
      </p:sp>
      <p:graphicFrame>
        <p:nvGraphicFramePr>
          <p:cNvPr id="3" name="Table 2"/>
          <p:cNvGraphicFramePr>
            <a:graphicFrameLocks noGrp="1"/>
          </p:cNvGraphicFramePr>
          <p:nvPr>
            <p:extLst/>
          </p:nvPr>
        </p:nvGraphicFramePr>
        <p:xfrm>
          <a:off x="182880" y="1363157"/>
          <a:ext cx="3011424" cy="4325593"/>
        </p:xfrm>
        <a:graphic>
          <a:graphicData uri="http://schemas.openxmlformats.org/drawingml/2006/table">
            <a:tbl>
              <a:tblPr>
                <a:tableStyleId>{5C22544A-7EE6-4342-B048-85BDC9FD1C3A}</a:tableStyleId>
              </a:tblPr>
              <a:tblGrid>
                <a:gridCol w="3011424">
                  <a:extLst>
                    <a:ext uri="{9D8B030D-6E8A-4147-A177-3AD203B41FA5}">
                      <a16:colId xmlns:a16="http://schemas.microsoft.com/office/drawing/2014/main" xmlns="" val="20000"/>
                    </a:ext>
                  </a:extLst>
                </a:gridCol>
              </a:tblGrid>
              <a:tr h="872983">
                <a:tc>
                  <a:txBody>
                    <a:bodyPr/>
                    <a:lstStyle/>
                    <a:p>
                      <a:pPr algn="ctr" fontAlgn="b"/>
                      <a:r>
                        <a:rPr lang="en-US" sz="1100" b="0" i="0" u="none" strike="noStrike" dirty="0">
                          <a:solidFill>
                            <a:srgbClr val="000000"/>
                          </a:solidFill>
                          <a:effectLst/>
                          <a:latin typeface="+mn-lt"/>
                        </a:rPr>
                        <a:t>Experience negotiating </a:t>
                      </a:r>
                    </a:p>
                  </a:txBody>
                  <a:tcPr marL="12700" marR="12700" marT="9525" marB="0" anchor="ctr">
                    <a:solidFill>
                      <a:schemeClr val="bg1"/>
                    </a:solidFill>
                  </a:tcPr>
                </a:tc>
                <a:extLst>
                  <a:ext uri="{0D108BD9-81ED-4DB2-BD59-A6C34878D82A}">
                    <a16:rowId xmlns:a16="http://schemas.microsoft.com/office/drawing/2014/main" xmlns="" val="10000"/>
                  </a:ext>
                </a:extLst>
              </a:tr>
              <a:tr h="857255">
                <a:tc>
                  <a:txBody>
                    <a:bodyPr/>
                    <a:lstStyle/>
                    <a:p>
                      <a:pPr algn="ctr" fontAlgn="b"/>
                      <a:r>
                        <a:rPr lang="en-US" sz="1100" b="0" i="0" u="none" strike="noStrike" dirty="0">
                          <a:solidFill>
                            <a:srgbClr val="000000"/>
                          </a:solidFill>
                          <a:effectLst/>
                          <a:latin typeface="+mn-lt"/>
                        </a:rPr>
                        <a:t>Dealership's facility</a:t>
                      </a:r>
                    </a:p>
                  </a:txBody>
                  <a:tcPr marL="12700" marR="12700" marT="9525" marB="0" anchor="ctr">
                    <a:solidFill>
                      <a:schemeClr val="bg1"/>
                    </a:solidFill>
                  </a:tcPr>
                </a:tc>
                <a:extLst>
                  <a:ext uri="{0D108BD9-81ED-4DB2-BD59-A6C34878D82A}">
                    <a16:rowId xmlns:a16="http://schemas.microsoft.com/office/drawing/2014/main" xmlns="" val="10001"/>
                  </a:ext>
                </a:extLst>
              </a:tr>
              <a:tr h="872983">
                <a:tc>
                  <a:txBody>
                    <a:bodyPr/>
                    <a:lstStyle/>
                    <a:p>
                      <a:pPr algn="ctr" fontAlgn="b"/>
                      <a:r>
                        <a:rPr lang="en-US" sz="1100" b="0" i="0" u="none" strike="noStrike" dirty="0">
                          <a:solidFill>
                            <a:srgbClr val="000000"/>
                          </a:solidFill>
                          <a:effectLst/>
                          <a:latin typeface="+mn-lt"/>
                        </a:rPr>
                        <a:t>Fairness of the price the dealer offered </a:t>
                      </a:r>
                      <a:endParaRPr lang="en-US" sz="1100" b="0" i="0" u="none" strike="noStrike" dirty="0">
                        <a:solidFill>
                          <a:srgbClr val="000000"/>
                        </a:solidFill>
                        <a:effectLst/>
                        <a:latin typeface="Calibri"/>
                      </a:endParaRPr>
                    </a:p>
                  </a:txBody>
                  <a:tcPr marL="12700" marR="12700" marT="9525" marB="0" anchor="ctr">
                    <a:solidFill>
                      <a:schemeClr val="bg1"/>
                    </a:solidFill>
                  </a:tcPr>
                </a:tc>
                <a:extLst>
                  <a:ext uri="{0D108BD9-81ED-4DB2-BD59-A6C34878D82A}">
                    <a16:rowId xmlns:a16="http://schemas.microsoft.com/office/drawing/2014/main" xmlns="" val="10002"/>
                  </a:ext>
                </a:extLst>
              </a:tr>
              <a:tr h="880848">
                <a:tc>
                  <a:txBody>
                    <a:bodyPr/>
                    <a:lstStyle/>
                    <a:p>
                      <a:pPr algn="ctr" fontAlgn="b"/>
                      <a:r>
                        <a:rPr lang="en-US" sz="1100" b="0" i="0" u="none" strike="noStrike" dirty="0">
                          <a:solidFill>
                            <a:srgbClr val="000000"/>
                          </a:solidFill>
                          <a:effectLst/>
                          <a:latin typeface="+mn-lt"/>
                        </a:rPr>
                        <a:t>Variety of inventory</a:t>
                      </a:r>
                      <a:endParaRPr lang="en-US" sz="1100" b="0" i="0" u="none" strike="noStrike" dirty="0">
                        <a:solidFill>
                          <a:srgbClr val="000000"/>
                        </a:solidFill>
                        <a:effectLst/>
                        <a:latin typeface="Calibri"/>
                      </a:endParaRPr>
                    </a:p>
                  </a:txBody>
                  <a:tcPr marL="12700" marR="12700" marT="9525" marB="0" anchor="ctr">
                    <a:solidFill>
                      <a:schemeClr val="bg1"/>
                    </a:solidFill>
                  </a:tcPr>
                </a:tc>
                <a:extLst>
                  <a:ext uri="{0D108BD9-81ED-4DB2-BD59-A6C34878D82A}">
                    <a16:rowId xmlns:a16="http://schemas.microsoft.com/office/drawing/2014/main" xmlns="" val="10003"/>
                  </a:ext>
                </a:extLst>
              </a:tr>
              <a:tr h="841524">
                <a:tc>
                  <a:txBody>
                    <a:bodyPr/>
                    <a:lstStyle/>
                    <a:p>
                      <a:pPr algn="ctr" fontAlgn="b"/>
                      <a:r>
                        <a:rPr lang="en-US" sz="1100" b="0" i="0" u="none" strike="noStrike" dirty="0">
                          <a:solidFill>
                            <a:srgbClr val="000000"/>
                          </a:solidFill>
                          <a:effectLst/>
                          <a:latin typeface="+mn-lt"/>
                        </a:rPr>
                        <a:t>Experience working with the salesperson/dealer personnel</a:t>
                      </a:r>
                      <a:endParaRPr lang="en-US" sz="1100" b="0" i="0" u="none" strike="noStrike" dirty="0">
                        <a:solidFill>
                          <a:srgbClr val="000000"/>
                        </a:solidFill>
                        <a:effectLst/>
                        <a:latin typeface="Calibri"/>
                      </a:endParaRPr>
                    </a:p>
                  </a:txBody>
                  <a:tcPr marL="12700" marR="12700" marT="9525" marB="0" anchor="ctr">
                    <a:solidFill>
                      <a:schemeClr val="bg1"/>
                    </a:solidFill>
                  </a:tcPr>
                </a:tc>
                <a:extLst>
                  <a:ext uri="{0D108BD9-81ED-4DB2-BD59-A6C34878D82A}">
                    <a16:rowId xmlns:a16="http://schemas.microsoft.com/office/drawing/2014/main" xmlns="" val="10004"/>
                  </a:ext>
                </a:extLst>
              </a:tr>
            </a:tbl>
          </a:graphicData>
        </a:graphic>
      </p:graphicFrame>
      <p:graphicFrame>
        <p:nvGraphicFramePr>
          <p:cNvPr id="13" name="Table 12"/>
          <p:cNvGraphicFramePr>
            <a:graphicFrameLocks noGrp="1"/>
          </p:cNvGraphicFramePr>
          <p:nvPr>
            <p:extLst/>
          </p:nvPr>
        </p:nvGraphicFramePr>
        <p:xfrm>
          <a:off x="2865753" y="1076786"/>
          <a:ext cx="1684252" cy="222767"/>
        </p:xfrm>
        <a:graphic>
          <a:graphicData uri="http://schemas.openxmlformats.org/drawingml/2006/table">
            <a:tbl>
              <a:tblPr>
                <a:tableStyleId>{5C22544A-7EE6-4342-B048-85BDC9FD1C3A}</a:tableStyleId>
              </a:tblPr>
              <a:tblGrid>
                <a:gridCol w="1684252">
                  <a:extLst>
                    <a:ext uri="{9D8B030D-6E8A-4147-A177-3AD203B41FA5}">
                      <a16:colId xmlns:a16="http://schemas.microsoft.com/office/drawing/2014/main" xmlns="" val="20000"/>
                    </a:ext>
                  </a:extLst>
                </a:gridCol>
              </a:tblGrid>
              <a:tr h="222767">
                <a:tc>
                  <a:txBody>
                    <a:bodyPr/>
                    <a:lstStyle/>
                    <a:p>
                      <a:pPr algn="ctr" fontAlgn="b"/>
                      <a:r>
                        <a:rPr lang="en-US" sz="1100" b="1" u="none" strike="noStrike" dirty="0">
                          <a:effectLst/>
                        </a:rPr>
                        <a:t>Buick</a:t>
                      </a:r>
                      <a:endParaRPr lang="en-US" sz="1100" b="1" i="0" u="none" strike="noStrike" dirty="0">
                        <a:solidFill>
                          <a:srgbClr val="000000"/>
                        </a:solidFill>
                        <a:effectLst/>
                        <a:latin typeface="Calibri"/>
                      </a:endParaRPr>
                    </a:p>
                  </a:txBody>
                  <a:tcPr marL="6313" marR="6313" marT="4735" marB="0" anchor="ctr">
                    <a:noFill/>
                  </a:tcPr>
                </a:tc>
                <a:extLst>
                  <a:ext uri="{0D108BD9-81ED-4DB2-BD59-A6C34878D82A}">
                    <a16:rowId xmlns:a16="http://schemas.microsoft.com/office/drawing/2014/main" xmlns="" val="10000"/>
                  </a:ext>
                </a:extLst>
              </a:tr>
            </a:tbl>
          </a:graphicData>
        </a:graphic>
      </p:graphicFrame>
      <p:graphicFrame>
        <p:nvGraphicFramePr>
          <p:cNvPr id="14" name="Table 13"/>
          <p:cNvGraphicFramePr>
            <a:graphicFrameLocks noGrp="1"/>
          </p:cNvGraphicFramePr>
          <p:nvPr>
            <p:extLst/>
          </p:nvPr>
        </p:nvGraphicFramePr>
        <p:xfrm>
          <a:off x="5105185" y="1076786"/>
          <a:ext cx="1684252" cy="222767"/>
        </p:xfrm>
        <a:graphic>
          <a:graphicData uri="http://schemas.openxmlformats.org/drawingml/2006/table">
            <a:tbl>
              <a:tblPr>
                <a:tableStyleId>{5C22544A-7EE6-4342-B048-85BDC9FD1C3A}</a:tableStyleId>
              </a:tblPr>
              <a:tblGrid>
                <a:gridCol w="1684252">
                  <a:extLst>
                    <a:ext uri="{9D8B030D-6E8A-4147-A177-3AD203B41FA5}">
                      <a16:colId xmlns:a16="http://schemas.microsoft.com/office/drawing/2014/main" xmlns="" val="20000"/>
                    </a:ext>
                  </a:extLst>
                </a:gridCol>
              </a:tblGrid>
              <a:tr h="222767">
                <a:tc>
                  <a:txBody>
                    <a:bodyPr/>
                    <a:lstStyle/>
                    <a:p>
                      <a:pPr algn="ctr" fontAlgn="b"/>
                      <a:r>
                        <a:rPr lang="en-US" sz="1100" b="1" u="none" strike="noStrike" dirty="0">
                          <a:effectLst/>
                        </a:rPr>
                        <a:t>Cadillac</a:t>
                      </a:r>
                      <a:endParaRPr lang="en-US" sz="1100" b="1" i="0" u="none" strike="noStrike" dirty="0">
                        <a:solidFill>
                          <a:srgbClr val="000000"/>
                        </a:solidFill>
                        <a:effectLst/>
                        <a:latin typeface="Calibri"/>
                      </a:endParaRPr>
                    </a:p>
                  </a:txBody>
                  <a:tcPr marL="6313" marR="6313" marT="4735" marB="0" anchor="ctr">
                    <a:noFill/>
                  </a:tcPr>
                </a:tc>
                <a:extLst>
                  <a:ext uri="{0D108BD9-81ED-4DB2-BD59-A6C34878D82A}">
                    <a16:rowId xmlns:a16="http://schemas.microsoft.com/office/drawing/2014/main" xmlns="" val="10000"/>
                  </a:ext>
                </a:extLst>
              </a:tr>
            </a:tbl>
          </a:graphicData>
        </a:graphic>
      </p:graphicFrame>
      <p:graphicFrame>
        <p:nvGraphicFramePr>
          <p:cNvPr id="15" name="Table 14"/>
          <p:cNvGraphicFramePr>
            <a:graphicFrameLocks noGrp="1"/>
          </p:cNvGraphicFramePr>
          <p:nvPr>
            <p:extLst/>
          </p:nvPr>
        </p:nvGraphicFramePr>
        <p:xfrm>
          <a:off x="7440727" y="1076786"/>
          <a:ext cx="1684252" cy="222767"/>
        </p:xfrm>
        <a:graphic>
          <a:graphicData uri="http://schemas.openxmlformats.org/drawingml/2006/table">
            <a:tbl>
              <a:tblPr>
                <a:tableStyleId>{5C22544A-7EE6-4342-B048-85BDC9FD1C3A}</a:tableStyleId>
              </a:tblPr>
              <a:tblGrid>
                <a:gridCol w="1684252">
                  <a:extLst>
                    <a:ext uri="{9D8B030D-6E8A-4147-A177-3AD203B41FA5}">
                      <a16:colId xmlns:a16="http://schemas.microsoft.com/office/drawing/2014/main" xmlns="" val="20000"/>
                    </a:ext>
                  </a:extLst>
                </a:gridCol>
              </a:tblGrid>
              <a:tr h="222767">
                <a:tc>
                  <a:txBody>
                    <a:bodyPr/>
                    <a:lstStyle/>
                    <a:p>
                      <a:pPr algn="ctr" fontAlgn="b"/>
                      <a:r>
                        <a:rPr lang="en-US" sz="1100" b="1" u="none" strike="noStrike" dirty="0">
                          <a:effectLst/>
                        </a:rPr>
                        <a:t>Lexus</a:t>
                      </a:r>
                      <a:endParaRPr lang="en-US" sz="1100" b="1" i="0" u="none" strike="noStrike" dirty="0">
                        <a:solidFill>
                          <a:srgbClr val="000000"/>
                        </a:solidFill>
                        <a:effectLst/>
                        <a:latin typeface="Calibri"/>
                      </a:endParaRPr>
                    </a:p>
                  </a:txBody>
                  <a:tcPr marL="6313" marR="6313" marT="4735" marB="0" anchor="ctr">
                    <a:solidFill>
                      <a:schemeClr val="bg1"/>
                    </a:solidFill>
                  </a:tcPr>
                </a:tc>
                <a:extLst>
                  <a:ext uri="{0D108BD9-81ED-4DB2-BD59-A6C34878D82A}">
                    <a16:rowId xmlns:a16="http://schemas.microsoft.com/office/drawing/2014/main" xmlns="" val="10000"/>
                  </a:ext>
                </a:extLst>
              </a:tr>
            </a:tbl>
          </a:graphicData>
        </a:graphic>
      </p:graphicFrame>
      <p:graphicFrame>
        <p:nvGraphicFramePr>
          <p:cNvPr id="16" name="Table 15"/>
          <p:cNvGraphicFramePr>
            <a:graphicFrameLocks noGrp="1"/>
          </p:cNvGraphicFramePr>
          <p:nvPr>
            <p:extLst/>
          </p:nvPr>
        </p:nvGraphicFramePr>
        <p:xfrm>
          <a:off x="9667967" y="1076786"/>
          <a:ext cx="1684252" cy="222767"/>
        </p:xfrm>
        <a:graphic>
          <a:graphicData uri="http://schemas.openxmlformats.org/drawingml/2006/table">
            <a:tbl>
              <a:tblPr>
                <a:tableStyleId>{5C22544A-7EE6-4342-B048-85BDC9FD1C3A}</a:tableStyleId>
              </a:tblPr>
              <a:tblGrid>
                <a:gridCol w="1684252">
                  <a:extLst>
                    <a:ext uri="{9D8B030D-6E8A-4147-A177-3AD203B41FA5}">
                      <a16:colId xmlns:a16="http://schemas.microsoft.com/office/drawing/2014/main" xmlns="" val="20000"/>
                    </a:ext>
                  </a:extLst>
                </a:gridCol>
              </a:tblGrid>
              <a:tr h="222767">
                <a:tc>
                  <a:txBody>
                    <a:bodyPr/>
                    <a:lstStyle/>
                    <a:p>
                      <a:pPr algn="ctr" fontAlgn="b"/>
                      <a:r>
                        <a:rPr lang="en-US" sz="1100" b="1" u="none" strike="noStrike" dirty="0">
                          <a:effectLst/>
                        </a:rPr>
                        <a:t>Premium</a:t>
                      </a:r>
                      <a:endParaRPr lang="en-US" sz="1100" b="1" i="0" u="none" strike="noStrike" dirty="0">
                        <a:solidFill>
                          <a:srgbClr val="000000"/>
                        </a:solidFill>
                        <a:effectLst/>
                        <a:latin typeface="Calibri"/>
                      </a:endParaRPr>
                    </a:p>
                  </a:txBody>
                  <a:tcPr marL="6313" marR="6313" marT="4735" marB="0" anchor="c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1118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nvPr>
        </p:nvGraphicFramePr>
        <p:xfrm>
          <a:off x="5794346" y="6104653"/>
          <a:ext cx="2664644" cy="306375"/>
        </p:xfrm>
        <a:graphic>
          <a:graphicData uri="http://schemas.openxmlformats.org/drawingml/2006/table">
            <a:tbl>
              <a:tblPr>
                <a:tableStyleId>{5C22544A-7EE6-4342-B048-85BDC9FD1C3A}</a:tableStyleId>
              </a:tblPr>
              <a:tblGrid>
                <a:gridCol w="2664644">
                  <a:extLst>
                    <a:ext uri="{9D8B030D-6E8A-4147-A177-3AD203B41FA5}">
                      <a16:colId xmlns:a16="http://schemas.microsoft.com/office/drawing/2014/main" xmlns="" val="20000"/>
                    </a:ext>
                  </a:extLst>
                </a:gridCol>
              </a:tblGrid>
              <a:tr h="306375">
                <a:tc>
                  <a:txBody>
                    <a:bodyPr/>
                    <a:lstStyle/>
                    <a:p>
                      <a:pPr algn="ctr" fontAlgn="b"/>
                      <a:r>
                        <a:rPr lang="en-US" sz="1100" b="1" u="none" strike="noStrike" dirty="0">
                          <a:effectLst/>
                        </a:rPr>
                        <a:t>Difference (Female-Male)</a:t>
                      </a:r>
                      <a:endParaRPr lang="en-US" sz="1100" b="1" i="0" u="none" strike="noStrike" dirty="0">
                        <a:solidFill>
                          <a:srgbClr val="000000"/>
                        </a:solidFill>
                        <a:effectLst/>
                        <a:latin typeface="Calibri"/>
                      </a:endParaRPr>
                    </a:p>
                  </a:txBody>
                  <a:tcPr marL="6313" marR="6313" marT="4735" marB="0" anchor="ctr">
                    <a:noFill/>
                  </a:tcPr>
                </a:tc>
                <a:extLst>
                  <a:ext uri="{0D108BD9-81ED-4DB2-BD59-A6C34878D82A}">
                    <a16:rowId xmlns:a16="http://schemas.microsoft.com/office/drawing/2014/main" xmlns="" val="10000"/>
                  </a:ext>
                </a:extLst>
              </a:tr>
            </a:tbl>
          </a:graphicData>
        </a:graphic>
      </p:graphicFrame>
      <p:graphicFrame>
        <p:nvGraphicFramePr>
          <p:cNvPr id="8" name="Chart 7"/>
          <p:cNvGraphicFramePr/>
          <p:nvPr>
            <p:extLst/>
          </p:nvPr>
        </p:nvGraphicFramePr>
        <p:xfrm>
          <a:off x="2616879" y="1283885"/>
          <a:ext cx="2222215" cy="47919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extLst/>
          </p:nvPr>
        </p:nvGraphicFramePr>
        <p:xfrm>
          <a:off x="4856269" y="1283885"/>
          <a:ext cx="2222215" cy="47919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p:nvPr>
            <p:extLst/>
          </p:nvPr>
        </p:nvGraphicFramePr>
        <p:xfrm>
          <a:off x="7181547" y="1283885"/>
          <a:ext cx="2222215" cy="479192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p:cNvGraphicFramePr/>
          <p:nvPr>
            <p:extLst/>
          </p:nvPr>
        </p:nvGraphicFramePr>
        <p:xfrm>
          <a:off x="9395799" y="1283885"/>
          <a:ext cx="2222215" cy="4791923"/>
        </p:xfrm>
        <a:graphic>
          <a:graphicData uri="http://schemas.openxmlformats.org/drawingml/2006/chart">
            <c:chart xmlns:c="http://schemas.openxmlformats.org/drawingml/2006/chart" xmlns:r="http://schemas.openxmlformats.org/officeDocument/2006/relationships" r:id="rId6"/>
          </a:graphicData>
        </a:graphic>
      </p:graphicFrame>
      <p:sp>
        <p:nvSpPr>
          <p:cNvPr id="2" name="Title 1"/>
          <p:cNvSpPr>
            <a:spLocks noGrp="1"/>
          </p:cNvSpPr>
          <p:nvPr>
            <p:ph type="title"/>
          </p:nvPr>
        </p:nvSpPr>
        <p:spPr/>
        <p:txBody>
          <a:bodyPr/>
          <a:lstStyle/>
          <a:p>
            <a:r>
              <a:rPr lang="en-US" dirty="0"/>
              <a:t>2015 Rejecter Attributes by Gender</a:t>
            </a:r>
          </a:p>
        </p:txBody>
      </p:sp>
      <p:graphicFrame>
        <p:nvGraphicFramePr>
          <p:cNvPr id="19" name="Table 18"/>
          <p:cNvGraphicFramePr>
            <a:graphicFrameLocks noGrp="1"/>
          </p:cNvGraphicFramePr>
          <p:nvPr>
            <p:extLst/>
          </p:nvPr>
        </p:nvGraphicFramePr>
        <p:xfrm>
          <a:off x="2865753" y="1035457"/>
          <a:ext cx="1684252" cy="222767"/>
        </p:xfrm>
        <a:graphic>
          <a:graphicData uri="http://schemas.openxmlformats.org/drawingml/2006/table">
            <a:tbl>
              <a:tblPr>
                <a:tableStyleId>{5C22544A-7EE6-4342-B048-85BDC9FD1C3A}</a:tableStyleId>
              </a:tblPr>
              <a:tblGrid>
                <a:gridCol w="1684252">
                  <a:extLst>
                    <a:ext uri="{9D8B030D-6E8A-4147-A177-3AD203B41FA5}">
                      <a16:colId xmlns:a16="http://schemas.microsoft.com/office/drawing/2014/main" xmlns="" val="20000"/>
                    </a:ext>
                  </a:extLst>
                </a:gridCol>
              </a:tblGrid>
              <a:tr h="222767">
                <a:tc>
                  <a:txBody>
                    <a:bodyPr/>
                    <a:lstStyle/>
                    <a:p>
                      <a:pPr algn="ctr" fontAlgn="b"/>
                      <a:r>
                        <a:rPr lang="en-US" sz="1100" b="1" u="none" strike="noStrike" dirty="0">
                          <a:effectLst/>
                        </a:rPr>
                        <a:t>Chevrolet</a:t>
                      </a:r>
                      <a:endParaRPr lang="en-US" sz="1100" b="1" i="0" u="none" strike="noStrike" dirty="0">
                        <a:solidFill>
                          <a:srgbClr val="000000"/>
                        </a:solidFill>
                        <a:effectLst/>
                        <a:latin typeface="Calibri"/>
                      </a:endParaRPr>
                    </a:p>
                  </a:txBody>
                  <a:tcPr marL="6313" marR="6313" marT="4735" marB="0" anchor="ctr">
                    <a:noFill/>
                  </a:tcPr>
                </a:tc>
                <a:extLst>
                  <a:ext uri="{0D108BD9-81ED-4DB2-BD59-A6C34878D82A}">
                    <a16:rowId xmlns:a16="http://schemas.microsoft.com/office/drawing/2014/main" xmlns="" val="10000"/>
                  </a:ext>
                </a:extLst>
              </a:tr>
            </a:tbl>
          </a:graphicData>
        </a:graphic>
      </p:graphicFrame>
      <p:graphicFrame>
        <p:nvGraphicFramePr>
          <p:cNvPr id="20" name="Table 19"/>
          <p:cNvGraphicFramePr>
            <a:graphicFrameLocks noGrp="1"/>
          </p:cNvGraphicFramePr>
          <p:nvPr>
            <p:extLst/>
          </p:nvPr>
        </p:nvGraphicFramePr>
        <p:xfrm>
          <a:off x="5105185" y="1035457"/>
          <a:ext cx="1684252" cy="222767"/>
        </p:xfrm>
        <a:graphic>
          <a:graphicData uri="http://schemas.openxmlformats.org/drawingml/2006/table">
            <a:tbl>
              <a:tblPr>
                <a:tableStyleId>{5C22544A-7EE6-4342-B048-85BDC9FD1C3A}</a:tableStyleId>
              </a:tblPr>
              <a:tblGrid>
                <a:gridCol w="1684252">
                  <a:extLst>
                    <a:ext uri="{9D8B030D-6E8A-4147-A177-3AD203B41FA5}">
                      <a16:colId xmlns:a16="http://schemas.microsoft.com/office/drawing/2014/main" xmlns="" val="20000"/>
                    </a:ext>
                  </a:extLst>
                </a:gridCol>
              </a:tblGrid>
              <a:tr h="222767">
                <a:tc>
                  <a:txBody>
                    <a:bodyPr/>
                    <a:lstStyle/>
                    <a:p>
                      <a:pPr algn="ctr" fontAlgn="b"/>
                      <a:r>
                        <a:rPr lang="en-US" sz="1100" b="1" i="0" u="none" strike="noStrike" dirty="0">
                          <a:solidFill>
                            <a:srgbClr val="000000"/>
                          </a:solidFill>
                          <a:effectLst/>
                          <a:latin typeface="Calibri"/>
                        </a:rPr>
                        <a:t>GMC</a:t>
                      </a:r>
                    </a:p>
                  </a:txBody>
                  <a:tcPr marL="6313" marR="6313" marT="4735" marB="0" anchor="ctr">
                    <a:noFill/>
                  </a:tcPr>
                </a:tc>
                <a:extLst>
                  <a:ext uri="{0D108BD9-81ED-4DB2-BD59-A6C34878D82A}">
                    <a16:rowId xmlns:a16="http://schemas.microsoft.com/office/drawing/2014/main" xmlns="" val="10000"/>
                  </a:ext>
                </a:extLst>
              </a:tr>
            </a:tbl>
          </a:graphicData>
        </a:graphic>
      </p:graphicFrame>
      <p:graphicFrame>
        <p:nvGraphicFramePr>
          <p:cNvPr id="21" name="Table 20"/>
          <p:cNvGraphicFramePr>
            <a:graphicFrameLocks noGrp="1"/>
          </p:cNvGraphicFramePr>
          <p:nvPr>
            <p:extLst/>
          </p:nvPr>
        </p:nvGraphicFramePr>
        <p:xfrm>
          <a:off x="7430422" y="1035457"/>
          <a:ext cx="1684252" cy="222767"/>
        </p:xfrm>
        <a:graphic>
          <a:graphicData uri="http://schemas.openxmlformats.org/drawingml/2006/table">
            <a:tbl>
              <a:tblPr>
                <a:tableStyleId>{5C22544A-7EE6-4342-B048-85BDC9FD1C3A}</a:tableStyleId>
              </a:tblPr>
              <a:tblGrid>
                <a:gridCol w="1684252">
                  <a:extLst>
                    <a:ext uri="{9D8B030D-6E8A-4147-A177-3AD203B41FA5}">
                      <a16:colId xmlns:a16="http://schemas.microsoft.com/office/drawing/2014/main" xmlns="" val="20000"/>
                    </a:ext>
                  </a:extLst>
                </a:gridCol>
              </a:tblGrid>
              <a:tr h="222767">
                <a:tc>
                  <a:txBody>
                    <a:bodyPr/>
                    <a:lstStyle/>
                    <a:p>
                      <a:pPr algn="ctr" fontAlgn="b"/>
                      <a:r>
                        <a:rPr lang="en-US" sz="1100" b="1" u="none" strike="noStrike" dirty="0">
                          <a:effectLst/>
                        </a:rPr>
                        <a:t>Ford</a:t>
                      </a:r>
                      <a:endParaRPr lang="en-US" sz="1100" b="1" i="0" u="none" strike="noStrike" dirty="0">
                        <a:solidFill>
                          <a:srgbClr val="000000"/>
                        </a:solidFill>
                        <a:effectLst/>
                        <a:latin typeface="Calibri"/>
                      </a:endParaRPr>
                    </a:p>
                  </a:txBody>
                  <a:tcPr marL="6313" marR="6313" marT="4735" marB="0" anchor="ctr">
                    <a:solidFill>
                      <a:schemeClr val="bg1"/>
                    </a:solidFill>
                  </a:tcPr>
                </a:tc>
                <a:extLst>
                  <a:ext uri="{0D108BD9-81ED-4DB2-BD59-A6C34878D82A}">
                    <a16:rowId xmlns:a16="http://schemas.microsoft.com/office/drawing/2014/main" xmlns="" val="10000"/>
                  </a:ext>
                </a:extLst>
              </a:tr>
            </a:tbl>
          </a:graphicData>
        </a:graphic>
      </p:graphicFrame>
      <p:graphicFrame>
        <p:nvGraphicFramePr>
          <p:cNvPr id="22" name="Table 21"/>
          <p:cNvGraphicFramePr>
            <a:graphicFrameLocks noGrp="1"/>
          </p:cNvGraphicFramePr>
          <p:nvPr>
            <p:extLst/>
          </p:nvPr>
        </p:nvGraphicFramePr>
        <p:xfrm>
          <a:off x="9657285" y="1035457"/>
          <a:ext cx="1684252" cy="222767"/>
        </p:xfrm>
        <a:graphic>
          <a:graphicData uri="http://schemas.openxmlformats.org/drawingml/2006/table">
            <a:tbl>
              <a:tblPr>
                <a:tableStyleId>{5C22544A-7EE6-4342-B048-85BDC9FD1C3A}</a:tableStyleId>
              </a:tblPr>
              <a:tblGrid>
                <a:gridCol w="1684252">
                  <a:extLst>
                    <a:ext uri="{9D8B030D-6E8A-4147-A177-3AD203B41FA5}">
                      <a16:colId xmlns:a16="http://schemas.microsoft.com/office/drawing/2014/main" xmlns="" val="20000"/>
                    </a:ext>
                  </a:extLst>
                </a:gridCol>
              </a:tblGrid>
              <a:tr h="222767">
                <a:tc>
                  <a:txBody>
                    <a:bodyPr/>
                    <a:lstStyle/>
                    <a:p>
                      <a:pPr algn="ctr" fontAlgn="b"/>
                      <a:r>
                        <a:rPr lang="en-US" sz="1100" b="1" i="0" u="none" strike="noStrike" dirty="0">
                          <a:solidFill>
                            <a:schemeClr val="dk1"/>
                          </a:solidFill>
                          <a:effectLst/>
                          <a:latin typeface="+mn-lt"/>
                        </a:rPr>
                        <a:t>Non-Premium</a:t>
                      </a:r>
                      <a:endParaRPr lang="en-US" sz="1100" b="1" i="0" u="none" strike="noStrike" dirty="0">
                        <a:solidFill>
                          <a:srgbClr val="000000"/>
                        </a:solidFill>
                        <a:effectLst/>
                        <a:latin typeface="Calibri"/>
                      </a:endParaRPr>
                    </a:p>
                  </a:txBody>
                  <a:tcPr marL="6313" marR="6313" marT="4735" marB="0" anchor="ctr">
                    <a:noFill/>
                  </a:tcPr>
                </a:tc>
                <a:extLst>
                  <a:ext uri="{0D108BD9-81ED-4DB2-BD59-A6C34878D82A}">
                    <a16:rowId xmlns:a16="http://schemas.microsoft.com/office/drawing/2014/main" xmlns="" val="10000"/>
                  </a:ext>
                </a:extLst>
              </a:tr>
            </a:tbl>
          </a:graphicData>
        </a:graphic>
      </p:graphicFrame>
      <p:graphicFrame>
        <p:nvGraphicFramePr>
          <p:cNvPr id="13" name="Table 12"/>
          <p:cNvGraphicFramePr>
            <a:graphicFrameLocks noGrp="1"/>
          </p:cNvGraphicFramePr>
          <p:nvPr>
            <p:extLst/>
          </p:nvPr>
        </p:nvGraphicFramePr>
        <p:xfrm>
          <a:off x="182880" y="1336881"/>
          <a:ext cx="3011424" cy="4289413"/>
        </p:xfrm>
        <a:graphic>
          <a:graphicData uri="http://schemas.openxmlformats.org/drawingml/2006/table">
            <a:tbl>
              <a:tblPr>
                <a:tableStyleId>{5C22544A-7EE6-4342-B048-85BDC9FD1C3A}</a:tableStyleId>
              </a:tblPr>
              <a:tblGrid>
                <a:gridCol w="3011424">
                  <a:extLst>
                    <a:ext uri="{9D8B030D-6E8A-4147-A177-3AD203B41FA5}">
                      <a16:colId xmlns:a16="http://schemas.microsoft.com/office/drawing/2014/main" xmlns="" val="20000"/>
                    </a:ext>
                  </a:extLst>
                </a:gridCol>
              </a:tblGrid>
              <a:tr h="865681">
                <a:tc>
                  <a:txBody>
                    <a:bodyPr/>
                    <a:lstStyle/>
                    <a:p>
                      <a:pPr algn="ctr" fontAlgn="b"/>
                      <a:r>
                        <a:rPr lang="en-US" sz="1100" b="0" i="0" u="none" strike="noStrike" dirty="0">
                          <a:solidFill>
                            <a:srgbClr val="000000"/>
                          </a:solidFill>
                          <a:effectLst/>
                          <a:latin typeface="+mn-lt"/>
                        </a:rPr>
                        <a:t>Fairness of the price the dealer offered </a:t>
                      </a:r>
                    </a:p>
                  </a:txBody>
                  <a:tcPr marL="12700" marR="12700" marT="9525" marB="0" anchor="ctr">
                    <a:solidFill>
                      <a:schemeClr val="bg1"/>
                    </a:solidFill>
                  </a:tcPr>
                </a:tc>
                <a:extLst>
                  <a:ext uri="{0D108BD9-81ED-4DB2-BD59-A6C34878D82A}">
                    <a16:rowId xmlns:a16="http://schemas.microsoft.com/office/drawing/2014/main" xmlns="" val="10000"/>
                  </a:ext>
                </a:extLst>
              </a:tr>
              <a:tr h="850085">
                <a:tc>
                  <a:txBody>
                    <a:bodyPr/>
                    <a:lstStyle/>
                    <a:p>
                      <a:pPr algn="ctr" fontAlgn="b"/>
                      <a:r>
                        <a:rPr lang="en-US" sz="1100" b="0" i="0" u="none" strike="noStrike" dirty="0">
                          <a:solidFill>
                            <a:srgbClr val="000000"/>
                          </a:solidFill>
                          <a:effectLst/>
                          <a:latin typeface="+mn-lt"/>
                        </a:rPr>
                        <a:t>Dealership's facility</a:t>
                      </a:r>
                    </a:p>
                  </a:txBody>
                  <a:tcPr marL="12700" marR="12700" marT="9525" marB="0" anchor="ctr">
                    <a:solidFill>
                      <a:schemeClr val="bg1"/>
                    </a:solidFill>
                  </a:tcPr>
                </a:tc>
                <a:extLst>
                  <a:ext uri="{0D108BD9-81ED-4DB2-BD59-A6C34878D82A}">
                    <a16:rowId xmlns:a16="http://schemas.microsoft.com/office/drawing/2014/main" xmlns="" val="10001"/>
                  </a:ext>
                </a:extLst>
              </a:tr>
              <a:tr h="865681">
                <a:tc>
                  <a:txBody>
                    <a:bodyPr/>
                    <a:lstStyle/>
                    <a:p>
                      <a:pPr algn="ctr" fontAlgn="b"/>
                      <a:r>
                        <a:rPr lang="en-US" sz="1100" b="0" i="0" u="none" strike="noStrike" dirty="0">
                          <a:solidFill>
                            <a:srgbClr val="000000"/>
                          </a:solidFill>
                          <a:effectLst/>
                          <a:latin typeface="+mn-lt"/>
                        </a:rPr>
                        <a:t>Experience negotiating </a:t>
                      </a:r>
                      <a:endParaRPr lang="en-US" sz="1100" b="0" i="0" u="none" strike="noStrike" dirty="0">
                        <a:solidFill>
                          <a:srgbClr val="000000"/>
                        </a:solidFill>
                        <a:effectLst/>
                        <a:latin typeface="Calibri"/>
                      </a:endParaRPr>
                    </a:p>
                  </a:txBody>
                  <a:tcPr marL="12700" marR="12700" marT="9525" marB="0" anchor="ctr">
                    <a:solidFill>
                      <a:schemeClr val="bg1"/>
                    </a:solidFill>
                  </a:tcPr>
                </a:tc>
                <a:extLst>
                  <a:ext uri="{0D108BD9-81ED-4DB2-BD59-A6C34878D82A}">
                    <a16:rowId xmlns:a16="http://schemas.microsoft.com/office/drawing/2014/main" xmlns="" val="10002"/>
                  </a:ext>
                </a:extLst>
              </a:tr>
              <a:tr h="873481">
                <a:tc>
                  <a:txBody>
                    <a:bodyPr/>
                    <a:lstStyle/>
                    <a:p>
                      <a:pPr algn="ctr" fontAlgn="b"/>
                      <a:r>
                        <a:rPr lang="en-US" sz="1100" b="0" i="0" u="none" strike="noStrike" dirty="0">
                          <a:solidFill>
                            <a:srgbClr val="000000"/>
                          </a:solidFill>
                          <a:effectLst/>
                          <a:latin typeface="+mn-lt"/>
                        </a:rPr>
                        <a:t>Variety of inventory</a:t>
                      </a:r>
                      <a:endParaRPr lang="en-US" sz="1100" b="0" i="0" u="none" strike="noStrike" dirty="0">
                        <a:solidFill>
                          <a:srgbClr val="000000"/>
                        </a:solidFill>
                        <a:effectLst/>
                        <a:latin typeface="Calibri"/>
                      </a:endParaRPr>
                    </a:p>
                  </a:txBody>
                  <a:tcPr marL="12700" marR="12700" marT="9525" marB="0" anchor="ctr">
                    <a:solidFill>
                      <a:schemeClr val="bg1"/>
                    </a:solidFill>
                  </a:tcPr>
                </a:tc>
                <a:extLst>
                  <a:ext uri="{0D108BD9-81ED-4DB2-BD59-A6C34878D82A}">
                    <a16:rowId xmlns:a16="http://schemas.microsoft.com/office/drawing/2014/main" xmlns="" val="10003"/>
                  </a:ext>
                </a:extLst>
              </a:tr>
              <a:tr h="834485">
                <a:tc>
                  <a:txBody>
                    <a:bodyPr/>
                    <a:lstStyle/>
                    <a:p>
                      <a:pPr algn="ctr" fontAlgn="b"/>
                      <a:r>
                        <a:rPr lang="en-US" sz="1100" b="0" i="0" u="none" strike="noStrike" dirty="0">
                          <a:solidFill>
                            <a:srgbClr val="000000"/>
                          </a:solidFill>
                          <a:effectLst/>
                          <a:latin typeface="+mn-lt"/>
                        </a:rPr>
                        <a:t>Experience working with the salesperson/dealer personnel</a:t>
                      </a:r>
                      <a:endParaRPr lang="en-US" sz="1100" b="0" i="0" u="none" strike="noStrike" dirty="0">
                        <a:solidFill>
                          <a:srgbClr val="000000"/>
                        </a:solidFill>
                        <a:effectLst/>
                        <a:latin typeface="Calibri"/>
                      </a:endParaRPr>
                    </a:p>
                  </a:txBody>
                  <a:tcPr marL="12700" marR="12700" marT="9525" marB="0" anchor="ctr">
                    <a:solidFill>
                      <a:schemeClr val="bg1"/>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217297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21408"/>
            <a:ext cx="12192000" cy="3356363"/>
          </a:xfrm>
        </p:spPr>
        <p:txBody>
          <a:bodyPr/>
          <a:lstStyle/>
          <a:p>
            <a:r>
              <a:rPr lang="en-US" dirty="0"/>
              <a:t>2016 Customer Service </a:t>
            </a:r>
            <a:br>
              <a:rPr lang="en-US" dirty="0"/>
            </a:br>
            <a:r>
              <a:rPr lang="en-US" dirty="0"/>
              <a:t>Index (CSI) Study</a:t>
            </a:r>
          </a:p>
        </p:txBody>
      </p:sp>
    </p:spTree>
    <p:extLst>
      <p:ext uri="{BB962C8B-B14F-4D97-AF65-F5344CB8AC3E}">
        <p14:creationId xmlns:p14="http://schemas.microsoft.com/office/powerpoint/2010/main" val="303000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2016 CSI Industry Rank</a:t>
            </a:r>
          </a:p>
        </p:txBody>
      </p:sp>
      <p:sp>
        <p:nvSpPr>
          <p:cNvPr id="3" name="Text Placeholder 2"/>
          <p:cNvSpPr>
            <a:spLocks noGrp="1"/>
          </p:cNvSpPr>
          <p:nvPr>
            <p:ph type="body" sz="quarter" idx="10"/>
          </p:nvPr>
        </p:nvSpPr>
        <p:spPr/>
        <p:txBody>
          <a:bodyPr wrap="square">
            <a:noAutofit/>
          </a:bodyPr>
          <a:lstStyle/>
          <a:p>
            <a:r>
              <a:rPr lang="en-US" dirty="0"/>
              <a:t>All four GM brands improve both Index score and rank position</a:t>
            </a:r>
          </a:p>
        </p:txBody>
      </p:sp>
      <p:pic>
        <p:nvPicPr>
          <p:cNvPr id="15" name="Picture 14"/>
          <p:cNvPicPr/>
          <p:nvPr>
            <p:extLst/>
          </p:nvPr>
        </p:nvPicPr>
        <p:blipFill>
          <a:blip r:embed="rId3">
            <a:extLst>
              <a:ext uri="{28A0092B-C50C-407E-A947-70E740481C1C}">
                <a14:useLocalDpi xmlns:a14="http://schemas.microsoft.com/office/drawing/2010/main"/>
              </a:ext>
            </a:extLst>
          </a:blip>
          <a:stretch>
            <a:fillRect/>
          </a:stretch>
        </p:blipFill>
        <p:spPr>
          <a:xfrm>
            <a:off x="597761" y="1626995"/>
            <a:ext cx="10671008" cy="4795651"/>
          </a:xfrm>
          <a:prstGeom prst="rect">
            <a:avLst/>
          </a:prstGeom>
        </p:spPr>
      </p:pic>
    </p:spTree>
    <p:extLst>
      <p:ext uri="{BB962C8B-B14F-4D97-AF65-F5344CB8AC3E}">
        <p14:creationId xmlns:p14="http://schemas.microsoft.com/office/powerpoint/2010/main" val="4140315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2016 CSI Industry Rank by Gender</a:t>
            </a:r>
          </a:p>
        </p:txBody>
      </p:sp>
      <p:graphicFrame>
        <p:nvGraphicFramePr>
          <p:cNvPr id="8" name="Chart 7"/>
          <p:cNvGraphicFramePr/>
          <p:nvPr>
            <p:extLst/>
          </p:nvPr>
        </p:nvGraphicFramePr>
        <p:xfrm>
          <a:off x="3755079" y="1160377"/>
          <a:ext cx="8128000" cy="5348923"/>
        </p:xfrm>
        <a:graphic>
          <a:graphicData uri="http://schemas.openxmlformats.org/drawingml/2006/chart">
            <c:chart xmlns:c="http://schemas.openxmlformats.org/drawingml/2006/chart" xmlns:r="http://schemas.openxmlformats.org/officeDocument/2006/relationships" r:id="rId3"/>
          </a:graphicData>
        </a:graphic>
      </p:graphicFrame>
      <p:sp>
        <p:nvSpPr>
          <p:cNvPr id="4" name="Rounded Rectangular Callout 3"/>
          <p:cNvSpPr/>
          <p:nvPr/>
        </p:nvSpPr>
        <p:spPr>
          <a:xfrm>
            <a:off x="9344097" y="2121967"/>
            <a:ext cx="2401175" cy="3508691"/>
          </a:xfrm>
          <a:prstGeom prst="wedgeRoundRectCallout">
            <a:avLst>
              <a:gd name="adj1" fmla="val -87125"/>
              <a:gd name="adj2" fmla="val 40494"/>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1467" kern="0" dirty="0">
                <a:solidFill>
                  <a:schemeClr val="bg1"/>
                </a:solidFill>
              </a:rPr>
              <a:t>“</a:t>
            </a:r>
            <a:r>
              <a:rPr lang="en-US" sz="1600" kern="0" dirty="0">
                <a:solidFill>
                  <a:schemeClr val="accent1">
                    <a:lumMod val="20000"/>
                    <a:lumOff val="80000"/>
                  </a:schemeClr>
                </a:solidFill>
              </a:rPr>
              <a:t>As a female, I felt jerked around and undermined. </a:t>
            </a:r>
            <a:r>
              <a:rPr lang="en-US" sz="1467" kern="0" dirty="0">
                <a:solidFill>
                  <a:schemeClr val="bg1"/>
                </a:solidFill>
              </a:rPr>
              <a:t>During registering kept me there for extended time… How do I know that dirt [had] gotten into it and needed flushed out and fluid completely replaced. This dealership blaming the other one. The only contact that I received after was an offer for a trade in.”</a:t>
            </a:r>
          </a:p>
        </p:txBody>
      </p:sp>
      <p:sp>
        <p:nvSpPr>
          <p:cNvPr id="5" name="TextBox 4"/>
          <p:cNvSpPr txBox="1"/>
          <p:nvPr/>
        </p:nvSpPr>
        <p:spPr>
          <a:xfrm>
            <a:off x="9399936" y="6227832"/>
            <a:ext cx="2413261" cy="256545"/>
          </a:xfrm>
          <a:prstGeom prst="rect">
            <a:avLst/>
          </a:prstGeom>
          <a:noFill/>
        </p:spPr>
        <p:txBody>
          <a:bodyPr wrap="square" rtlCol="0">
            <a:spAutoFit/>
          </a:bodyPr>
          <a:lstStyle/>
          <a:p>
            <a:pPr algn="r" defTabSz="1219170"/>
            <a:r>
              <a:rPr lang="en-US" sz="1067" kern="0" dirty="0">
                <a:solidFill>
                  <a:schemeClr val="bg2"/>
                </a:solidFill>
              </a:rPr>
              <a:t>Note: Data based to years 1 to 3</a:t>
            </a:r>
          </a:p>
        </p:txBody>
      </p:sp>
      <p:sp>
        <p:nvSpPr>
          <p:cNvPr id="6" name="Rounded Rectangle 5"/>
          <p:cNvSpPr/>
          <p:nvPr/>
        </p:nvSpPr>
        <p:spPr>
          <a:xfrm>
            <a:off x="395127" y="1828097"/>
            <a:ext cx="2427096" cy="3793771"/>
          </a:xfrm>
          <a:prstGeom prst="roundRect">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2400" kern="0">
              <a:solidFill>
                <a:sysClr val="windowText" lastClr="000000"/>
              </a:solidFill>
            </a:endParaRPr>
          </a:p>
        </p:txBody>
      </p:sp>
      <p:sp>
        <p:nvSpPr>
          <p:cNvPr id="7" name="Text Placeholder 3"/>
          <p:cNvSpPr>
            <a:spLocks noGrp="1"/>
          </p:cNvSpPr>
          <p:nvPr>
            <p:ph type="body" sz="quarter" idx="10"/>
          </p:nvPr>
        </p:nvSpPr>
        <p:spPr>
          <a:xfrm>
            <a:off x="544690" y="1842510"/>
            <a:ext cx="2085623" cy="3788149"/>
          </a:xfrm>
        </p:spPr>
        <p:txBody>
          <a:bodyPr/>
          <a:lstStyle/>
          <a:p>
            <a:pPr algn="r"/>
            <a:r>
              <a:rPr lang="en-US" dirty="0">
                <a:solidFill>
                  <a:srgbClr val="FFFFFF"/>
                </a:solidFill>
              </a:rPr>
              <a:t>Contrary to Sales Satisfaction, GMC has the largest positive female satisfaction gap on Service; Chevrolet has an opportunity</a:t>
            </a:r>
          </a:p>
        </p:txBody>
      </p:sp>
    </p:spTree>
    <p:extLst>
      <p:ext uri="{BB962C8B-B14F-4D97-AF65-F5344CB8AC3E}">
        <p14:creationId xmlns:p14="http://schemas.microsoft.com/office/powerpoint/2010/main" val="95160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nvPr>
        </p:nvGraphicFramePr>
        <p:xfrm>
          <a:off x="5794346" y="6226401"/>
          <a:ext cx="2664644" cy="306375"/>
        </p:xfrm>
        <a:graphic>
          <a:graphicData uri="http://schemas.openxmlformats.org/drawingml/2006/table">
            <a:tbl>
              <a:tblPr>
                <a:tableStyleId>{5C22544A-7EE6-4342-B048-85BDC9FD1C3A}</a:tableStyleId>
              </a:tblPr>
              <a:tblGrid>
                <a:gridCol w="2664644">
                  <a:extLst>
                    <a:ext uri="{9D8B030D-6E8A-4147-A177-3AD203B41FA5}">
                      <a16:colId xmlns:a16="http://schemas.microsoft.com/office/drawing/2014/main" xmlns="" val="20000"/>
                    </a:ext>
                  </a:extLst>
                </a:gridCol>
              </a:tblGrid>
              <a:tr h="306375">
                <a:tc>
                  <a:txBody>
                    <a:bodyPr/>
                    <a:lstStyle/>
                    <a:p>
                      <a:pPr algn="ctr" fontAlgn="b"/>
                      <a:r>
                        <a:rPr lang="en-US" sz="1100" b="1" u="none" strike="noStrike" dirty="0">
                          <a:effectLst/>
                        </a:rPr>
                        <a:t>Difference (Female-Male)</a:t>
                      </a:r>
                      <a:endParaRPr lang="en-US" sz="1100" b="1" i="0" u="none" strike="noStrike" dirty="0">
                        <a:solidFill>
                          <a:srgbClr val="000000"/>
                        </a:solidFill>
                        <a:effectLst/>
                        <a:latin typeface="Calibri"/>
                      </a:endParaRPr>
                    </a:p>
                  </a:txBody>
                  <a:tcPr marL="6313" marR="6313" marT="4735" marB="0" anchor="ctr">
                    <a:noFill/>
                  </a:tcPr>
                </a:tc>
                <a:extLst>
                  <a:ext uri="{0D108BD9-81ED-4DB2-BD59-A6C34878D82A}">
                    <a16:rowId xmlns:a16="http://schemas.microsoft.com/office/drawing/2014/main" xmlns="" val="10000"/>
                  </a:ext>
                </a:extLst>
              </a:tr>
            </a:tbl>
          </a:graphicData>
        </a:graphic>
      </p:graphicFrame>
      <p:graphicFrame>
        <p:nvGraphicFramePr>
          <p:cNvPr id="8" name="Chart 7"/>
          <p:cNvGraphicFramePr/>
          <p:nvPr>
            <p:extLst/>
          </p:nvPr>
        </p:nvGraphicFramePr>
        <p:xfrm>
          <a:off x="2616879" y="1227168"/>
          <a:ext cx="2222215" cy="51265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extLst/>
          </p:nvPr>
        </p:nvGraphicFramePr>
        <p:xfrm>
          <a:off x="4856269" y="1227168"/>
          <a:ext cx="2222215" cy="51265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p:nvPr>
            <p:extLst/>
          </p:nvPr>
        </p:nvGraphicFramePr>
        <p:xfrm>
          <a:off x="7181547" y="1227168"/>
          <a:ext cx="2222215" cy="51265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p:cNvGraphicFramePr/>
          <p:nvPr>
            <p:extLst/>
          </p:nvPr>
        </p:nvGraphicFramePr>
        <p:xfrm>
          <a:off x="9395799" y="1227168"/>
          <a:ext cx="2222215" cy="512655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Table 8"/>
          <p:cNvGraphicFramePr>
            <a:graphicFrameLocks noGrp="1"/>
          </p:cNvGraphicFramePr>
          <p:nvPr>
            <p:extLst/>
          </p:nvPr>
        </p:nvGraphicFramePr>
        <p:xfrm>
          <a:off x="128338" y="1250681"/>
          <a:ext cx="2850533" cy="4629543"/>
        </p:xfrm>
        <a:graphic>
          <a:graphicData uri="http://schemas.openxmlformats.org/drawingml/2006/table">
            <a:tbl>
              <a:tblPr>
                <a:tableStyleId>{5C22544A-7EE6-4342-B048-85BDC9FD1C3A}</a:tableStyleId>
              </a:tblPr>
              <a:tblGrid>
                <a:gridCol w="2850533">
                  <a:extLst>
                    <a:ext uri="{9D8B030D-6E8A-4147-A177-3AD203B41FA5}">
                      <a16:colId xmlns:a16="http://schemas.microsoft.com/office/drawing/2014/main" xmlns="" val="20000"/>
                    </a:ext>
                  </a:extLst>
                </a:gridCol>
              </a:tblGrid>
              <a:tr h="266993">
                <a:tc>
                  <a:txBody>
                    <a:bodyPr/>
                    <a:lstStyle/>
                    <a:p>
                      <a:pPr algn="ctr" rtl="0" fontAlgn="b"/>
                      <a:r>
                        <a:rPr lang="en-US" sz="1100" b="0" i="0" u="none" strike="noStrike" dirty="0">
                          <a:solidFill>
                            <a:srgbClr val="000000"/>
                          </a:solidFill>
                          <a:effectLst/>
                          <a:latin typeface="Calibri"/>
                        </a:rPr>
                        <a:t> Cleanliness of dealership</a:t>
                      </a:r>
                    </a:p>
                  </a:txBody>
                  <a:tcPr marL="12700" marR="12700" marT="9525" marB="0" anchor="ctr">
                    <a:solidFill>
                      <a:schemeClr val="bg1"/>
                    </a:solidFill>
                  </a:tcPr>
                </a:tc>
                <a:extLst>
                  <a:ext uri="{0D108BD9-81ED-4DB2-BD59-A6C34878D82A}">
                    <a16:rowId xmlns:a16="http://schemas.microsoft.com/office/drawing/2014/main" xmlns="" val="10000"/>
                  </a:ext>
                </a:extLst>
              </a:tr>
              <a:tr h="292024">
                <a:tc>
                  <a:txBody>
                    <a:bodyPr/>
                    <a:lstStyle/>
                    <a:p>
                      <a:pPr algn="ctr" rtl="0" fontAlgn="b"/>
                      <a:r>
                        <a:rPr lang="en-US" sz="1100" b="0" i="0" u="none" strike="noStrike" dirty="0">
                          <a:solidFill>
                            <a:srgbClr val="000000"/>
                          </a:solidFill>
                          <a:effectLst/>
                          <a:latin typeface="Calibri"/>
                        </a:rPr>
                        <a:t> Timeliness of drop-off process</a:t>
                      </a:r>
                    </a:p>
                  </a:txBody>
                  <a:tcPr marL="12700" marR="12700" marT="9525" marB="0" anchor="ctr">
                    <a:solidFill>
                      <a:schemeClr val="bg1"/>
                    </a:solidFill>
                  </a:tcPr>
                </a:tc>
                <a:extLst>
                  <a:ext uri="{0D108BD9-81ED-4DB2-BD59-A6C34878D82A}">
                    <a16:rowId xmlns:a16="http://schemas.microsoft.com/office/drawing/2014/main" xmlns="" val="10001"/>
                  </a:ext>
                </a:extLst>
              </a:tr>
              <a:tr h="263405">
                <a:tc>
                  <a:txBody>
                    <a:bodyPr/>
                    <a:lstStyle/>
                    <a:p>
                      <a:pPr algn="ctr" rtl="0" fontAlgn="b"/>
                      <a:r>
                        <a:rPr lang="en-US" sz="1100" b="0" i="0" u="none" strike="noStrike" dirty="0">
                          <a:solidFill>
                            <a:srgbClr val="000000"/>
                          </a:solidFill>
                          <a:effectLst/>
                          <a:latin typeface="Calibri"/>
                        </a:rPr>
                        <a:t> Courtesy of service advisor</a:t>
                      </a:r>
                    </a:p>
                  </a:txBody>
                  <a:tcPr marL="12700" marR="12700" marT="9525" marB="0" anchor="ctr">
                    <a:solidFill>
                      <a:schemeClr val="bg1"/>
                    </a:solidFill>
                  </a:tcPr>
                </a:tc>
                <a:extLst>
                  <a:ext uri="{0D108BD9-81ED-4DB2-BD59-A6C34878D82A}">
                    <a16:rowId xmlns:a16="http://schemas.microsoft.com/office/drawing/2014/main" xmlns="" val="10002"/>
                  </a:ext>
                </a:extLst>
              </a:tr>
              <a:tr h="309659">
                <a:tc>
                  <a:txBody>
                    <a:bodyPr/>
                    <a:lstStyle/>
                    <a:p>
                      <a:pPr algn="ctr" rtl="0" fontAlgn="b"/>
                      <a:r>
                        <a:rPr lang="en-US" sz="1100" b="0" i="0" u="none" strike="noStrike" dirty="0">
                          <a:solidFill>
                            <a:srgbClr val="000000"/>
                          </a:solidFill>
                          <a:effectLst/>
                          <a:latin typeface="Calibri"/>
                        </a:rPr>
                        <a:t> Amenities offered</a:t>
                      </a:r>
                    </a:p>
                  </a:txBody>
                  <a:tcPr marL="12700" marR="12700" marT="9525" marB="0" anchor="ctr">
                    <a:solidFill>
                      <a:schemeClr val="bg1"/>
                    </a:solidFill>
                  </a:tcPr>
                </a:tc>
                <a:extLst>
                  <a:ext uri="{0D108BD9-81ED-4DB2-BD59-A6C34878D82A}">
                    <a16:rowId xmlns:a16="http://schemas.microsoft.com/office/drawing/2014/main" xmlns="" val="10003"/>
                  </a:ext>
                </a:extLst>
              </a:tr>
              <a:tr h="283853">
                <a:tc>
                  <a:txBody>
                    <a:bodyPr/>
                    <a:lstStyle/>
                    <a:p>
                      <a:pPr algn="ctr" rtl="0" fontAlgn="b"/>
                      <a:r>
                        <a:rPr lang="en-US" sz="1100" b="0" i="0" u="none" strike="noStrike" dirty="0">
                          <a:solidFill>
                            <a:srgbClr val="000000"/>
                          </a:solidFill>
                          <a:effectLst/>
                          <a:latin typeface="Calibri"/>
                        </a:rPr>
                        <a:t> Condition of vehicle on return</a:t>
                      </a:r>
                    </a:p>
                  </a:txBody>
                  <a:tcPr marL="12700" marR="12700" marT="9525" marB="0" anchor="ctr">
                    <a:solidFill>
                      <a:schemeClr val="bg1"/>
                    </a:solidFill>
                  </a:tcPr>
                </a:tc>
                <a:extLst>
                  <a:ext uri="{0D108BD9-81ED-4DB2-BD59-A6C34878D82A}">
                    <a16:rowId xmlns:a16="http://schemas.microsoft.com/office/drawing/2014/main" xmlns="" val="10004"/>
                  </a:ext>
                </a:extLst>
              </a:tr>
              <a:tr h="283852">
                <a:tc>
                  <a:txBody>
                    <a:bodyPr/>
                    <a:lstStyle/>
                    <a:p>
                      <a:pPr algn="ctr" rtl="0" fontAlgn="b"/>
                      <a:r>
                        <a:rPr lang="en-US" sz="1100" b="0" i="0" u="none" strike="noStrike" dirty="0">
                          <a:solidFill>
                            <a:srgbClr val="000000"/>
                          </a:solidFill>
                          <a:effectLst/>
                          <a:latin typeface="Calibri"/>
                        </a:rPr>
                        <a:t>Responsiveness of service advisor</a:t>
                      </a:r>
                    </a:p>
                  </a:txBody>
                  <a:tcPr marL="12700" marR="12700" marT="9525" marB="0" anchor="ctr">
                    <a:solidFill>
                      <a:schemeClr val="bg1"/>
                    </a:solidFill>
                  </a:tcPr>
                </a:tc>
                <a:extLst>
                  <a:ext uri="{0D108BD9-81ED-4DB2-BD59-A6C34878D82A}">
                    <a16:rowId xmlns:a16="http://schemas.microsoft.com/office/drawing/2014/main" xmlns="" val="10005"/>
                  </a:ext>
                </a:extLst>
              </a:tr>
              <a:tr h="283853">
                <a:tc>
                  <a:txBody>
                    <a:bodyPr/>
                    <a:lstStyle/>
                    <a:p>
                      <a:pPr algn="ctr" rtl="0" fontAlgn="b"/>
                      <a:r>
                        <a:rPr lang="en-US" sz="1100" b="0" i="0" u="none" strike="noStrike" dirty="0">
                          <a:solidFill>
                            <a:srgbClr val="000000"/>
                          </a:solidFill>
                          <a:effectLst/>
                          <a:latin typeface="Calibri"/>
                        </a:rPr>
                        <a:t> Comfort of waiting area</a:t>
                      </a:r>
                    </a:p>
                  </a:txBody>
                  <a:tcPr marL="12700" marR="12700" marT="9525" marB="0" anchor="ctr">
                    <a:solidFill>
                      <a:schemeClr val="bg1"/>
                    </a:solidFill>
                  </a:tcPr>
                </a:tc>
                <a:extLst>
                  <a:ext uri="{0D108BD9-81ED-4DB2-BD59-A6C34878D82A}">
                    <a16:rowId xmlns:a16="http://schemas.microsoft.com/office/drawing/2014/main" xmlns="" val="10006"/>
                  </a:ext>
                </a:extLst>
              </a:tr>
              <a:tr h="283853">
                <a:tc>
                  <a:txBody>
                    <a:bodyPr/>
                    <a:lstStyle/>
                    <a:p>
                      <a:pPr algn="ctr" rtl="0" fontAlgn="b"/>
                      <a:r>
                        <a:rPr lang="en-US" sz="1100" b="0" i="0" u="none" strike="noStrike">
                          <a:solidFill>
                            <a:srgbClr val="000000"/>
                          </a:solidFill>
                          <a:effectLst/>
                          <a:latin typeface="Calibri"/>
                        </a:rPr>
                        <a:t> Timeliness of pick-up process</a:t>
                      </a:r>
                    </a:p>
                  </a:txBody>
                  <a:tcPr marL="12700" marR="12700" marT="9525" marB="0" anchor="ctr">
                    <a:solidFill>
                      <a:schemeClr val="bg1"/>
                    </a:solidFill>
                  </a:tcPr>
                </a:tc>
                <a:extLst>
                  <a:ext uri="{0D108BD9-81ED-4DB2-BD59-A6C34878D82A}">
                    <a16:rowId xmlns:a16="http://schemas.microsoft.com/office/drawing/2014/main" xmlns="" val="10007"/>
                  </a:ext>
                </a:extLst>
              </a:tr>
              <a:tr h="253084">
                <a:tc>
                  <a:txBody>
                    <a:bodyPr/>
                    <a:lstStyle/>
                    <a:p>
                      <a:pPr algn="ctr" rtl="0" fontAlgn="b"/>
                      <a:r>
                        <a:rPr lang="en-US" sz="1100" b="0" i="0" u="none" strike="noStrike" dirty="0">
                          <a:solidFill>
                            <a:srgbClr val="000000"/>
                          </a:solidFill>
                          <a:effectLst/>
                          <a:latin typeface="Calibri"/>
                        </a:rPr>
                        <a:t> Ease of driving in/out of the facility</a:t>
                      </a:r>
                    </a:p>
                  </a:txBody>
                  <a:tcPr marL="12700" marR="12700" marT="9525" marB="0" anchor="ctr">
                    <a:solidFill>
                      <a:schemeClr val="bg1"/>
                    </a:solidFill>
                  </a:tcPr>
                </a:tc>
                <a:extLst>
                  <a:ext uri="{0D108BD9-81ED-4DB2-BD59-A6C34878D82A}">
                    <a16:rowId xmlns:a16="http://schemas.microsoft.com/office/drawing/2014/main" xmlns="" val="10008"/>
                  </a:ext>
                </a:extLst>
              </a:tr>
              <a:tr h="323223">
                <a:tc>
                  <a:txBody>
                    <a:bodyPr/>
                    <a:lstStyle/>
                    <a:p>
                      <a:pPr algn="ctr" rtl="0" fontAlgn="b"/>
                      <a:r>
                        <a:rPr lang="en-US" sz="1100" b="0" i="0" u="none" strike="noStrike">
                          <a:solidFill>
                            <a:srgbClr val="000000"/>
                          </a:solidFill>
                          <a:effectLst/>
                          <a:latin typeface="Calibri"/>
                        </a:rPr>
                        <a:t> Thoroughness of explanation</a:t>
                      </a:r>
                    </a:p>
                  </a:txBody>
                  <a:tcPr marL="12700" marR="12700" marT="9525" marB="0" anchor="ctr">
                    <a:solidFill>
                      <a:schemeClr val="bg1"/>
                    </a:solidFill>
                  </a:tcPr>
                </a:tc>
                <a:extLst>
                  <a:ext uri="{0D108BD9-81ED-4DB2-BD59-A6C34878D82A}">
                    <a16:rowId xmlns:a16="http://schemas.microsoft.com/office/drawing/2014/main" xmlns="" val="10009"/>
                  </a:ext>
                </a:extLst>
              </a:tr>
              <a:tr h="275252">
                <a:tc>
                  <a:txBody>
                    <a:bodyPr/>
                    <a:lstStyle/>
                    <a:p>
                      <a:pPr algn="ctr" rtl="0" fontAlgn="b"/>
                      <a:r>
                        <a:rPr lang="en-US" sz="1100" b="0" i="0" u="none" strike="noStrike">
                          <a:solidFill>
                            <a:srgbClr val="000000"/>
                          </a:solidFill>
                          <a:effectLst/>
                          <a:latin typeface="Calibri"/>
                        </a:rPr>
                        <a:t> Helpfulness of staff at pick-up</a:t>
                      </a:r>
                    </a:p>
                  </a:txBody>
                  <a:tcPr marL="12700" marR="12700" marT="9525" marB="0" anchor="ctr">
                    <a:solidFill>
                      <a:schemeClr val="bg1"/>
                    </a:solidFill>
                  </a:tcPr>
                </a:tc>
                <a:extLst>
                  <a:ext uri="{0D108BD9-81ED-4DB2-BD59-A6C34878D82A}">
                    <a16:rowId xmlns:a16="http://schemas.microsoft.com/office/drawing/2014/main" xmlns="" val="10010"/>
                  </a:ext>
                </a:extLst>
              </a:tr>
              <a:tr h="318260">
                <a:tc>
                  <a:txBody>
                    <a:bodyPr/>
                    <a:lstStyle/>
                    <a:p>
                      <a:pPr algn="ctr" rtl="0" fontAlgn="b"/>
                      <a:r>
                        <a:rPr lang="en-US" sz="1100" b="0" i="0" u="none" strike="noStrike" dirty="0">
                          <a:solidFill>
                            <a:srgbClr val="000000"/>
                          </a:solidFill>
                          <a:effectLst/>
                          <a:latin typeface="Calibri"/>
                        </a:rPr>
                        <a:t> Thoroughness of work performed</a:t>
                      </a:r>
                    </a:p>
                  </a:txBody>
                  <a:tcPr marL="12700" marR="12700" marT="9525" marB="0" anchor="ctr">
                    <a:solidFill>
                      <a:schemeClr val="bg1"/>
                    </a:solidFill>
                  </a:tcPr>
                </a:tc>
                <a:extLst>
                  <a:ext uri="{0D108BD9-81ED-4DB2-BD59-A6C34878D82A}">
                    <a16:rowId xmlns:a16="http://schemas.microsoft.com/office/drawing/2014/main" xmlns="" val="10011"/>
                  </a:ext>
                </a:extLst>
              </a:tr>
              <a:tr h="326861">
                <a:tc>
                  <a:txBody>
                    <a:bodyPr/>
                    <a:lstStyle/>
                    <a:p>
                      <a:pPr algn="ctr" rtl="0" fontAlgn="b"/>
                      <a:r>
                        <a:rPr lang="en-US" sz="1100" b="0" i="0" u="none" strike="noStrike" dirty="0">
                          <a:solidFill>
                            <a:srgbClr val="000000"/>
                          </a:solidFill>
                          <a:effectLst/>
                          <a:latin typeface="Calibri"/>
                        </a:rPr>
                        <a:t> Ease of scheduling service visit</a:t>
                      </a:r>
                    </a:p>
                  </a:txBody>
                  <a:tcPr marL="12700" marR="12700" marT="9525" marB="0" anchor="ctr">
                    <a:solidFill>
                      <a:schemeClr val="bg1"/>
                    </a:solidFill>
                  </a:tcPr>
                </a:tc>
                <a:extLst>
                  <a:ext uri="{0D108BD9-81ED-4DB2-BD59-A6C34878D82A}">
                    <a16:rowId xmlns:a16="http://schemas.microsoft.com/office/drawing/2014/main" xmlns="" val="10012"/>
                  </a:ext>
                </a:extLst>
              </a:tr>
              <a:tr h="266649">
                <a:tc>
                  <a:txBody>
                    <a:bodyPr/>
                    <a:lstStyle/>
                    <a:p>
                      <a:pPr algn="ctr" rtl="0" fontAlgn="b"/>
                      <a:r>
                        <a:rPr lang="en-US" sz="1100" b="0" i="0" u="none" strike="noStrike" dirty="0">
                          <a:solidFill>
                            <a:srgbClr val="000000"/>
                          </a:solidFill>
                          <a:effectLst/>
                          <a:latin typeface="Calibri"/>
                        </a:rPr>
                        <a:t> Knowledge of service advisor</a:t>
                      </a:r>
                    </a:p>
                  </a:txBody>
                  <a:tcPr marL="12700" marR="12700" marT="9525" marB="0" anchor="ctr">
                    <a:solidFill>
                      <a:schemeClr val="bg1"/>
                    </a:solidFill>
                  </a:tcPr>
                </a:tc>
                <a:extLst>
                  <a:ext uri="{0D108BD9-81ED-4DB2-BD59-A6C34878D82A}">
                    <a16:rowId xmlns:a16="http://schemas.microsoft.com/office/drawing/2014/main" xmlns="" val="10013"/>
                  </a:ext>
                </a:extLst>
              </a:tr>
              <a:tr h="275251">
                <a:tc>
                  <a:txBody>
                    <a:bodyPr/>
                    <a:lstStyle/>
                    <a:p>
                      <a:pPr algn="ctr" rtl="0" fontAlgn="b"/>
                      <a:r>
                        <a:rPr lang="en-US" sz="1100" b="0" i="0" u="none" strike="noStrike">
                          <a:solidFill>
                            <a:srgbClr val="000000"/>
                          </a:solidFill>
                          <a:effectLst/>
                          <a:latin typeface="Calibri"/>
                        </a:rPr>
                        <a:t> Fairness of charges</a:t>
                      </a:r>
                    </a:p>
                  </a:txBody>
                  <a:tcPr marL="12700" marR="12700" marT="9525" marB="0" anchor="ctr">
                    <a:solidFill>
                      <a:schemeClr val="bg1"/>
                    </a:solidFill>
                  </a:tcPr>
                </a:tc>
                <a:extLst>
                  <a:ext uri="{0D108BD9-81ED-4DB2-BD59-A6C34878D82A}">
                    <a16:rowId xmlns:a16="http://schemas.microsoft.com/office/drawing/2014/main" xmlns="" val="10014"/>
                  </a:ext>
                </a:extLst>
              </a:tr>
              <a:tr h="323471">
                <a:tc>
                  <a:txBody>
                    <a:bodyPr/>
                    <a:lstStyle/>
                    <a:p>
                      <a:pPr algn="ctr" rtl="0" fontAlgn="b"/>
                      <a:r>
                        <a:rPr lang="en-US" sz="1100" b="0" i="0" u="none" strike="noStrike" dirty="0">
                          <a:solidFill>
                            <a:srgbClr val="000000"/>
                          </a:solidFill>
                          <a:effectLst/>
                          <a:latin typeface="Calibri"/>
                        </a:rPr>
                        <a:t> Total time required to complete service</a:t>
                      </a:r>
                    </a:p>
                  </a:txBody>
                  <a:tcPr marL="12700" marR="12700" marT="9525" marB="0" anchor="ctr">
                    <a:solidFill>
                      <a:schemeClr val="bg1"/>
                    </a:solidFill>
                  </a:tcPr>
                </a:tc>
                <a:extLst>
                  <a:ext uri="{0D108BD9-81ED-4DB2-BD59-A6C34878D82A}">
                    <a16:rowId xmlns:a16="http://schemas.microsoft.com/office/drawing/2014/main" xmlns="" val="10015"/>
                  </a:ext>
                </a:extLst>
              </a:tr>
            </a:tbl>
          </a:graphicData>
        </a:graphic>
      </p:graphicFrame>
      <p:graphicFrame>
        <p:nvGraphicFramePr>
          <p:cNvPr id="14" name="Table 13"/>
          <p:cNvGraphicFramePr>
            <a:graphicFrameLocks noGrp="1"/>
          </p:cNvGraphicFramePr>
          <p:nvPr>
            <p:extLst/>
          </p:nvPr>
        </p:nvGraphicFramePr>
        <p:xfrm>
          <a:off x="2865753" y="964662"/>
          <a:ext cx="1684252" cy="222767"/>
        </p:xfrm>
        <a:graphic>
          <a:graphicData uri="http://schemas.openxmlformats.org/drawingml/2006/table">
            <a:tbl>
              <a:tblPr>
                <a:tableStyleId>{5C22544A-7EE6-4342-B048-85BDC9FD1C3A}</a:tableStyleId>
              </a:tblPr>
              <a:tblGrid>
                <a:gridCol w="1684252">
                  <a:extLst>
                    <a:ext uri="{9D8B030D-6E8A-4147-A177-3AD203B41FA5}">
                      <a16:colId xmlns:a16="http://schemas.microsoft.com/office/drawing/2014/main" xmlns="" val="20000"/>
                    </a:ext>
                  </a:extLst>
                </a:gridCol>
              </a:tblGrid>
              <a:tr h="222767">
                <a:tc>
                  <a:txBody>
                    <a:bodyPr/>
                    <a:lstStyle/>
                    <a:p>
                      <a:pPr algn="ctr" fontAlgn="b"/>
                      <a:r>
                        <a:rPr lang="en-US" sz="1100" b="1" i="0" u="none" strike="noStrike" dirty="0">
                          <a:solidFill>
                            <a:schemeClr val="dk1"/>
                          </a:solidFill>
                          <a:effectLst/>
                          <a:latin typeface="+mn-lt"/>
                        </a:rPr>
                        <a:t>Buick</a:t>
                      </a:r>
                      <a:endParaRPr lang="en-US" sz="1100" b="1" i="0" u="none" strike="noStrike" dirty="0">
                        <a:solidFill>
                          <a:srgbClr val="000000"/>
                        </a:solidFill>
                        <a:effectLst/>
                        <a:latin typeface="Calibri"/>
                      </a:endParaRPr>
                    </a:p>
                  </a:txBody>
                  <a:tcPr marL="6313" marR="6313" marT="4735" marB="0" anchor="ctr">
                    <a:noFill/>
                  </a:tcPr>
                </a:tc>
                <a:extLst>
                  <a:ext uri="{0D108BD9-81ED-4DB2-BD59-A6C34878D82A}">
                    <a16:rowId xmlns:a16="http://schemas.microsoft.com/office/drawing/2014/main" xmlns="" val="10000"/>
                  </a:ext>
                </a:extLst>
              </a:tr>
            </a:tbl>
          </a:graphicData>
        </a:graphic>
      </p:graphicFrame>
      <p:graphicFrame>
        <p:nvGraphicFramePr>
          <p:cNvPr id="15" name="Table 14"/>
          <p:cNvGraphicFramePr>
            <a:graphicFrameLocks noGrp="1"/>
          </p:cNvGraphicFramePr>
          <p:nvPr>
            <p:extLst/>
          </p:nvPr>
        </p:nvGraphicFramePr>
        <p:xfrm>
          <a:off x="5105185" y="964662"/>
          <a:ext cx="1684252" cy="222767"/>
        </p:xfrm>
        <a:graphic>
          <a:graphicData uri="http://schemas.openxmlformats.org/drawingml/2006/table">
            <a:tbl>
              <a:tblPr>
                <a:tableStyleId>{5C22544A-7EE6-4342-B048-85BDC9FD1C3A}</a:tableStyleId>
              </a:tblPr>
              <a:tblGrid>
                <a:gridCol w="1684252">
                  <a:extLst>
                    <a:ext uri="{9D8B030D-6E8A-4147-A177-3AD203B41FA5}">
                      <a16:colId xmlns:a16="http://schemas.microsoft.com/office/drawing/2014/main" xmlns="" val="20000"/>
                    </a:ext>
                  </a:extLst>
                </a:gridCol>
              </a:tblGrid>
              <a:tr h="222767">
                <a:tc>
                  <a:txBody>
                    <a:bodyPr/>
                    <a:lstStyle/>
                    <a:p>
                      <a:pPr algn="ctr" fontAlgn="b"/>
                      <a:r>
                        <a:rPr lang="en-US" sz="1100" b="1" i="0" u="none" strike="noStrike" dirty="0">
                          <a:solidFill>
                            <a:srgbClr val="000000"/>
                          </a:solidFill>
                          <a:effectLst/>
                          <a:latin typeface="Calibri"/>
                        </a:rPr>
                        <a:t>Cadillac</a:t>
                      </a:r>
                    </a:p>
                  </a:txBody>
                  <a:tcPr marL="6313" marR="6313" marT="4735" marB="0" anchor="ctr">
                    <a:noFill/>
                  </a:tcPr>
                </a:tc>
                <a:extLst>
                  <a:ext uri="{0D108BD9-81ED-4DB2-BD59-A6C34878D82A}">
                    <a16:rowId xmlns:a16="http://schemas.microsoft.com/office/drawing/2014/main" xmlns="" val="10000"/>
                  </a:ext>
                </a:extLst>
              </a:tr>
            </a:tbl>
          </a:graphicData>
        </a:graphic>
      </p:graphicFrame>
      <p:graphicFrame>
        <p:nvGraphicFramePr>
          <p:cNvPr id="16" name="Table 15"/>
          <p:cNvGraphicFramePr>
            <a:graphicFrameLocks noGrp="1"/>
          </p:cNvGraphicFramePr>
          <p:nvPr>
            <p:extLst/>
          </p:nvPr>
        </p:nvGraphicFramePr>
        <p:xfrm>
          <a:off x="7442991" y="964662"/>
          <a:ext cx="1684252" cy="222767"/>
        </p:xfrm>
        <a:graphic>
          <a:graphicData uri="http://schemas.openxmlformats.org/drawingml/2006/table">
            <a:tbl>
              <a:tblPr>
                <a:tableStyleId>{5C22544A-7EE6-4342-B048-85BDC9FD1C3A}</a:tableStyleId>
              </a:tblPr>
              <a:tblGrid>
                <a:gridCol w="1684252">
                  <a:extLst>
                    <a:ext uri="{9D8B030D-6E8A-4147-A177-3AD203B41FA5}">
                      <a16:colId xmlns:a16="http://schemas.microsoft.com/office/drawing/2014/main" xmlns="" val="20000"/>
                    </a:ext>
                  </a:extLst>
                </a:gridCol>
              </a:tblGrid>
              <a:tr h="222767">
                <a:tc>
                  <a:txBody>
                    <a:bodyPr/>
                    <a:lstStyle/>
                    <a:p>
                      <a:pPr algn="ctr" fontAlgn="b"/>
                      <a:r>
                        <a:rPr lang="en-US" sz="1100" b="1" i="0" u="none" strike="noStrike" dirty="0">
                          <a:solidFill>
                            <a:srgbClr val="000000"/>
                          </a:solidFill>
                          <a:effectLst/>
                          <a:latin typeface="Calibri"/>
                        </a:rPr>
                        <a:t>Lexus</a:t>
                      </a:r>
                    </a:p>
                  </a:txBody>
                  <a:tcPr marL="6313" marR="6313" marT="4735" marB="0" anchor="ctr">
                    <a:solidFill>
                      <a:schemeClr val="bg1"/>
                    </a:solidFill>
                  </a:tcPr>
                </a:tc>
                <a:extLst>
                  <a:ext uri="{0D108BD9-81ED-4DB2-BD59-A6C34878D82A}">
                    <a16:rowId xmlns:a16="http://schemas.microsoft.com/office/drawing/2014/main" xmlns="" val="10000"/>
                  </a:ext>
                </a:extLst>
              </a:tr>
            </a:tbl>
          </a:graphicData>
        </a:graphic>
      </p:graphicFrame>
      <p:graphicFrame>
        <p:nvGraphicFramePr>
          <p:cNvPr id="17" name="Table 16"/>
          <p:cNvGraphicFramePr>
            <a:graphicFrameLocks noGrp="1"/>
          </p:cNvGraphicFramePr>
          <p:nvPr>
            <p:extLst/>
          </p:nvPr>
        </p:nvGraphicFramePr>
        <p:xfrm>
          <a:off x="9657285" y="964662"/>
          <a:ext cx="1684252" cy="222767"/>
        </p:xfrm>
        <a:graphic>
          <a:graphicData uri="http://schemas.openxmlformats.org/drawingml/2006/table">
            <a:tbl>
              <a:tblPr>
                <a:tableStyleId>{5C22544A-7EE6-4342-B048-85BDC9FD1C3A}</a:tableStyleId>
              </a:tblPr>
              <a:tblGrid>
                <a:gridCol w="1684252">
                  <a:extLst>
                    <a:ext uri="{9D8B030D-6E8A-4147-A177-3AD203B41FA5}">
                      <a16:colId xmlns:a16="http://schemas.microsoft.com/office/drawing/2014/main" xmlns="" val="20000"/>
                    </a:ext>
                  </a:extLst>
                </a:gridCol>
              </a:tblGrid>
              <a:tr h="222767">
                <a:tc>
                  <a:txBody>
                    <a:bodyPr/>
                    <a:lstStyle/>
                    <a:p>
                      <a:pPr algn="ctr" fontAlgn="b"/>
                      <a:r>
                        <a:rPr lang="en-US" sz="1100" b="1" i="0" u="none" strike="noStrike" dirty="0">
                          <a:solidFill>
                            <a:schemeClr val="dk1"/>
                          </a:solidFill>
                          <a:effectLst/>
                          <a:latin typeface="+mn-lt"/>
                        </a:rPr>
                        <a:t>Premium</a:t>
                      </a:r>
                      <a:endParaRPr lang="en-US" sz="1100" b="1" i="0" u="none" strike="noStrike" dirty="0">
                        <a:solidFill>
                          <a:srgbClr val="000000"/>
                        </a:solidFill>
                        <a:effectLst/>
                        <a:latin typeface="Calibri"/>
                      </a:endParaRPr>
                    </a:p>
                  </a:txBody>
                  <a:tcPr marL="6313" marR="6313" marT="4735" marB="0" anchor="ctr">
                    <a:noFill/>
                  </a:tcPr>
                </a:tc>
                <a:extLst>
                  <a:ext uri="{0D108BD9-81ED-4DB2-BD59-A6C34878D82A}">
                    <a16:rowId xmlns:a16="http://schemas.microsoft.com/office/drawing/2014/main" xmlns="" val="10000"/>
                  </a:ext>
                </a:extLst>
              </a:tr>
            </a:tbl>
          </a:graphicData>
        </a:graphic>
      </p:graphicFrame>
      <p:sp>
        <p:nvSpPr>
          <p:cNvPr id="2" name="Title 1"/>
          <p:cNvSpPr>
            <a:spLocks noGrp="1"/>
          </p:cNvSpPr>
          <p:nvPr>
            <p:ph type="title"/>
          </p:nvPr>
        </p:nvSpPr>
        <p:spPr/>
        <p:txBody>
          <a:bodyPr>
            <a:noAutofit/>
          </a:bodyPr>
          <a:lstStyle/>
          <a:p>
            <a:r>
              <a:rPr lang="en-US" dirty="0"/>
              <a:t>2016 CSI Attributes by Gender</a:t>
            </a:r>
          </a:p>
        </p:txBody>
      </p:sp>
      <p:sp>
        <p:nvSpPr>
          <p:cNvPr id="19" name="TextBox 18"/>
          <p:cNvSpPr txBox="1"/>
          <p:nvPr/>
        </p:nvSpPr>
        <p:spPr>
          <a:xfrm>
            <a:off x="9399936" y="6227832"/>
            <a:ext cx="2413261" cy="256545"/>
          </a:xfrm>
          <a:prstGeom prst="rect">
            <a:avLst/>
          </a:prstGeom>
          <a:noFill/>
        </p:spPr>
        <p:txBody>
          <a:bodyPr wrap="square" rtlCol="0">
            <a:spAutoFit/>
          </a:bodyPr>
          <a:lstStyle/>
          <a:p>
            <a:pPr algn="r" defTabSz="1219170"/>
            <a:r>
              <a:rPr lang="en-US" sz="1067" kern="0" dirty="0">
                <a:solidFill>
                  <a:schemeClr val="bg2"/>
                </a:solidFill>
              </a:rPr>
              <a:t>Note: Data based to years 1 to 3</a:t>
            </a:r>
          </a:p>
        </p:txBody>
      </p:sp>
    </p:spTree>
    <p:extLst>
      <p:ext uri="{BB962C8B-B14F-4D97-AF65-F5344CB8AC3E}">
        <p14:creationId xmlns:p14="http://schemas.microsoft.com/office/powerpoint/2010/main" val="3230783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nvPr>
        </p:nvGraphicFramePr>
        <p:xfrm>
          <a:off x="5664050" y="6139793"/>
          <a:ext cx="2664644" cy="306375"/>
        </p:xfrm>
        <a:graphic>
          <a:graphicData uri="http://schemas.openxmlformats.org/drawingml/2006/table">
            <a:tbl>
              <a:tblPr>
                <a:tableStyleId>{5C22544A-7EE6-4342-B048-85BDC9FD1C3A}</a:tableStyleId>
              </a:tblPr>
              <a:tblGrid>
                <a:gridCol w="2664644">
                  <a:extLst>
                    <a:ext uri="{9D8B030D-6E8A-4147-A177-3AD203B41FA5}">
                      <a16:colId xmlns:a16="http://schemas.microsoft.com/office/drawing/2014/main" xmlns="" val="20000"/>
                    </a:ext>
                  </a:extLst>
                </a:gridCol>
              </a:tblGrid>
              <a:tr h="306375">
                <a:tc>
                  <a:txBody>
                    <a:bodyPr/>
                    <a:lstStyle/>
                    <a:p>
                      <a:pPr algn="ctr" fontAlgn="b"/>
                      <a:r>
                        <a:rPr lang="en-US" sz="1100" b="1" u="none" strike="noStrike" dirty="0">
                          <a:effectLst/>
                        </a:rPr>
                        <a:t>Difference (Female-Male)</a:t>
                      </a:r>
                      <a:endParaRPr lang="en-US" sz="1100" b="1" i="0" u="none" strike="noStrike" dirty="0">
                        <a:solidFill>
                          <a:srgbClr val="000000"/>
                        </a:solidFill>
                        <a:effectLst/>
                        <a:latin typeface="Calibri"/>
                      </a:endParaRPr>
                    </a:p>
                  </a:txBody>
                  <a:tcPr marL="6313" marR="6313" marT="4735" marB="0" anchor="ctr">
                    <a:noFill/>
                  </a:tcPr>
                </a:tc>
                <a:extLst>
                  <a:ext uri="{0D108BD9-81ED-4DB2-BD59-A6C34878D82A}">
                    <a16:rowId xmlns:a16="http://schemas.microsoft.com/office/drawing/2014/main" xmlns="" val="10000"/>
                  </a:ext>
                </a:extLst>
              </a:tr>
            </a:tbl>
          </a:graphicData>
        </a:graphic>
      </p:graphicFrame>
      <p:graphicFrame>
        <p:nvGraphicFramePr>
          <p:cNvPr id="8" name="Chart 7"/>
          <p:cNvGraphicFramePr/>
          <p:nvPr>
            <p:extLst/>
          </p:nvPr>
        </p:nvGraphicFramePr>
        <p:xfrm>
          <a:off x="2616879" y="1232337"/>
          <a:ext cx="2222215" cy="50542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extLst/>
          </p:nvPr>
        </p:nvGraphicFramePr>
        <p:xfrm>
          <a:off x="4856269" y="1232337"/>
          <a:ext cx="2222215" cy="50542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p:nvPr>
            <p:extLst/>
          </p:nvPr>
        </p:nvGraphicFramePr>
        <p:xfrm>
          <a:off x="7181547" y="1232337"/>
          <a:ext cx="2222215" cy="505427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p:cNvGraphicFramePr/>
          <p:nvPr>
            <p:extLst/>
          </p:nvPr>
        </p:nvGraphicFramePr>
        <p:xfrm>
          <a:off x="9395799" y="1232337"/>
          <a:ext cx="2222215" cy="505427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Table 13"/>
          <p:cNvGraphicFramePr>
            <a:graphicFrameLocks noGrp="1"/>
          </p:cNvGraphicFramePr>
          <p:nvPr>
            <p:extLst/>
          </p:nvPr>
        </p:nvGraphicFramePr>
        <p:xfrm>
          <a:off x="2865753" y="1033274"/>
          <a:ext cx="1684252" cy="222767"/>
        </p:xfrm>
        <a:graphic>
          <a:graphicData uri="http://schemas.openxmlformats.org/drawingml/2006/table">
            <a:tbl>
              <a:tblPr>
                <a:tableStyleId>{5C22544A-7EE6-4342-B048-85BDC9FD1C3A}</a:tableStyleId>
              </a:tblPr>
              <a:tblGrid>
                <a:gridCol w="1684252">
                  <a:extLst>
                    <a:ext uri="{9D8B030D-6E8A-4147-A177-3AD203B41FA5}">
                      <a16:colId xmlns:a16="http://schemas.microsoft.com/office/drawing/2014/main" xmlns="" val="20000"/>
                    </a:ext>
                  </a:extLst>
                </a:gridCol>
              </a:tblGrid>
              <a:tr h="222767">
                <a:tc>
                  <a:txBody>
                    <a:bodyPr/>
                    <a:lstStyle/>
                    <a:p>
                      <a:pPr algn="ctr" fontAlgn="b"/>
                      <a:r>
                        <a:rPr lang="en-US" sz="1100" b="1" u="none" strike="noStrike" dirty="0">
                          <a:effectLst/>
                        </a:rPr>
                        <a:t>Chevrolet</a:t>
                      </a:r>
                      <a:endParaRPr lang="en-US" sz="1100" b="1" i="0" u="none" strike="noStrike" dirty="0">
                        <a:solidFill>
                          <a:srgbClr val="000000"/>
                        </a:solidFill>
                        <a:effectLst/>
                        <a:latin typeface="Calibri"/>
                      </a:endParaRPr>
                    </a:p>
                  </a:txBody>
                  <a:tcPr marL="6313" marR="6313" marT="4735" marB="0" anchor="ctr">
                    <a:noFill/>
                  </a:tcPr>
                </a:tc>
                <a:extLst>
                  <a:ext uri="{0D108BD9-81ED-4DB2-BD59-A6C34878D82A}">
                    <a16:rowId xmlns:a16="http://schemas.microsoft.com/office/drawing/2014/main" xmlns="" val="10000"/>
                  </a:ext>
                </a:extLst>
              </a:tr>
            </a:tbl>
          </a:graphicData>
        </a:graphic>
      </p:graphicFrame>
      <p:graphicFrame>
        <p:nvGraphicFramePr>
          <p:cNvPr id="15" name="Table 14"/>
          <p:cNvGraphicFramePr>
            <a:graphicFrameLocks noGrp="1"/>
          </p:cNvGraphicFramePr>
          <p:nvPr>
            <p:extLst/>
          </p:nvPr>
        </p:nvGraphicFramePr>
        <p:xfrm>
          <a:off x="5105185" y="1033274"/>
          <a:ext cx="1684252" cy="222767"/>
        </p:xfrm>
        <a:graphic>
          <a:graphicData uri="http://schemas.openxmlformats.org/drawingml/2006/table">
            <a:tbl>
              <a:tblPr>
                <a:tableStyleId>{5C22544A-7EE6-4342-B048-85BDC9FD1C3A}</a:tableStyleId>
              </a:tblPr>
              <a:tblGrid>
                <a:gridCol w="1684252">
                  <a:extLst>
                    <a:ext uri="{9D8B030D-6E8A-4147-A177-3AD203B41FA5}">
                      <a16:colId xmlns:a16="http://schemas.microsoft.com/office/drawing/2014/main" xmlns="" val="20000"/>
                    </a:ext>
                  </a:extLst>
                </a:gridCol>
              </a:tblGrid>
              <a:tr h="222767">
                <a:tc>
                  <a:txBody>
                    <a:bodyPr/>
                    <a:lstStyle/>
                    <a:p>
                      <a:pPr algn="ctr" fontAlgn="b"/>
                      <a:r>
                        <a:rPr lang="en-US" sz="1100" b="1" i="0" u="none" strike="noStrike" dirty="0">
                          <a:solidFill>
                            <a:srgbClr val="000000"/>
                          </a:solidFill>
                          <a:effectLst/>
                          <a:latin typeface="Calibri"/>
                        </a:rPr>
                        <a:t>GMC</a:t>
                      </a:r>
                    </a:p>
                  </a:txBody>
                  <a:tcPr marL="6313" marR="6313" marT="4735" marB="0" anchor="ctr">
                    <a:noFill/>
                  </a:tcPr>
                </a:tc>
                <a:extLst>
                  <a:ext uri="{0D108BD9-81ED-4DB2-BD59-A6C34878D82A}">
                    <a16:rowId xmlns:a16="http://schemas.microsoft.com/office/drawing/2014/main" xmlns="" val="10000"/>
                  </a:ext>
                </a:extLst>
              </a:tr>
            </a:tbl>
          </a:graphicData>
        </a:graphic>
      </p:graphicFrame>
      <p:graphicFrame>
        <p:nvGraphicFramePr>
          <p:cNvPr id="16" name="Table 15"/>
          <p:cNvGraphicFramePr>
            <a:graphicFrameLocks noGrp="1"/>
          </p:cNvGraphicFramePr>
          <p:nvPr>
            <p:extLst/>
          </p:nvPr>
        </p:nvGraphicFramePr>
        <p:xfrm>
          <a:off x="7430422" y="1033274"/>
          <a:ext cx="1684252" cy="222767"/>
        </p:xfrm>
        <a:graphic>
          <a:graphicData uri="http://schemas.openxmlformats.org/drawingml/2006/table">
            <a:tbl>
              <a:tblPr>
                <a:tableStyleId>{5C22544A-7EE6-4342-B048-85BDC9FD1C3A}</a:tableStyleId>
              </a:tblPr>
              <a:tblGrid>
                <a:gridCol w="1684252">
                  <a:extLst>
                    <a:ext uri="{9D8B030D-6E8A-4147-A177-3AD203B41FA5}">
                      <a16:colId xmlns:a16="http://schemas.microsoft.com/office/drawing/2014/main" xmlns="" val="20000"/>
                    </a:ext>
                  </a:extLst>
                </a:gridCol>
              </a:tblGrid>
              <a:tr h="222767">
                <a:tc>
                  <a:txBody>
                    <a:bodyPr/>
                    <a:lstStyle/>
                    <a:p>
                      <a:pPr algn="ctr" fontAlgn="b"/>
                      <a:r>
                        <a:rPr lang="en-US" sz="1100" b="1" u="none" strike="noStrike" dirty="0">
                          <a:effectLst/>
                        </a:rPr>
                        <a:t>Ford</a:t>
                      </a:r>
                      <a:endParaRPr lang="en-US" sz="1100" b="1" i="0" u="none" strike="noStrike" dirty="0">
                        <a:solidFill>
                          <a:srgbClr val="000000"/>
                        </a:solidFill>
                        <a:effectLst/>
                        <a:latin typeface="Calibri"/>
                      </a:endParaRPr>
                    </a:p>
                  </a:txBody>
                  <a:tcPr marL="6313" marR="6313" marT="4735" marB="0" anchor="ctr">
                    <a:solidFill>
                      <a:schemeClr val="bg1"/>
                    </a:solidFill>
                  </a:tcPr>
                </a:tc>
                <a:extLst>
                  <a:ext uri="{0D108BD9-81ED-4DB2-BD59-A6C34878D82A}">
                    <a16:rowId xmlns:a16="http://schemas.microsoft.com/office/drawing/2014/main" xmlns="" val="10000"/>
                  </a:ext>
                </a:extLst>
              </a:tr>
            </a:tbl>
          </a:graphicData>
        </a:graphic>
      </p:graphicFrame>
      <p:graphicFrame>
        <p:nvGraphicFramePr>
          <p:cNvPr id="17" name="Table 16"/>
          <p:cNvGraphicFramePr>
            <a:graphicFrameLocks noGrp="1"/>
          </p:cNvGraphicFramePr>
          <p:nvPr>
            <p:extLst/>
          </p:nvPr>
        </p:nvGraphicFramePr>
        <p:xfrm>
          <a:off x="9657285" y="1033274"/>
          <a:ext cx="1684252" cy="222767"/>
        </p:xfrm>
        <a:graphic>
          <a:graphicData uri="http://schemas.openxmlformats.org/drawingml/2006/table">
            <a:tbl>
              <a:tblPr>
                <a:tableStyleId>{5C22544A-7EE6-4342-B048-85BDC9FD1C3A}</a:tableStyleId>
              </a:tblPr>
              <a:tblGrid>
                <a:gridCol w="1684252">
                  <a:extLst>
                    <a:ext uri="{9D8B030D-6E8A-4147-A177-3AD203B41FA5}">
                      <a16:colId xmlns:a16="http://schemas.microsoft.com/office/drawing/2014/main" xmlns="" val="20000"/>
                    </a:ext>
                  </a:extLst>
                </a:gridCol>
              </a:tblGrid>
              <a:tr h="222767">
                <a:tc>
                  <a:txBody>
                    <a:bodyPr/>
                    <a:lstStyle/>
                    <a:p>
                      <a:pPr algn="ctr" fontAlgn="b"/>
                      <a:r>
                        <a:rPr lang="en-US" sz="1100" b="1" i="0" u="none" strike="noStrike" dirty="0">
                          <a:solidFill>
                            <a:schemeClr val="dk1"/>
                          </a:solidFill>
                          <a:effectLst/>
                          <a:latin typeface="+mn-lt"/>
                        </a:rPr>
                        <a:t>Non-Premium</a:t>
                      </a:r>
                      <a:endParaRPr lang="en-US" sz="1100" b="1" i="0" u="none" strike="noStrike" dirty="0">
                        <a:solidFill>
                          <a:srgbClr val="000000"/>
                        </a:solidFill>
                        <a:effectLst/>
                        <a:latin typeface="Calibri"/>
                      </a:endParaRPr>
                    </a:p>
                  </a:txBody>
                  <a:tcPr marL="6313" marR="6313" marT="4735" marB="0" anchor="ctr">
                    <a:noFill/>
                  </a:tcPr>
                </a:tc>
                <a:extLst>
                  <a:ext uri="{0D108BD9-81ED-4DB2-BD59-A6C34878D82A}">
                    <a16:rowId xmlns:a16="http://schemas.microsoft.com/office/drawing/2014/main" xmlns="" val="10000"/>
                  </a:ext>
                </a:extLst>
              </a:tr>
            </a:tbl>
          </a:graphicData>
        </a:graphic>
      </p:graphicFrame>
      <p:sp>
        <p:nvSpPr>
          <p:cNvPr id="2" name="Title 1"/>
          <p:cNvSpPr>
            <a:spLocks noGrp="1"/>
          </p:cNvSpPr>
          <p:nvPr>
            <p:ph type="title"/>
          </p:nvPr>
        </p:nvSpPr>
        <p:spPr/>
        <p:txBody>
          <a:bodyPr>
            <a:noAutofit/>
          </a:bodyPr>
          <a:lstStyle/>
          <a:p>
            <a:r>
              <a:rPr lang="en-US" dirty="0"/>
              <a:t>2016 CSI Attributes by Gender</a:t>
            </a:r>
          </a:p>
        </p:txBody>
      </p:sp>
      <p:graphicFrame>
        <p:nvGraphicFramePr>
          <p:cNvPr id="3" name="Table 2"/>
          <p:cNvGraphicFramePr>
            <a:graphicFrameLocks noGrp="1"/>
          </p:cNvGraphicFramePr>
          <p:nvPr>
            <p:extLst/>
          </p:nvPr>
        </p:nvGraphicFramePr>
        <p:xfrm>
          <a:off x="165296" y="1275478"/>
          <a:ext cx="2964403" cy="4528916"/>
        </p:xfrm>
        <a:graphic>
          <a:graphicData uri="http://schemas.openxmlformats.org/drawingml/2006/table">
            <a:tbl>
              <a:tblPr/>
              <a:tblGrid>
                <a:gridCol w="2964403">
                  <a:extLst>
                    <a:ext uri="{9D8B030D-6E8A-4147-A177-3AD203B41FA5}">
                      <a16:colId xmlns:a16="http://schemas.microsoft.com/office/drawing/2014/main" xmlns="" val="20000"/>
                    </a:ext>
                  </a:extLst>
                </a:gridCol>
              </a:tblGrid>
              <a:tr h="317436">
                <a:tc>
                  <a:txBody>
                    <a:bodyPr/>
                    <a:lstStyle/>
                    <a:p>
                      <a:pPr algn="ctr" fontAlgn="b"/>
                      <a:r>
                        <a:rPr lang="en-US" sz="1100" b="0" i="0" u="none" strike="noStrike" dirty="0">
                          <a:solidFill>
                            <a:srgbClr val="000000"/>
                          </a:solidFill>
                          <a:effectLst/>
                          <a:latin typeface="Calibri"/>
                        </a:rPr>
                        <a:t> Total time required to complete service</a:t>
                      </a:r>
                    </a:p>
                  </a:txBody>
                  <a:tcPr marL="12700" marR="12700" marT="9525" marB="0" anchor="ctr">
                    <a:lnL>
                      <a:noFill/>
                    </a:lnL>
                    <a:lnR>
                      <a:noFill/>
                    </a:lnR>
                    <a:lnT>
                      <a:noFill/>
                    </a:lnT>
                    <a:lnB>
                      <a:noFill/>
                    </a:lnB>
                  </a:tcPr>
                </a:tc>
                <a:extLst>
                  <a:ext uri="{0D108BD9-81ED-4DB2-BD59-A6C34878D82A}">
                    <a16:rowId xmlns:a16="http://schemas.microsoft.com/office/drawing/2014/main" xmlns="" val="10000"/>
                  </a:ext>
                </a:extLst>
              </a:tr>
              <a:tr h="251167">
                <a:tc>
                  <a:txBody>
                    <a:bodyPr/>
                    <a:lstStyle/>
                    <a:p>
                      <a:pPr algn="ctr" fontAlgn="b"/>
                      <a:r>
                        <a:rPr lang="en-US" sz="1100" b="0" i="0" u="none" strike="noStrike" dirty="0">
                          <a:solidFill>
                            <a:srgbClr val="000000"/>
                          </a:solidFill>
                          <a:effectLst/>
                          <a:latin typeface="Calibri"/>
                        </a:rPr>
                        <a:t> Amenities offered</a:t>
                      </a:r>
                    </a:p>
                  </a:txBody>
                  <a:tcPr marL="12700" marR="12700" marT="9525" marB="0" anchor="ctr">
                    <a:lnL>
                      <a:noFill/>
                    </a:lnL>
                    <a:lnR>
                      <a:noFill/>
                    </a:lnR>
                    <a:lnT>
                      <a:noFill/>
                    </a:lnT>
                    <a:lnB>
                      <a:noFill/>
                    </a:lnB>
                  </a:tcPr>
                </a:tc>
                <a:extLst>
                  <a:ext uri="{0D108BD9-81ED-4DB2-BD59-A6C34878D82A}">
                    <a16:rowId xmlns:a16="http://schemas.microsoft.com/office/drawing/2014/main" xmlns="" val="10001"/>
                  </a:ext>
                </a:extLst>
              </a:tr>
              <a:tr h="279851">
                <a:tc>
                  <a:txBody>
                    <a:bodyPr/>
                    <a:lstStyle/>
                    <a:p>
                      <a:pPr algn="ctr" fontAlgn="b"/>
                      <a:r>
                        <a:rPr lang="en-US" sz="1100" b="0" i="0" u="none" strike="noStrike" dirty="0">
                          <a:solidFill>
                            <a:srgbClr val="000000"/>
                          </a:solidFill>
                          <a:effectLst/>
                          <a:latin typeface="Calibri"/>
                        </a:rPr>
                        <a:t> Comfort of waiting area</a:t>
                      </a:r>
                    </a:p>
                  </a:txBody>
                  <a:tcPr marL="12700" marR="12700" marT="9525" marB="0" anchor="ctr">
                    <a:lnL>
                      <a:noFill/>
                    </a:lnL>
                    <a:lnR>
                      <a:noFill/>
                    </a:lnR>
                    <a:lnT>
                      <a:noFill/>
                    </a:lnT>
                    <a:lnB>
                      <a:noFill/>
                    </a:lnB>
                  </a:tcPr>
                </a:tc>
                <a:extLst>
                  <a:ext uri="{0D108BD9-81ED-4DB2-BD59-A6C34878D82A}">
                    <a16:rowId xmlns:a16="http://schemas.microsoft.com/office/drawing/2014/main" xmlns="" val="10002"/>
                  </a:ext>
                </a:extLst>
              </a:tr>
              <a:tr h="288331">
                <a:tc>
                  <a:txBody>
                    <a:bodyPr/>
                    <a:lstStyle/>
                    <a:p>
                      <a:pPr algn="ctr" fontAlgn="b"/>
                      <a:r>
                        <a:rPr lang="en-US" sz="1100" b="0" i="0" u="none" strike="noStrike" dirty="0">
                          <a:solidFill>
                            <a:srgbClr val="000000"/>
                          </a:solidFill>
                          <a:effectLst/>
                          <a:latin typeface="Calibri"/>
                        </a:rPr>
                        <a:t> Courtesy of service advisor</a:t>
                      </a:r>
                    </a:p>
                  </a:txBody>
                  <a:tcPr marL="12700" marR="12700" marT="9525" marB="0" anchor="ctr">
                    <a:lnL>
                      <a:noFill/>
                    </a:lnL>
                    <a:lnR>
                      <a:noFill/>
                    </a:lnR>
                    <a:lnT>
                      <a:noFill/>
                    </a:lnT>
                    <a:lnB>
                      <a:noFill/>
                    </a:lnB>
                  </a:tcPr>
                </a:tc>
                <a:extLst>
                  <a:ext uri="{0D108BD9-81ED-4DB2-BD59-A6C34878D82A}">
                    <a16:rowId xmlns:a16="http://schemas.microsoft.com/office/drawing/2014/main" xmlns="" val="10003"/>
                  </a:ext>
                </a:extLst>
              </a:tr>
              <a:tr h="288329">
                <a:tc>
                  <a:txBody>
                    <a:bodyPr/>
                    <a:lstStyle/>
                    <a:p>
                      <a:pPr algn="ctr" fontAlgn="b"/>
                      <a:r>
                        <a:rPr lang="en-US" sz="1100" b="0" i="0" u="none" strike="noStrike" dirty="0">
                          <a:solidFill>
                            <a:srgbClr val="000000"/>
                          </a:solidFill>
                          <a:effectLst/>
                          <a:latin typeface="Calibri"/>
                        </a:rPr>
                        <a:t> Thoroughness of explanation</a:t>
                      </a:r>
                    </a:p>
                  </a:txBody>
                  <a:tcPr marL="12700" marR="12700" marT="9525" marB="0" anchor="ctr">
                    <a:lnL>
                      <a:noFill/>
                    </a:lnL>
                    <a:lnR>
                      <a:noFill/>
                    </a:lnR>
                    <a:lnT>
                      <a:noFill/>
                    </a:lnT>
                    <a:lnB>
                      <a:noFill/>
                    </a:lnB>
                  </a:tcPr>
                </a:tc>
                <a:extLst>
                  <a:ext uri="{0D108BD9-81ED-4DB2-BD59-A6C34878D82A}">
                    <a16:rowId xmlns:a16="http://schemas.microsoft.com/office/drawing/2014/main" xmlns="" val="10004"/>
                  </a:ext>
                </a:extLst>
              </a:tr>
              <a:tr h="271372">
                <a:tc>
                  <a:txBody>
                    <a:bodyPr/>
                    <a:lstStyle/>
                    <a:p>
                      <a:pPr algn="ctr" fontAlgn="b"/>
                      <a:r>
                        <a:rPr lang="en-US" sz="1100" b="0" i="0" u="none" strike="noStrike">
                          <a:solidFill>
                            <a:srgbClr val="000000"/>
                          </a:solidFill>
                          <a:effectLst/>
                          <a:latin typeface="Calibri"/>
                        </a:rPr>
                        <a:t> Fairness of charges</a:t>
                      </a:r>
                    </a:p>
                  </a:txBody>
                  <a:tcPr marL="12700" marR="12700" marT="9525" marB="0" anchor="ctr">
                    <a:lnL>
                      <a:noFill/>
                    </a:lnL>
                    <a:lnR>
                      <a:noFill/>
                    </a:lnR>
                    <a:lnT>
                      <a:noFill/>
                    </a:lnT>
                    <a:lnB>
                      <a:noFill/>
                    </a:lnB>
                  </a:tcPr>
                </a:tc>
                <a:extLst>
                  <a:ext uri="{0D108BD9-81ED-4DB2-BD59-A6C34878D82A}">
                    <a16:rowId xmlns:a16="http://schemas.microsoft.com/office/drawing/2014/main" xmlns="" val="10005"/>
                  </a:ext>
                </a:extLst>
              </a:tr>
              <a:tr h="305292">
                <a:tc>
                  <a:txBody>
                    <a:bodyPr/>
                    <a:lstStyle/>
                    <a:p>
                      <a:pPr algn="ctr" fontAlgn="b"/>
                      <a:r>
                        <a:rPr lang="en-US" sz="1100" b="0" i="0" u="none" strike="noStrike" dirty="0">
                          <a:solidFill>
                            <a:srgbClr val="000000"/>
                          </a:solidFill>
                          <a:effectLst/>
                          <a:latin typeface="Calibri"/>
                        </a:rPr>
                        <a:t> Thoroughness of work performed</a:t>
                      </a:r>
                    </a:p>
                  </a:txBody>
                  <a:tcPr marL="12700" marR="12700" marT="9525" marB="0" anchor="ctr">
                    <a:lnL>
                      <a:noFill/>
                    </a:lnL>
                    <a:lnR>
                      <a:noFill/>
                    </a:lnR>
                    <a:lnT>
                      <a:noFill/>
                    </a:lnT>
                    <a:lnB>
                      <a:noFill/>
                    </a:lnB>
                  </a:tcPr>
                </a:tc>
                <a:extLst>
                  <a:ext uri="{0D108BD9-81ED-4DB2-BD59-A6C34878D82A}">
                    <a16:rowId xmlns:a16="http://schemas.microsoft.com/office/drawing/2014/main" xmlns="" val="10006"/>
                  </a:ext>
                </a:extLst>
              </a:tr>
              <a:tr h="274957">
                <a:tc>
                  <a:txBody>
                    <a:bodyPr/>
                    <a:lstStyle/>
                    <a:p>
                      <a:pPr algn="ctr" fontAlgn="b"/>
                      <a:r>
                        <a:rPr lang="en-US" sz="1100" b="0" i="0" u="none" strike="noStrike" dirty="0">
                          <a:solidFill>
                            <a:srgbClr val="000000"/>
                          </a:solidFill>
                          <a:effectLst/>
                          <a:latin typeface="Calibri"/>
                        </a:rPr>
                        <a:t> Responsiveness</a:t>
                      </a:r>
                    </a:p>
                  </a:txBody>
                  <a:tcPr marL="12700" marR="12700" marT="9525" marB="0" anchor="ctr">
                    <a:lnL>
                      <a:noFill/>
                    </a:lnL>
                    <a:lnR>
                      <a:noFill/>
                    </a:lnR>
                    <a:lnT>
                      <a:noFill/>
                    </a:lnT>
                    <a:lnB>
                      <a:noFill/>
                    </a:lnB>
                  </a:tcPr>
                </a:tc>
                <a:extLst>
                  <a:ext uri="{0D108BD9-81ED-4DB2-BD59-A6C34878D82A}">
                    <a16:rowId xmlns:a16="http://schemas.microsoft.com/office/drawing/2014/main" xmlns="" val="10007"/>
                  </a:ext>
                </a:extLst>
              </a:tr>
              <a:tr h="310187">
                <a:tc>
                  <a:txBody>
                    <a:bodyPr/>
                    <a:lstStyle/>
                    <a:p>
                      <a:pPr algn="ctr" fontAlgn="b"/>
                      <a:r>
                        <a:rPr lang="en-US" sz="1100" b="0" i="0" u="none" strike="noStrike" dirty="0">
                          <a:solidFill>
                            <a:srgbClr val="000000"/>
                          </a:solidFill>
                          <a:effectLst/>
                          <a:latin typeface="Calibri"/>
                        </a:rPr>
                        <a:t> Condition of vehicle on return</a:t>
                      </a:r>
                    </a:p>
                  </a:txBody>
                  <a:tcPr marL="12700" marR="12700" marT="9525" marB="0" anchor="ctr">
                    <a:lnL>
                      <a:noFill/>
                    </a:lnL>
                    <a:lnR>
                      <a:noFill/>
                    </a:lnR>
                    <a:lnT>
                      <a:noFill/>
                    </a:lnT>
                    <a:lnB>
                      <a:noFill/>
                    </a:lnB>
                  </a:tcPr>
                </a:tc>
                <a:extLst>
                  <a:ext uri="{0D108BD9-81ED-4DB2-BD59-A6C34878D82A}">
                    <a16:rowId xmlns:a16="http://schemas.microsoft.com/office/drawing/2014/main" xmlns="" val="10008"/>
                  </a:ext>
                </a:extLst>
              </a:tr>
              <a:tr h="262889">
                <a:tc>
                  <a:txBody>
                    <a:bodyPr/>
                    <a:lstStyle/>
                    <a:p>
                      <a:pPr algn="ctr" fontAlgn="b"/>
                      <a:r>
                        <a:rPr lang="en-US" sz="1100" b="0" i="0" u="none" strike="noStrike">
                          <a:solidFill>
                            <a:srgbClr val="000000"/>
                          </a:solidFill>
                          <a:effectLst/>
                          <a:latin typeface="Calibri"/>
                        </a:rPr>
                        <a:t> Cleanliness of dealership</a:t>
                      </a:r>
                    </a:p>
                  </a:txBody>
                  <a:tcPr marL="12700" marR="12700" marT="9525" marB="0" anchor="ctr">
                    <a:lnL>
                      <a:noFill/>
                    </a:lnL>
                    <a:lnR>
                      <a:noFill/>
                    </a:lnR>
                    <a:lnT>
                      <a:noFill/>
                    </a:lnT>
                    <a:lnB>
                      <a:noFill/>
                    </a:lnB>
                  </a:tcPr>
                </a:tc>
                <a:extLst>
                  <a:ext uri="{0D108BD9-81ED-4DB2-BD59-A6C34878D82A}">
                    <a16:rowId xmlns:a16="http://schemas.microsoft.com/office/drawing/2014/main" xmlns="" val="10009"/>
                  </a:ext>
                </a:extLst>
              </a:tr>
              <a:tr h="296811">
                <a:tc>
                  <a:txBody>
                    <a:bodyPr/>
                    <a:lstStyle/>
                    <a:p>
                      <a:pPr algn="ctr" fontAlgn="b"/>
                      <a:r>
                        <a:rPr lang="en-US" sz="1100" b="0" i="0" u="none" strike="noStrike">
                          <a:solidFill>
                            <a:srgbClr val="000000"/>
                          </a:solidFill>
                          <a:effectLst/>
                          <a:latin typeface="Calibri"/>
                        </a:rPr>
                        <a:t> Ease of driving in/out of the facility</a:t>
                      </a:r>
                    </a:p>
                  </a:txBody>
                  <a:tcPr marL="12700" marR="12700" marT="9525" marB="0" anchor="ctr">
                    <a:lnL>
                      <a:noFill/>
                    </a:lnL>
                    <a:lnR>
                      <a:noFill/>
                    </a:lnR>
                    <a:lnT>
                      <a:noFill/>
                    </a:lnT>
                    <a:lnB>
                      <a:noFill/>
                    </a:lnB>
                  </a:tcPr>
                </a:tc>
                <a:extLst>
                  <a:ext uri="{0D108BD9-81ED-4DB2-BD59-A6C34878D82A}">
                    <a16:rowId xmlns:a16="http://schemas.microsoft.com/office/drawing/2014/main" xmlns="" val="10010"/>
                  </a:ext>
                </a:extLst>
              </a:tr>
              <a:tr h="254409">
                <a:tc>
                  <a:txBody>
                    <a:bodyPr/>
                    <a:lstStyle/>
                    <a:p>
                      <a:pPr algn="ctr" fontAlgn="b"/>
                      <a:r>
                        <a:rPr lang="en-US" sz="1100" b="0" i="0" u="none" strike="noStrike">
                          <a:solidFill>
                            <a:srgbClr val="000000"/>
                          </a:solidFill>
                          <a:effectLst/>
                          <a:latin typeface="Calibri"/>
                        </a:rPr>
                        <a:t> Knowledge of service advisor</a:t>
                      </a:r>
                    </a:p>
                  </a:txBody>
                  <a:tcPr marL="12700" marR="12700" marT="9525" marB="0" anchor="ctr">
                    <a:lnL>
                      <a:noFill/>
                    </a:lnL>
                    <a:lnR>
                      <a:noFill/>
                    </a:lnR>
                    <a:lnT>
                      <a:noFill/>
                    </a:lnT>
                    <a:lnB>
                      <a:noFill/>
                    </a:lnB>
                  </a:tcPr>
                </a:tc>
                <a:extLst>
                  <a:ext uri="{0D108BD9-81ED-4DB2-BD59-A6C34878D82A}">
                    <a16:rowId xmlns:a16="http://schemas.microsoft.com/office/drawing/2014/main" xmlns="" val="10011"/>
                  </a:ext>
                </a:extLst>
              </a:tr>
              <a:tr h="313773">
                <a:tc>
                  <a:txBody>
                    <a:bodyPr/>
                    <a:lstStyle/>
                    <a:p>
                      <a:pPr algn="ctr" fontAlgn="b"/>
                      <a:r>
                        <a:rPr lang="en-US" sz="1100" b="0" i="0" u="none" strike="noStrike">
                          <a:solidFill>
                            <a:srgbClr val="000000"/>
                          </a:solidFill>
                          <a:effectLst/>
                          <a:latin typeface="Calibri"/>
                        </a:rPr>
                        <a:t> Timeliness of drop-off process</a:t>
                      </a:r>
                    </a:p>
                  </a:txBody>
                  <a:tcPr marL="12700" marR="12700" marT="9525" marB="0" anchor="ctr">
                    <a:lnL>
                      <a:noFill/>
                    </a:lnL>
                    <a:lnR>
                      <a:noFill/>
                    </a:lnR>
                    <a:lnT>
                      <a:noFill/>
                    </a:lnT>
                    <a:lnB>
                      <a:noFill/>
                    </a:lnB>
                  </a:tcPr>
                </a:tc>
                <a:extLst>
                  <a:ext uri="{0D108BD9-81ED-4DB2-BD59-A6C34878D82A}">
                    <a16:rowId xmlns:a16="http://schemas.microsoft.com/office/drawing/2014/main" xmlns="" val="10012"/>
                  </a:ext>
                </a:extLst>
              </a:tr>
              <a:tr h="271372">
                <a:tc>
                  <a:txBody>
                    <a:bodyPr/>
                    <a:lstStyle/>
                    <a:p>
                      <a:pPr algn="ctr" fontAlgn="b"/>
                      <a:r>
                        <a:rPr lang="en-US" sz="1100" b="0" i="0" u="none" strike="noStrike">
                          <a:solidFill>
                            <a:srgbClr val="000000"/>
                          </a:solidFill>
                          <a:effectLst/>
                          <a:latin typeface="Calibri"/>
                        </a:rPr>
                        <a:t> Ease of scheduling service visit</a:t>
                      </a:r>
                    </a:p>
                  </a:txBody>
                  <a:tcPr marL="12700" marR="12700" marT="9525" marB="0" anchor="ctr">
                    <a:lnL>
                      <a:noFill/>
                    </a:lnL>
                    <a:lnR>
                      <a:noFill/>
                    </a:lnR>
                    <a:lnT>
                      <a:noFill/>
                    </a:lnT>
                    <a:lnB>
                      <a:noFill/>
                    </a:lnB>
                  </a:tcPr>
                </a:tc>
                <a:extLst>
                  <a:ext uri="{0D108BD9-81ED-4DB2-BD59-A6C34878D82A}">
                    <a16:rowId xmlns:a16="http://schemas.microsoft.com/office/drawing/2014/main" xmlns="" val="10013"/>
                  </a:ext>
                </a:extLst>
              </a:tr>
              <a:tr h="262889">
                <a:tc>
                  <a:txBody>
                    <a:bodyPr/>
                    <a:lstStyle/>
                    <a:p>
                      <a:pPr algn="ctr" fontAlgn="b"/>
                      <a:r>
                        <a:rPr lang="en-US" sz="1100" b="0" i="0" u="none" strike="noStrike">
                          <a:solidFill>
                            <a:srgbClr val="000000"/>
                          </a:solidFill>
                          <a:effectLst/>
                          <a:latin typeface="Calibri"/>
                        </a:rPr>
                        <a:t> Timeliness of pick-up process</a:t>
                      </a:r>
                    </a:p>
                  </a:txBody>
                  <a:tcPr marL="12700" marR="12700" marT="9525" marB="0" anchor="ctr">
                    <a:lnL>
                      <a:noFill/>
                    </a:lnL>
                    <a:lnR>
                      <a:noFill/>
                    </a:lnR>
                    <a:lnT>
                      <a:noFill/>
                    </a:lnT>
                    <a:lnB>
                      <a:noFill/>
                    </a:lnB>
                  </a:tcPr>
                </a:tc>
                <a:extLst>
                  <a:ext uri="{0D108BD9-81ED-4DB2-BD59-A6C34878D82A}">
                    <a16:rowId xmlns:a16="http://schemas.microsoft.com/office/drawing/2014/main" xmlns="" val="10014"/>
                  </a:ext>
                </a:extLst>
              </a:tr>
              <a:tr h="279851">
                <a:tc>
                  <a:txBody>
                    <a:bodyPr/>
                    <a:lstStyle/>
                    <a:p>
                      <a:pPr algn="ctr" fontAlgn="b"/>
                      <a:r>
                        <a:rPr lang="en-US" sz="1100" b="0" i="0" u="none" strike="noStrike" dirty="0">
                          <a:solidFill>
                            <a:srgbClr val="000000"/>
                          </a:solidFill>
                          <a:effectLst/>
                          <a:latin typeface="Calibri"/>
                        </a:rPr>
                        <a:t> Helpfulness of staff at pick-up</a:t>
                      </a:r>
                    </a:p>
                  </a:txBody>
                  <a:tcPr marL="12700" marR="12700" marT="9525" marB="0" anchor="ctr">
                    <a:lnL>
                      <a:noFill/>
                    </a:lnL>
                    <a:lnR>
                      <a:noFill/>
                    </a:lnR>
                    <a:lnT>
                      <a:noFill/>
                    </a:lnT>
                    <a:lnB>
                      <a:noFill/>
                    </a:lnB>
                  </a:tcPr>
                </a:tc>
                <a:extLst>
                  <a:ext uri="{0D108BD9-81ED-4DB2-BD59-A6C34878D82A}">
                    <a16:rowId xmlns:a16="http://schemas.microsoft.com/office/drawing/2014/main" xmlns="" val="10015"/>
                  </a:ext>
                </a:extLst>
              </a:tr>
            </a:tbl>
          </a:graphicData>
        </a:graphic>
      </p:graphicFrame>
      <p:sp>
        <p:nvSpPr>
          <p:cNvPr id="19" name="TextBox 18"/>
          <p:cNvSpPr txBox="1"/>
          <p:nvPr/>
        </p:nvSpPr>
        <p:spPr>
          <a:xfrm>
            <a:off x="9399936" y="6227832"/>
            <a:ext cx="2413261" cy="256545"/>
          </a:xfrm>
          <a:prstGeom prst="rect">
            <a:avLst/>
          </a:prstGeom>
          <a:noFill/>
        </p:spPr>
        <p:txBody>
          <a:bodyPr wrap="square" rtlCol="0">
            <a:spAutoFit/>
          </a:bodyPr>
          <a:lstStyle/>
          <a:p>
            <a:pPr algn="r" defTabSz="1219170"/>
            <a:r>
              <a:rPr lang="en-US" sz="1067" kern="0" dirty="0">
                <a:solidFill>
                  <a:schemeClr val="bg2"/>
                </a:solidFill>
              </a:rPr>
              <a:t>Note: Data based to years 1 to 3</a:t>
            </a:r>
          </a:p>
        </p:txBody>
      </p:sp>
    </p:spTree>
    <p:extLst>
      <p:ext uri="{BB962C8B-B14F-4D97-AF65-F5344CB8AC3E}">
        <p14:creationId xmlns:p14="http://schemas.microsoft.com/office/powerpoint/2010/main" val="69396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96806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1" y="478369"/>
            <a:ext cx="11906956" cy="457200"/>
          </a:xfrm>
        </p:spPr>
        <p:txBody>
          <a:bodyPr/>
          <a:lstStyle/>
          <a:p>
            <a:r>
              <a:rPr lang="en-US" dirty="0"/>
              <a:t>2016 CSI Top Key Performance Indicators by Gender </a:t>
            </a:r>
            <a:br>
              <a:rPr lang="en-US" dirty="0"/>
            </a:br>
            <a:r>
              <a:rPr lang="en-US" dirty="0"/>
              <a:t>Chevrolet </a:t>
            </a:r>
          </a:p>
        </p:txBody>
      </p:sp>
      <p:sp>
        <p:nvSpPr>
          <p:cNvPr id="4" name="Rectangle 3"/>
          <p:cNvSpPr/>
          <p:nvPr/>
        </p:nvSpPr>
        <p:spPr>
          <a:xfrm>
            <a:off x="564444" y="1952978"/>
            <a:ext cx="2336800" cy="43575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1219170"/>
            <a:endParaRPr lang="en-US" sz="2400" kern="0" dirty="0">
              <a:solidFill>
                <a:sysClr val="windowText" lastClr="000000"/>
              </a:solidFill>
            </a:endParaRPr>
          </a:p>
        </p:txBody>
      </p:sp>
      <p:sp>
        <p:nvSpPr>
          <p:cNvPr id="5" name="Text Placeholder 2"/>
          <p:cNvSpPr txBox="1">
            <a:spLocks/>
          </p:cNvSpPr>
          <p:nvPr/>
        </p:nvSpPr>
        <p:spPr bwMode="auto">
          <a:xfrm>
            <a:off x="812799" y="2234805"/>
            <a:ext cx="1894420" cy="301452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defTabSz="914074" rtl="0" eaLnBrk="1" latinLnBrk="0" hangingPunct="1">
              <a:spcBef>
                <a:spcPts val="500"/>
              </a:spcBef>
              <a:buClr>
                <a:schemeClr val="accent6"/>
              </a:buClr>
              <a:buFont typeface="Arial"/>
              <a:buNone/>
              <a:defRPr sz="1800" kern="1200">
                <a:solidFill>
                  <a:schemeClr val="tx1"/>
                </a:solidFill>
                <a:latin typeface="+mj-lt"/>
                <a:ea typeface="+mn-ea"/>
                <a:cs typeface="+mn-cs"/>
              </a:defRPr>
            </a:lvl1pPr>
            <a:lvl2pPr marL="517340" indent="-223758" algn="l" defTabSz="914074" rtl="0" eaLnBrk="1" latinLnBrk="0" hangingPunct="1">
              <a:spcBef>
                <a:spcPts val="500"/>
              </a:spcBef>
              <a:buClr>
                <a:schemeClr val="accent6"/>
              </a:buClr>
              <a:buFont typeface="Arial" pitchFamily="34" charset="0"/>
              <a:buChar char="•"/>
              <a:defRPr sz="2000" kern="1200">
                <a:solidFill>
                  <a:schemeClr val="tx1"/>
                </a:solidFill>
                <a:latin typeface="+mj-lt"/>
                <a:ea typeface="+mn-ea"/>
                <a:cs typeface="+mn-cs"/>
              </a:defRPr>
            </a:lvl2pPr>
            <a:lvl3pPr marL="630011" indent="0" algn="l" defTabSz="914074" rtl="0" eaLnBrk="1" latinLnBrk="0" hangingPunct="1">
              <a:spcBef>
                <a:spcPts val="500"/>
              </a:spcBef>
              <a:buClr>
                <a:schemeClr val="accent6"/>
              </a:buClr>
              <a:buSzPct val="85000"/>
              <a:buFont typeface="Arial" pitchFamily="34" charset="0"/>
              <a:buNone/>
              <a:defRPr sz="1800" kern="1200">
                <a:solidFill>
                  <a:schemeClr val="tx1"/>
                </a:solidFill>
                <a:latin typeface="+mj-lt"/>
                <a:ea typeface="+mn-ea"/>
                <a:cs typeface="+mn-cs"/>
              </a:defRPr>
            </a:lvl3pPr>
            <a:lvl4pPr marL="861704" indent="0" algn="l" defTabSz="914074" rtl="0" eaLnBrk="1" latinLnBrk="0" hangingPunct="1">
              <a:spcBef>
                <a:spcPts val="0"/>
              </a:spcBef>
              <a:buClr>
                <a:schemeClr val="accent6"/>
              </a:buClr>
              <a:buSzPct val="80000"/>
              <a:buFont typeface="Courier New" pitchFamily="49" charset="0"/>
              <a:buNone/>
              <a:defRPr sz="1600" kern="1200">
                <a:solidFill>
                  <a:schemeClr val="tx1"/>
                </a:solidFill>
                <a:latin typeface="+mj-lt"/>
                <a:ea typeface="+mn-ea"/>
                <a:cs typeface="+mn-cs"/>
              </a:defRPr>
            </a:lvl4pPr>
            <a:lvl5pPr marL="1828148" indent="0" algn="l" defTabSz="914074" rtl="0" eaLnBrk="1" latinLnBrk="0" hangingPunct="1">
              <a:spcBef>
                <a:spcPct val="20000"/>
              </a:spcBef>
              <a:buFont typeface="Arial" pitchFamily="34" charset="0"/>
              <a:buNone/>
              <a:defRPr sz="1600" kern="1200">
                <a:solidFill>
                  <a:schemeClr val="tx1"/>
                </a:solidFill>
                <a:latin typeface="+mn-lt"/>
                <a:ea typeface="+mn-ea"/>
                <a:cs typeface="+mn-cs"/>
              </a:defRPr>
            </a:lvl5pPr>
            <a:lvl6pPr marL="2513704" indent="-228520" algn="l" defTabSz="91407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42" indent="-228520" algn="l" defTabSz="91407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78" indent="-228520" algn="l" defTabSz="91407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14" indent="-228520" algn="l" defTabSz="91407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defTabSz="1218735">
              <a:spcBef>
                <a:spcPts val="667"/>
              </a:spcBef>
            </a:pPr>
            <a:r>
              <a:rPr lang="en-US" sz="2267" dirty="0">
                <a:solidFill>
                  <a:schemeClr val="bg1"/>
                </a:solidFill>
              </a:rPr>
              <a:t>Woman are more likely to indicate Chevrolet Service Advisors are not completely focused on their needs and did not provide helpful advice </a:t>
            </a:r>
          </a:p>
        </p:txBody>
      </p:sp>
      <p:sp>
        <p:nvSpPr>
          <p:cNvPr id="6" name="Rectangle 5"/>
          <p:cNvSpPr/>
          <p:nvPr/>
        </p:nvSpPr>
        <p:spPr>
          <a:xfrm>
            <a:off x="4131731" y="1261664"/>
            <a:ext cx="6942668" cy="461665"/>
          </a:xfrm>
          <a:prstGeom prst="rect">
            <a:avLst/>
          </a:prstGeom>
        </p:spPr>
        <p:txBody>
          <a:bodyPr wrap="square">
            <a:spAutoFit/>
          </a:bodyPr>
          <a:lstStyle/>
          <a:p>
            <a:pPr algn="ctr" defTabSz="1219170" fontAlgn="b">
              <a:spcBef>
                <a:spcPts val="2880"/>
              </a:spcBef>
            </a:pPr>
            <a:r>
              <a:rPr lang="en-US" sz="2400" kern="0" dirty="0">
                <a:solidFill>
                  <a:schemeClr val="accent5"/>
                </a:solidFill>
                <a:latin typeface="+mj-lt"/>
              </a:rPr>
              <a:t>Female             </a:t>
            </a:r>
            <a:r>
              <a:rPr lang="en-US" sz="2400" kern="0" dirty="0">
                <a:latin typeface="+mj-lt"/>
              </a:rPr>
              <a:t> </a:t>
            </a:r>
            <a:r>
              <a:rPr lang="en-US" sz="2400" kern="0" dirty="0">
                <a:solidFill>
                  <a:srgbClr val="005776"/>
                </a:solidFill>
                <a:latin typeface="+mj-lt"/>
              </a:rPr>
              <a:t>Male</a:t>
            </a:r>
          </a:p>
        </p:txBody>
      </p:sp>
      <p:grpSp>
        <p:nvGrpSpPr>
          <p:cNvPr id="7" name="Group 6"/>
          <p:cNvGrpSpPr/>
          <p:nvPr/>
        </p:nvGrpSpPr>
        <p:grpSpPr>
          <a:xfrm>
            <a:off x="3703458" y="1883576"/>
            <a:ext cx="3352100" cy="1954096"/>
            <a:chOff x="488756" y="1328016"/>
            <a:chExt cx="2514075" cy="1465572"/>
          </a:xfrm>
        </p:grpSpPr>
        <p:sp>
          <p:nvSpPr>
            <p:cNvPr id="8" name="Rectangle 7"/>
            <p:cNvSpPr/>
            <p:nvPr/>
          </p:nvSpPr>
          <p:spPr>
            <a:xfrm>
              <a:off x="488756" y="1328016"/>
              <a:ext cx="2514075" cy="500233"/>
            </a:xfrm>
            <a:prstGeom prst="rect">
              <a:avLst/>
            </a:prstGeom>
          </p:spPr>
          <p:txBody>
            <a:bodyPr wrap="square">
              <a:spAutoFit/>
            </a:bodyPr>
            <a:lstStyle/>
            <a:p>
              <a:pPr defTabSz="1219170" fontAlgn="b"/>
              <a:r>
                <a:rPr lang="en-US" sz="1867" kern="0" dirty="0">
                  <a:solidFill>
                    <a:schemeClr val="tx2"/>
                  </a:solidFill>
                  <a:latin typeface="+mj-lt"/>
                </a:rPr>
                <a:t>All service work was completed right the first time (repair)</a:t>
              </a:r>
            </a:p>
          </p:txBody>
        </p:sp>
        <p:sp>
          <p:nvSpPr>
            <p:cNvPr id="9" name="Rectangle 8"/>
            <p:cNvSpPr/>
            <p:nvPr/>
          </p:nvSpPr>
          <p:spPr>
            <a:xfrm>
              <a:off x="1657350" y="1951277"/>
              <a:ext cx="687917" cy="346249"/>
            </a:xfrm>
            <a:prstGeom prst="rect">
              <a:avLst/>
            </a:prstGeom>
          </p:spPr>
          <p:txBody>
            <a:bodyPr wrap="square">
              <a:spAutoFit/>
            </a:bodyPr>
            <a:lstStyle/>
            <a:p>
              <a:pPr defTabSz="1219170" fontAlgn="b"/>
              <a:r>
                <a:rPr lang="en-US" sz="2400" kern="0" dirty="0">
                  <a:solidFill>
                    <a:schemeClr val="accent5"/>
                  </a:solidFill>
                  <a:latin typeface="+mj-lt"/>
                </a:rPr>
                <a:t>82%</a:t>
              </a:r>
              <a:endParaRPr lang="en-US" sz="2400" kern="0" dirty="0">
                <a:solidFill>
                  <a:schemeClr val="accent1"/>
                </a:solidFill>
                <a:latin typeface="+mj-lt"/>
              </a:endParaRPr>
            </a:p>
          </p:txBody>
        </p:sp>
        <p:sp>
          <p:nvSpPr>
            <p:cNvPr id="10" name="Rectangle 9"/>
            <p:cNvSpPr/>
            <p:nvPr/>
          </p:nvSpPr>
          <p:spPr>
            <a:xfrm>
              <a:off x="949997" y="2511905"/>
              <a:ext cx="1072815" cy="26939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2400" kern="0">
                <a:solidFill>
                  <a:sysClr val="windowText" lastClr="000000"/>
                </a:solidFill>
              </a:endParaRPr>
            </a:p>
          </p:txBody>
        </p:sp>
        <p:sp>
          <p:nvSpPr>
            <p:cNvPr id="11" name="Rectangle 10"/>
            <p:cNvSpPr/>
            <p:nvPr/>
          </p:nvSpPr>
          <p:spPr>
            <a:xfrm>
              <a:off x="949996" y="2016221"/>
              <a:ext cx="729917" cy="26939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2400" kern="0">
                <a:solidFill>
                  <a:sysClr val="windowText" lastClr="000000"/>
                </a:solidFill>
              </a:endParaRPr>
            </a:p>
          </p:txBody>
        </p:sp>
        <p:sp>
          <p:nvSpPr>
            <p:cNvPr id="12" name="Rectangle 11"/>
            <p:cNvSpPr/>
            <p:nvPr/>
          </p:nvSpPr>
          <p:spPr>
            <a:xfrm>
              <a:off x="2000250" y="2444460"/>
              <a:ext cx="738717" cy="346249"/>
            </a:xfrm>
            <a:prstGeom prst="rect">
              <a:avLst/>
            </a:prstGeom>
          </p:spPr>
          <p:txBody>
            <a:bodyPr wrap="square">
              <a:spAutoFit/>
            </a:bodyPr>
            <a:lstStyle/>
            <a:p>
              <a:pPr defTabSz="1219170" fontAlgn="b"/>
              <a:r>
                <a:rPr lang="en-US" sz="2400" kern="0" dirty="0">
                  <a:solidFill>
                    <a:schemeClr val="accent1"/>
                  </a:solidFill>
                  <a:latin typeface="+mj-lt"/>
                </a:rPr>
                <a:t>88%</a:t>
              </a:r>
            </a:p>
          </p:txBody>
        </p:sp>
        <p:pic>
          <p:nvPicPr>
            <p:cNvPr id="13" name="Picture 12" descr="people.png"/>
            <p:cNvPicPr>
              <a:picLocks noChangeAspect="1"/>
            </p:cNvPicPr>
            <p:nvPr/>
          </p:nvPicPr>
          <p:blipFill rotWithShape="1">
            <a:blip r:embed="rId3" cstate="email">
              <a:extLst>
                <a:ext uri="{28A0092B-C50C-407E-A947-70E740481C1C}">
                  <a14:useLocalDpi xmlns:a14="http://schemas.microsoft.com/office/drawing/2010/main"/>
                </a:ext>
              </a:extLst>
            </a:blip>
            <a:srcRect r="-6924" b="-9640"/>
            <a:stretch/>
          </p:blipFill>
          <p:spPr>
            <a:xfrm>
              <a:off x="537634" y="1875366"/>
              <a:ext cx="351366" cy="444088"/>
            </a:xfrm>
            <a:prstGeom prst="rect">
              <a:avLst/>
            </a:prstGeom>
          </p:spPr>
        </p:pic>
        <p:pic>
          <p:nvPicPr>
            <p:cNvPr id="14" name="Picture 13" descr="people.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7635" y="2349500"/>
              <a:ext cx="351366" cy="444088"/>
            </a:xfrm>
            <a:prstGeom prst="rect">
              <a:avLst/>
            </a:prstGeom>
          </p:spPr>
        </p:pic>
      </p:grpSp>
      <p:grpSp>
        <p:nvGrpSpPr>
          <p:cNvPr id="23" name="Group 22"/>
          <p:cNvGrpSpPr/>
          <p:nvPr/>
        </p:nvGrpSpPr>
        <p:grpSpPr>
          <a:xfrm>
            <a:off x="8142364" y="1962596"/>
            <a:ext cx="3575504" cy="1988989"/>
            <a:chOff x="5878176" y="3189913"/>
            <a:chExt cx="2681628" cy="1491742"/>
          </a:xfrm>
        </p:grpSpPr>
        <p:sp>
          <p:nvSpPr>
            <p:cNvPr id="24" name="Rectangle 23"/>
            <p:cNvSpPr/>
            <p:nvPr/>
          </p:nvSpPr>
          <p:spPr>
            <a:xfrm>
              <a:off x="5878176" y="3189913"/>
              <a:ext cx="2681628" cy="500233"/>
            </a:xfrm>
            <a:prstGeom prst="rect">
              <a:avLst/>
            </a:prstGeom>
          </p:spPr>
          <p:txBody>
            <a:bodyPr wrap="square">
              <a:spAutoFit/>
            </a:bodyPr>
            <a:lstStyle/>
            <a:p>
              <a:pPr defTabSz="1219170" fontAlgn="b"/>
              <a:r>
                <a:rPr lang="en-US" sz="1867" kern="0" dirty="0">
                  <a:solidFill>
                    <a:srgbClr val="646464"/>
                  </a:solidFill>
                  <a:latin typeface="+mj-lt"/>
                </a:rPr>
                <a:t>Service advisor was completely focused on you and your needs</a:t>
              </a:r>
            </a:p>
          </p:txBody>
        </p:sp>
        <p:sp>
          <p:nvSpPr>
            <p:cNvPr id="25" name="Rectangle 24"/>
            <p:cNvSpPr/>
            <p:nvPr/>
          </p:nvSpPr>
          <p:spPr>
            <a:xfrm>
              <a:off x="6975765" y="3836073"/>
              <a:ext cx="703504" cy="346249"/>
            </a:xfrm>
            <a:prstGeom prst="rect">
              <a:avLst/>
            </a:prstGeom>
          </p:spPr>
          <p:txBody>
            <a:bodyPr wrap="square">
              <a:spAutoFit/>
            </a:bodyPr>
            <a:lstStyle/>
            <a:p>
              <a:pPr defTabSz="1219170" fontAlgn="b"/>
              <a:r>
                <a:rPr lang="en-US" sz="2400" kern="0" dirty="0">
                  <a:solidFill>
                    <a:srgbClr val="00A9E0"/>
                  </a:solidFill>
                  <a:latin typeface="+mj-lt"/>
                </a:rPr>
                <a:t>90%</a:t>
              </a:r>
              <a:endParaRPr lang="en-US" sz="2400" kern="0" dirty="0">
                <a:solidFill>
                  <a:schemeClr val="accent1"/>
                </a:solidFill>
                <a:latin typeface="+mj-lt"/>
              </a:endParaRPr>
            </a:p>
          </p:txBody>
        </p:sp>
        <p:sp>
          <p:nvSpPr>
            <p:cNvPr id="26" name="Rectangle 25"/>
            <p:cNvSpPr/>
            <p:nvPr/>
          </p:nvSpPr>
          <p:spPr>
            <a:xfrm>
              <a:off x="6379248" y="4388884"/>
              <a:ext cx="891505" cy="26939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2400" kern="0">
                <a:solidFill>
                  <a:sysClr val="windowText" lastClr="000000"/>
                </a:solidFill>
              </a:endParaRPr>
            </a:p>
          </p:txBody>
        </p:sp>
        <p:sp>
          <p:nvSpPr>
            <p:cNvPr id="27" name="Rectangle 26"/>
            <p:cNvSpPr/>
            <p:nvPr/>
          </p:nvSpPr>
          <p:spPr>
            <a:xfrm>
              <a:off x="6379247" y="3901666"/>
              <a:ext cx="599405" cy="26939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2400" kern="0">
                <a:solidFill>
                  <a:sysClr val="windowText" lastClr="000000"/>
                </a:solidFill>
              </a:endParaRPr>
            </a:p>
          </p:txBody>
        </p:sp>
        <p:sp>
          <p:nvSpPr>
            <p:cNvPr id="28" name="Rectangle 27"/>
            <p:cNvSpPr/>
            <p:nvPr/>
          </p:nvSpPr>
          <p:spPr>
            <a:xfrm>
              <a:off x="7248815" y="4320790"/>
              <a:ext cx="614604" cy="346249"/>
            </a:xfrm>
            <a:prstGeom prst="rect">
              <a:avLst/>
            </a:prstGeom>
          </p:spPr>
          <p:txBody>
            <a:bodyPr wrap="square">
              <a:spAutoFit/>
            </a:bodyPr>
            <a:lstStyle/>
            <a:p>
              <a:pPr defTabSz="1219170" fontAlgn="b"/>
              <a:r>
                <a:rPr lang="en-US" sz="2400" kern="0" dirty="0">
                  <a:solidFill>
                    <a:srgbClr val="005776"/>
                  </a:solidFill>
                  <a:latin typeface="+mj-lt"/>
                </a:rPr>
                <a:t>95</a:t>
              </a:r>
              <a:r>
                <a:rPr lang="en-US" sz="2400" kern="0" dirty="0">
                  <a:solidFill>
                    <a:schemeClr val="accent1"/>
                  </a:solidFill>
                  <a:latin typeface="+mj-lt"/>
                </a:rPr>
                <a:t>%</a:t>
              </a:r>
            </a:p>
          </p:txBody>
        </p:sp>
        <p:pic>
          <p:nvPicPr>
            <p:cNvPr id="29" name="Picture 28" descr="people.png"/>
            <p:cNvPicPr>
              <a:picLocks noChangeAspect="1"/>
            </p:cNvPicPr>
            <p:nvPr/>
          </p:nvPicPr>
          <p:blipFill rotWithShape="1">
            <a:blip r:embed="rId3" cstate="email">
              <a:extLst>
                <a:ext uri="{28A0092B-C50C-407E-A947-70E740481C1C}">
                  <a14:useLocalDpi xmlns:a14="http://schemas.microsoft.com/office/drawing/2010/main"/>
                </a:ext>
              </a:extLst>
            </a:blip>
            <a:srcRect r="-6924" b="-9640"/>
            <a:stretch/>
          </p:blipFill>
          <p:spPr>
            <a:xfrm>
              <a:off x="5956301" y="3763433"/>
              <a:ext cx="351366" cy="444088"/>
            </a:xfrm>
            <a:prstGeom prst="rect">
              <a:avLst/>
            </a:prstGeom>
          </p:spPr>
        </p:pic>
        <p:pic>
          <p:nvPicPr>
            <p:cNvPr id="30" name="Picture 29" descr="people.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956302" y="4237567"/>
              <a:ext cx="351366" cy="444088"/>
            </a:xfrm>
            <a:prstGeom prst="rect">
              <a:avLst/>
            </a:prstGeom>
          </p:spPr>
        </p:pic>
      </p:grpSp>
      <p:grpSp>
        <p:nvGrpSpPr>
          <p:cNvPr id="31" name="Group 30"/>
          <p:cNvGrpSpPr/>
          <p:nvPr/>
        </p:nvGrpSpPr>
        <p:grpSpPr>
          <a:xfrm>
            <a:off x="3648359" y="4220380"/>
            <a:ext cx="3700708" cy="2012596"/>
            <a:chOff x="5924550" y="1673608"/>
            <a:chExt cx="2775531" cy="1509447"/>
          </a:xfrm>
        </p:grpSpPr>
        <p:sp>
          <p:nvSpPr>
            <p:cNvPr id="32" name="Rectangle 31"/>
            <p:cNvSpPr/>
            <p:nvPr/>
          </p:nvSpPr>
          <p:spPr>
            <a:xfrm>
              <a:off x="5924550" y="1673608"/>
              <a:ext cx="2775531" cy="500233"/>
            </a:xfrm>
            <a:prstGeom prst="rect">
              <a:avLst/>
            </a:prstGeom>
          </p:spPr>
          <p:txBody>
            <a:bodyPr wrap="square">
              <a:spAutoFit/>
            </a:bodyPr>
            <a:lstStyle/>
            <a:p>
              <a:pPr defTabSz="1219170" fontAlgn="b"/>
              <a:r>
                <a:rPr lang="en-US" sz="1867" kern="0" dirty="0">
                  <a:solidFill>
                    <a:srgbClr val="646464"/>
                  </a:solidFill>
                  <a:latin typeface="+mj-lt"/>
                </a:rPr>
                <a:t>Service advisor provided helpful advice</a:t>
              </a:r>
            </a:p>
          </p:txBody>
        </p:sp>
        <p:sp>
          <p:nvSpPr>
            <p:cNvPr id="33" name="Rectangle 32"/>
            <p:cNvSpPr/>
            <p:nvPr/>
          </p:nvSpPr>
          <p:spPr>
            <a:xfrm>
              <a:off x="7049656" y="2322658"/>
              <a:ext cx="648663" cy="346249"/>
            </a:xfrm>
            <a:prstGeom prst="rect">
              <a:avLst/>
            </a:prstGeom>
          </p:spPr>
          <p:txBody>
            <a:bodyPr wrap="square">
              <a:spAutoFit/>
            </a:bodyPr>
            <a:lstStyle/>
            <a:p>
              <a:pPr defTabSz="1219170" fontAlgn="b"/>
              <a:r>
                <a:rPr lang="en-US" sz="2400" kern="0" dirty="0">
                  <a:solidFill>
                    <a:srgbClr val="00A9E0"/>
                  </a:solidFill>
                  <a:latin typeface="+mj-lt"/>
                </a:rPr>
                <a:t>84%</a:t>
              </a:r>
              <a:endParaRPr lang="en-US" sz="2400" kern="0" dirty="0">
                <a:latin typeface="+mj-lt"/>
              </a:endParaRPr>
            </a:p>
          </p:txBody>
        </p:sp>
        <p:sp>
          <p:nvSpPr>
            <p:cNvPr id="34" name="Rectangle 33"/>
            <p:cNvSpPr/>
            <p:nvPr/>
          </p:nvSpPr>
          <p:spPr>
            <a:xfrm>
              <a:off x="6366549" y="2877584"/>
              <a:ext cx="1069882" cy="26939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2400" kern="0">
                <a:solidFill>
                  <a:sysClr val="windowText" lastClr="000000"/>
                </a:solidFill>
              </a:endParaRPr>
            </a:p>
          </p:txBody>
        </p:sp>
        <p:sp>
          <p:nvSpPr>
            <p:cNvPr id="35" name="Rectangle 34"/>
            <p:cNvSpPr/>
            <p:nvPr/>
          </p:nvSpPr>
          <p:spPr>
            <a:xfrm>
              <a:off x="6366548" y="2407300"/>
              <a:ext cx="707933" cy="26939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2400" kern="0">
                <a:solidFill>
                  <a:sysClr val="windowText" lastClr="000000"/>
                </a:solidFill>
              </a:endParaRPr>
            </a:p>
          </p:txBody>
        </p:sp>
        <p:sp>
          <p:nvSpPr>
            <p:cNvPr id="36" name="Rectangle 35"/>
            <p:cNvSpPr/>
            <p:nvPr/>
          </p:nvSpPr>
          <p:spPr>
            <a:xfrm>
              <a:off x="7430656" y="2815841"/>
              <a:ext cx="648663" cy="346249"/>
            </a:xfrm>
            <a:prstGeom prst="rect">
              <a:avLst/>
            </a:prstGeom>
          </p:spPr>
          <p:txBody>
            <a:bodyPr wrap="square">
              <a:spAutoFit/>
            </a:bodyPr>
            <a:lstStyle/>
            <a:p>
              <a:pPr defTabSz="1219170" fontAlgn="b"/>
              <a:r>
                <a:rPr lang="en-US" sz="2400" kern="0" dirty="0">
                  <a:solidFill>
                    <a:srgbClr val="005776"/>
                  </a:solidFill>
                  <a:latin typeface="+mj-lt"/>
                </a:rPr>
                <a:t>88%</a:t>
              </a:r>
            </a:p>
          </p:txBody>
        </p:sp>
        <p:pic>
          <p:nvPicPr>
            <p:cNvPr id="37" name="Picture 36" descr="people.png"/>
            <p:cNvPicPr>
              <a:picLocks noChangeAspect="1"/>
            </p:cNvPicPr>
            <p:nvPr/>
          </p:nvPicPr>
          <p:blipFill rotWithShape="1">
            <a:blip r:embed="rId3" cstate="email">
              <a:extLst>
                <a:ext uri="{28A0092B-C50C-407E-A947-70E740481C1C}">
                  <a14:useLocalDpi xmlns:a14="http://schemas.microsoft.com/office/drawing/2010/main"/>
                </a:ext>
              </a:extLst>
            </a:blip>
            <a:srcRect r="-6924" b="-9640"/>
            <a:stretch/>
          </p:blipFill>
          <p:spPr>
            <a:xfrm>
              <a:off x="5956301" y="2264833"/>
              <a:ext cx="351366" cy="444088"/>
            </a:xfrm>
            <a:prstGeom prst="rect">
              <a:avLst/>
            </a:prstGeom>
          </p:spPr>
        </p:pic>
        <p:pic>
          <p:nvPicPr>
            <p:cNvPr id="38" name="Picture 37" descr="people.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956302" y="2738967"/>
              <a:ext cx="351366" cy="444088"/>
            </a:xfrm>
            <a:prstGeom prst="rect">
              <a:avLst/>
            </a:prstGeom>
          </p:spPr>
        </p:pic>
      </p:grpSp>
      <p:sp>
        <p:nvSpPr>
          <p:cNvPr id="39" name="Rectangle 38"/>
          <p:cNvSpPr/>
          <p:nvPr/>
        </p:nvSpPr>
        <p:spPr>
          <a:xfrm>
            <a:off x="5999529" y="1432759"/>
            <a:ext cx="254520" cy="20413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2400" kern="0">
              <a:solidFill>
                <a:sysClr val="windowText" lastClr="000000"/>
              </a:solidFill>
            </a:endParaRPr>
          </a:p>
        </p:txBody>
      </p:sp>
      <p:sp>
        <p:nvSpPr>
          <p:cNvPr id="40" name="Rectangle 39"/>
          <p:cNvSpPr/>
          <p:nvPr/>
        </p:nvSpPr>
        <p:spPr>
          <a:xfrm>
            <a:off x="7896053" y="1432759"/>
            <a:ext cx="254520" cy="2041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2400" kern="0">
              <a:solidFill>
                <a:sysClr val="windowText" lastClr="000000"/>
              </a:solidFill>
            </a:endParaRPr>
          </a:p>
        </p:txBody>
      </p:sp>
      <p:sp>
        <p:nvSpPr>
          <p:cNvPr id="43" name="TextBox 42"/>
          <p:cNvSpPr txBox="1"/>
          <p:nvPr/>
        </p:nvSpPr>
        <p:spPr>
          <a:xfrm>
            <a:off x="9305059" y="6104382"/>
            <a:ext cx="2413261" cy="276999"/>
          </a:xfrm>
          <a:prstGeom prst="rect">
            <a:avLst/>
          </a:prstGeom>
          <a:noFill/>
        </p:spPr>
        <p:txBody>
          <a:bodyPr wrap="square" rtlCol="0">
            <a:spAutoFit/>
          </a:bodyPr>
          <a:lstStyle/>
          <a:p>
            <a:pPr algn="r" defTabSz="1219170"/>
            <a:r>
              <a:rPr lang="en-US" sz="1200" kern="0" dirty="0">
                <a:solidFill>
                  <a:srgbClr val="000000"/>
                </a:solidFill>
              </a:rPr>
              <a:t>Note: Data based to years 1 to 3.</a:t>
            </a:r>
          </a:p>
        </p:txBody>
      </p:sp>
    </p:spTree>
    <p:extLst>
      <p:ext uri="{BB962C8B-B14F-4D97-AF65-F5344CB8AC3E}">
        <p14:creationId xmlns:p14="http://schemas.microsoft.com/office/powerpoint/2010/main" val="3458696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p:cNvSpPr txBox="1">
            <a:spLocks/>
          </p:cNvSpPr>
          <p:nvPr/>
        </p:nvSpPr>
        <p:spPr>
          <a:xfrm>
            <a:off x="479411" y="890792"/>
            <a:ext cx="11594592" cy="457200"/>
          </a:xfrm>
          <a:prstGeom prst="rect">
            <a:avLst/>
          </a:prstGeom>
        </p:spPr>
        <p:txBody>
          <a:bodyPr vert="horz" wrap="none" lIns="121877" tIns="60939" rIns="121877" bIns="60939" rtlCol="0">
            <a:noAutofit/>
          </a:bodyPr>
          <a:lstStyle>
            <a:lvl1pPr marL="0" indent="0" defTabSz="914074" eaLnBrk="1" latinLnBrk="0" hangingPunct="1">
              <a:spcBef>
                <a:spcPts val="0"/>
              </a:spcBef>
              <a:buClr>
                <a:schemeClr val="accent6"/>
              </a:buClr>
              <a:buFontTx/>
              <a:buNone/>
              <a:defRPr sz="1800">
                <a:solidFill>
                  <a:schemeClr val="tx1"/>
                </a:solidFill>
                <a:latin typeface="+mj-lt"/>
                <a:ea typeface="+mn-ea"/>
              </a:defRPr>
            </a:lvl1pPr>
            <a:lvl2pPr marL="517340" indent="-223758" defTabSz="914074" eaLnBrk="1" latinLnBrk="0" hangingPunct="1">
              <a:spcBef>
                <a:spcPts val="500"/>
              </a:spcBef>
              <a:buClr>
                <a:schemeClr val="accent6"/>
              </a:buClr>
              <a:buFont typeface="Arial" pitchFamily="34" charset="0"/>
              <a:buChar char="•"/>
              <a:defRPr sz="2000">
                <a:solidFill>
                  <a:schemeClr val="tx1"/>
                </a:solidFill>
                <a:latin typeface="+mj-lt"/>
                <a:ea typeface="+mn-ea"/>
              </a:defRPr>
            </a:lvl2pPr>
            <a:lvl3pPr marL="801401" indent="-171390" defTabSz="914074" eaLnBrk="1" latinLnBrk="0" hangingPunct="1">
              <a:spcBef>
                <a:spcPts val="500"/>
              </a:spcBef>
              <a:buClr>
                <a:schemeClr val="accent6"/>
              </a:buClr>
              <a:buSzPct val="85000"/>
              <a:buFont typeface="Arial" pitchFamily="34" charset="0"/>
              <a:buChar char="̶"/>
              <a:defRPr sz="1800">
                <a:solidFill>
                  <a:schemeClr val="tx1"/>
                </a:solidFill>
                <a:latin typeface="+mj-lt"/>
                <a:ea typeface="+mn-ea"/>
              </a:defRPr>
            </a:lvl3pPr>
            <a:lvl4pPr marL="1090224" indent="-228520" defTabSz="914074" eaLnBrk="1" latinLnBrk="0" hangingPunct="1">
              <a:spcBef>
                <a:spcPts val="0"/>
              </a:spcBef>
              <a:buClr>
                <a:schemeClr val="accent6"/>
              </a:buClr>
              <a:buSzPct val="80000"/>
              <a:buFont typeface="Courier New" pitchFamily="49" charset="0"/>
              <a:buChar char="o"/>
              <a:defRPr>
                <a:solidFill>
                  <a:schemeClr val="tx1"/>
                </a:solidFill>
                <a:latin typeface="+mj-lt"/>
                <a:ea typeface="+mn-ea"/>
              </a:defRPr>
            </a:lvl4pPr>
            <a:lvl5pPr marL="2056668" indent="-228520" defTabSz="914074" eaLnBrk="1" latinLnBrk="0" hangingPunct="1">
              <a:spcBef>
                <a:spcPct val="20000"/>
              </a:spcBef>
              <a:buFont typeface="Arial" pitchFamily="34" charset="0"/>
              <a:buChar char="»"/>
              <a:defRPr>
                <a:solidFill>
                  <a:schemeClr val="tx1"/>
                </a:solidFill>
                <a:latin typeface="+mn-lt"/>
                <a:ea typeface="+mn-ea"/>
              </a:defRPr>
            </a:lvl5pPr>
            <a:lvl6pPr marL="2513704" indent="-228520" defTabSz="914074">
              <a:spcBef>
                <a:spcPct val="20000"/>
              </a:spcBef>
              <a:buFont typeface="Arial" pitchFamily="34" charset="0"/>
              <a:buChar char="•"/>
              <a:defRPr sz="2000">
                <a:solidFill>
                  <a:schemeClr val="tx1"/>
                </a:solidFill>
                <a:latin typeface="+mn-lt"/>
                <a:ea typeface="+mn-ea"/>
              </a:defRPr>
            </a:lvl6pPr>
            <a:lvl7pPr marL="2970742" indent="-228520" defTabSz="914074">
              <a:spcBef>
                <a:spcPct val="20000"/>
              </a:spcBef>
              <a:buFont typeface="Arial" pitchFamily="34" charset="0"/>
              <a:buChar char="•"/>
              <a:defRPr sz="2000">
                <a:solidFill>
                  <a:schemeClr val="tx1"/>
                </a:solidFill>
                <a:latin typeface="+mn-lt"/>
                <a:ea typeface="+mn-ea"/>
              </a:defRPr>
            </a:lvl7pPr>
            <a:lvl8pPr marL="3427778" indent="-228520" defTabSz="914074">
              <a:spcBef>
                <a:spcPct val="20000"/>
              </a:spcBef>
              <a:buFont typeface="Arial" pitchFamily="34" charset="0"/>
              <a:buChar char="•"/>
              <a:defRPr sz="2000">
                <a:solidFill>
                  <a:schemeClr val="tx1"/>
                </a:solidFill>
                <a:latin typeface="+mn-lt"/>
                <a:ea typeface="+mn-ea"/>
              </a:defRPr>
            </a:lvl8pPr>
            <a:lvl9pPr marL="3884814" indent="-228520" defTabSz="914074">
              <a:spcBef>
                <a:spcPct val="20000"/>
              </a:spcBef>
              <a:buFont typeface="Arial" pitchFamily="34" charset="0"/>
              <a:buChar char="•"/>
              <a:defRPr sz="2000">
                <a:solidFill>
                  <a:schemeClr val="tx1"/>
                </a:solidFill>
                <a:latin typeface="+mn-lt"/>
                <a:ea typeface="+mn-ea"/>
              </a:defRPr>
            </a:lvl9pPr>
          </a:lstStyle>
          <a:p>
            <a:pPr defTabSz="1218735"/>
            <a:endParaRPr lang="en-US" sz="2400" kern="0" dirty="0"/>
          </a:p>
        </p:txBody>
      </p:sp>
      <p:sp>
        <p:nvSpPr>
          <p:cNvPr id="2" name="Title 1"/>
          <p:cNvSpPr>
            <a:spLocks noGrp="1"/>
          </p:cNvSpPr>
          <p:nvPr>
            <p:ph type="title"/>
          </p:nvPr>
        </p:nvSpPr>
        <p:spPr/>
        <p:txBody>
          <a:bodyPr>
            <a:noAutofit/>
          </a:bodyPr>
          <a:lstStyle/>
          <a:p>
            <a:r>
              <a:rPr lang="en-US" sz="3067" dirty="0"/>
              <a:t>Chevrolet Service Facility: Amenities Offered and Used</a:t>
            </a:r>
          </a:p>
        </p:txBody>
      </p:sp>
      <p:sp>
        <p:nvSpPr>
          <p:cNvPr id="4" name="Text Placeholder 3"/>
          <p:cNvSpPr>
            <a:spLocks noGrp="1"/>
          </p:cNvSpPr>
          <p:nvPr>
            <p:ph type="body" sz="quarter" idx="10"/>
          </p:nvPr>
        </p:nvSpPr>
        <p:spPr/>
        <p:txBody>
          <a:bodyPr wrap="square">
            <a:noAutofit/>
          </a:bodyPr>
          <a:lstStyle/>
          <a:p>
            <a:r>
              <a:rPr lang="en-US" sz="2133" dirty="0"/>
              <a:t>There is opportunity for improvement relative to tech offerings, with workspace to plug in computers and wireless internet access trailing the competitive set</a:t>
            </a:r>
          </a:p>
          <a:p>
            <a:endParaRPr lang="en-US" sz="2133" dirty="0"/>
          </a:p>
        </p:txBody>
      </p:sp>
      <p:pic>
        <p:nvPicPr>
          <p:cNvPr id="3" name="Picture 2" descr="wifi.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1378" y="2421805"/>
            <a:ext cx="838469" cy="1365956"/>
          </a:xfrm>
          <a:prstGeom prst="rect">
            <a:avLst/>
          </a:prstGeom>
        </p:spPr>
      </p:pic>
      <p:sp>
        <p:nvSpPr>
          <p:cNvPr id="7" name="TextBox 6"/>
          <p:cNvSpPr txBox="1"/>
          <p:nvPr/>
        </p:nvSpPr>
        <p:spPr>
          <a:xfrm>
            <a:off x="645111" y="1923683"/>
            <a:ext cx="3601156" cy="461665"/>
          </a:xfrm>
          <a:prstGeom prst="rect">
            <a:avLst/>
          </a:prstGeom>
          <a:noFill/>
        </p:spPr>
        <p:txBody>
          <a:bodyPr wrap="square" rtlCol="0">
            <a:spAutoFit/>
          </a:bodyPr>
          <a:lstStyle/>
          <a:p>
            <a:pPr defTabSz="1219170"/>
            <a:r>
              <a:rPr lang="en-US" sz="2400" kern="0" dirty="0">
                <a:solidFill>
                  <a:srgbClr val="646464"/>
                </a:solidFill>
              </a:rPr>
              <a:t>Wireless internet access</a:t>
            </a:r>
          </a:p>
        </p:txBody>
      </p:sp>
      <p:sp>
        <p:nvSpPr>
          <p:cNvPr id="9" name="TextBox 8"/>
          <p:cNvSpPr txBox="1"/>
          <p:nvPr/>
        </p:nvSpPr>
        <p:spPr>
          <a:xfrm>
            <a:off x="1773998" y="2309953"/>
            <a:ext cx="2088444" cy="1200329"/>
          </a:xfrm>
          <a:prstGeom prst="rect">
            <a:avLst/>
          </a:prstGeom>
          <a:noFill/>
        </p:spPr>
        <p:txBody>
          <a:bodyPr wrap="square" rtlCol="0">
            <a:spAutoFit/>
          </a:bodyPr>
          <a:lstStyle/>
          <a:p>
            <a:pPr defTabSz="1219170"/>
            <a:r>
              <a:rPr lang="en-US" sz="2400" u="sng" kern="0" dirty="0">
                <a:solidFill>
                  <a:srgbClr val="646464"/>
                </a:solidFill>
              </a:rPr>
              <a:t>Chevrolet</a:t>
            </a:r>
          </a:p>
          <a:p>
            <a:pPr defTabSz="1219170"/>
            <a:r>
              <a:rPr lang="en-US" sz="2400" kern="0" dirty="0">
                <a:solidFill>
                  <a:srgbClr val="646464"/>
                </a:solidFill>
              </a:rPr>
              <a:t>Offered: 52%</a:t>
            </a:r>
          </a:p>
          <a:p>
            <a:pPr defTabSz="1219170"/>
            <a:r>
              <a:rPr lang="en-US" sz="2400" kern="0" dirty="0">
                <a:solidFill>
                  <a:srgbClr val="646464"/>
                </a:solidFill>
              </a:rPr>
              <a:t>Used: 30%</a:t>
            </a:r>
          </a:p>
        </p:txBody>
      </p:sp>
      <p:sp>
        <p:nvSpPr>
          <p:cNvPr id="11" name="TextBox 10"/>
          <p:cNvSpPr txBox="1"/>
          <p:nvPr/>
        </p:nvSpPr>
        <p:spPr>
          <a:xfrm>
            <a:off x="645111" y="4181458"/>
            <a:ext cx="4481688" cy="461665"/>
          </a:xfrm>
          <a:prstGeom prst="rect">
            <a:avLst/>
          </a:prstGeom>
          <a:noFill/>
        </p:spPr>
        <p:txBody>
          <a:bodyPr wrap="square" rtlCol="0">
            <a:spAutoFit/>
          </a:bodyPr>
          <a:lstStyle/>
          <a:p>
            <a:pPr defTabSz="1219170"/>
            <a:r>
              <a:rPr lang="en-US" sz="2400" kern="0" dirty="0">
                <a:solidFill>
                  <a:srgbClr val="646464"/>
                </a:solidFill>
              </a:rPr>
              <a:t>Workplace to plug in computers</a:t>
            </a:r>
          </a:p>
        </p:txBody>
      </p:sp>
      <p:sp>
        <p:nvSpPr>
          <p:cNvPr id="12" name="TextBox 11"/>
          <p:cNvSpPr txBox="1"/>
          <p:nvPr/>
        </p:nvSpPr>
        <p:spPr>
          <a:xfrm>
            <a:off x="1774000" y="4614928"/>
            <a:ext cx="1890377" cy="1200329"/>
          </a:xfrm>
          <a:prstGeom prst="rect">
            <a:avLst/>
          </a:prstGeom>
          <a:noFill/>
        </p:spPr>
        <p:txBody>
          <a:bodyPr wrap="square" rtlCol="0">
            <a:spAutoFit/>
          </a:bodyPr>
          <a:lstStyle/>
          <a:p>
            <a:pPr defTabSz="1219170"/>
            <a:r>
              <a:rPr lang="en-US" sz="2400" u="sng" kern="0" dirty="0">
                <a:solidFill>
                  <a:srgbClr val="646464"/>
                </a:solidFill>
              </a:rPr>
              <a:t>Chevrolet</a:t>
            </a:r>
          </a:p>
          <a:p>
            <a:pPr defTabSz="1219170"/>
            <a:r>
              <a:rPr lang="en-US" sz="2400" kern="0" dirty="0">
                <a:solidFill>
                  <a:srgbClr val="646464"/>
                </a:solidFill>
              </a:rPr>
              <a:t>Offered: 45%</a:t>
            </a:r>
          </a:p>
          <a:p>
            <a:pPr defTabSz="1219170"/>
            <a:r>
              <a:rPr lang="en-US" sz="2400" kern="0" dirty="0">
                <a:solidFill>
                  <a:srgbClr val="646464"/>
                </a:solidFill>
              </a:rPr>
              <a:t>Used: 11%</a:t>
            </a: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0398" y="4712036"/>
            <a:ext cx="637823" cy="1109256"/>
          </a:xfrm>
          <a:prstGeom prst="rect">
            <a:avLst/>
          </a:prstGeom>
        </p:spPr>
      </p:pic>
      <p:pic>
        <p:nvPicPr>
          <p:cNvPr id="13" name="Picture 12" descr="shutterstock_335320952.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55734" y="1919110"/>
            <a:ext cx="5971821" cy="3983205"/>
          </a:xfrm>
          <a:prstGeom prst="rect">
            <a:avLst/>
          </a:prstGeom>
        </p:spPr>
      </p:pic>
      <p:sp>
        <p:nvSpPr>
          <p:cNvPr id="16" name="TextBox 15"/>
          <p:cNvSpPr txBox="1"/>
          <p:nvPr/>
        </p:nvSpPr>
        <p:spPr>
          <a:xfrm>
            <a:off x="3362653" y="2309953"/>
            <a:ext cx="2088444" cy="1569660"/>
          </a:xfrm>
          <a:prstGeom prst="rect">
            <a:avLst/>
          </a:prstGeom>
          <a:noFill/>
        </p:spPr>
        <p:txBody>
          <a:bodyPr wrap="square" rtlCol="0">
            <a:spAutoFit/>
          </a:bodyPr>
          <a:lstStyle/>
          <a:p>
            <a:pPr defTabSz="1219170"/>
            <a:r>
              <a:rPr lang="en-US" sz="2400" u="sng" kern="0" dirty="0">
                <a:solidFill>
                  <a:srgbClr val="646464"/>
                </a:solidFill>
              </a:rPr>
              <a:t>Competitive Set</a:t>
            </a:r>
          </a:p>
          <a:p>
            <a:pPr defTabSz="1219170"/>
            <a:r>
              <a:rPr lang="en-US" sz="2400" kern="0" dirty="0">
                <a:solidFill>
                  <a:srgbClr val="646464"/>
                </a:solidFill>
              </a:rPr>
              <a:t>Offered: 56%</a:t>
            </a:r>
          </a:p>
          <a:p>
            <a:pPr defTabSz="1219170"/>
            <a:r>
              <a:rPr lang="en-US" sz="2400" kern="0" dirty="0">
                <a:solidFill>
                  <a:srgbClr val="646464"/>
                </a:solidFill>
              </a:rPr>
              <a:t>Used: 35%</a:t>
            </a:r>
          </a:p>
        </p:txBody>
      </p:sp>
      <p:cxnSp>
        <p:nvCxnSpPr>
          <p:cNvPr id="6" name="Straight Connector 5"/>
          <p:cNvCxnSpPr/>
          <p:nvPr/>
        </p:nvCxnSpPr>
        <p:spPr>
          <a:xfrm>
            <a:off x="3399596" y="2421804"/>
            <a:ext cx="0" cy="132444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408832" y="4614927"/>
            <a:ext cx="2042264" cy="1569660"/>
          </a:xfrm>
          <a:prstGeom prst="rect">
            <a:avLst/>
          </a:prstGeom>
          <a:noFill/>
        </p:spPr>
        <p:txBody>
          <a:bodyPr wrap="square" rtlCol="0">
            <a:spAutoFit/>
          </a:bodyPr>
          <a:lstStyle/>
          <a:p>
            <a:pPr defTabSz="1219170"/>
            <a:r>
              <a:rPr lang="en-US" sz="2400" u="sng" kern="0" dirty="0">
                <a:solidFill>
                  <a:srgbClr val="646464"/>
                </a:solidFill>
              </a:rPr>
              <a:t>Competitive Set</a:t>
            </a:r>
          </a:p>
          <a:p>
            <a:pPr defTabSz="1219170"/>
            <a:r>
              <a:rPr lang="en-US" sz="2400" kern="0" dirty="0">
                <a:solidFill>
                  <a:srgbClr val="646464"/>
                </a:solidFill>
              </a:rPr>
              <a:t>Offered: 48%</a:t>
            </a:r>
          </a:p>
          <a:p>
            <a:pPr defTabSz="1219170"/>
            <a:r>
              <a:rPr lang="en-US" sz="2400" kern="0" dirty="0">
                <a:solidFill>
                  <a:srgbClr val="646464"/>
                </a:solidFill>
              </a:rPr>
              <a:t>Used: 13%</a:t>
            </a:r>
          </a:p>
        </p:txBody>
      </p:sp>
      <p:cxnSp>
        <p:nvCxnSpPr>
          <p:cNvPr id="18" name="Straight Connector 17"/>
          <p:cNvCxnSpPr/>
          <p:nvPr/>
        </p:nvCxnSpPr>
        <p:spPr>
          <a:xfrm>
            <a:off x="3430380" y="4698561"/>
            <a:ext cx="0" cy="132444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923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2"/>
          <p:cNvSpPr/>
          <p:nvPr/>
        </p:nvSpPr>
        <p:spPr>
          <a:xfrm>
            <a:off x="6482577" y="1709461"/>
            <a:ext cx="4345684" cy="1517260"/>
          </a:xfrm>
          <a:prstGeom prst="wedgeRoundRectCallout">
            <a:avLst>
              <a:gd name="adj1" fmla="val -49294"/>
              <a:gd name="adj2" fmla="val 73777"/>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1600" kern="0" dirty="0">
                <a:solidFill>
                  <a:schemeClr val="bg1"/>
                </a:solidFill>
              </a:rPr>
              <a:t>“</a:t>
            </a:r>
            <a:r>
              <a:rPr lang="en-US" sz="1600" kern="0" dirty="0">
                <a:solidFill>
                  <a:schemeClr val="accent5">
                    <a:lumMod val="20000"/>
                    <a:lumOff val="80000"/>
                  </a:schemeClr>
                </a:solidFill>
              </a:rPr>
              <a:t>Bottled water because everyone does not drink coffee. Snacks </a:t>
            </a:r>
            <a:r>
              <a:rPr lang="en-US" sz="1600" kern="0" dirty="0">
                <a:solidFill>
                  <a:schemeClr val="bg1"/>
                </a:solidFill>
              </a:rPr>
              <a:t>When I take my Toyota for service they have spa day for the woman and they have sandwiches and sodas Every Thursday.”</a:t>
            </a:r>
          </a:p>
        </p:txBody>
      </p:sp>
      <p:sp>
        <p:nvSpPr>
          <p:cNvPr id="15" name="Rounded Rectangular Callout 14"/>
          <p:cNvSpPr/>
          <p:nvPr/>
        </p:nvSpPr>
        <p:spPr>
          <a:xfrm>
            <a:off x="566960" y="2000401"/>
            <a:ext cx="4739523" cy="2125219"/>
          </a:xfrm>
          <a:prstGeom prst="wedgeRoundRectCallout">
            <a:avLst>
              <a:gd name="adj1" fmla="val -43382"/>
              <a:gd name="adj2" fmla="val 84780"/>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1600" kern="0" dirty="0">
                <a:solidFill>
                  <a:schemeClr val="bg1"/>
                </a:solidFill>
              </a:rPr>
              <a:t>“There could be more women magazines and some newspapers to read. </a:t>
            </a:r>
            <a:r>
              <a:rPr lang="en-US" sz="1600" kern="0" dirty="0">
                <a:solidFill>
                  <a:schemeClr val="accent1">
                    <a:lumMod val="50000"/>
                  </a:schemeClr>
                </a:solidFill>
              </a:rPr>
              <a:t>The TV should be turned on or there should be written directions nearby so someone could turn it on should they want to watch it. If the TV is not on some music should be playing. It felt like I was in a library when I walked into the waiting room.</a:t>
            </a:r>
            <a:r>
              <a:rPr lang="en-US" sz="1600" kern="0" dirty="0">
                <a:solidFill>
                  <a:schemeClr val="bg1"/>
                </a:solidFill>
              </a:rPr>
              <a:t> People were on their phones or sitting doing nothing.”</a:t>
            </a:r>
          </a:p>
        </p:txBody>
      </p:sp>
      <p:sp>
        <p:nvSpPr>
          <p:cNvPr id="16" name="Rounded Rectangular Callout 15"/>
          <p:cNvSpPr/>
          <p:nvPr/>
        </p:nvSpPr>
        <p:spPr>
          <a:xfrm>
            <a:off x="4935740" y="3618744"/>
            <a:ext cx="6195993" cy="2210104"/>
          </a:xfrm>
          <a:prstGeom prst="wedgeRoundRectCallout">
            <a:avLst>
              <a:gd name="adj1" fmla="val -5665"/>
              <a:gd name="adj2" fmla="val 70440"/>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r>
              <a:rPr lang="en-US" sz="1600" kern="0" dirty="0">
                <a:solidFill>
                  <a:schemeClr val="bg1"/>
                </a:solidFill>
              </a:rPr>
              <a:t>“</a:t>
            </a:r>
            <a:r>
              <a:rPr lang="en-US" sz="1600" kern="0" dirty="0">
                <a:solidFill>
                  <a:schemeClr val="accent2">
                    <a:lumMod val="50000"/>
                  </a:schemeClr>
                </a:solidFill>
              </a:rPr>
              <a:t>This dealership is about 20 miles from my home and they are do a good job on maintenance, but they are not friendly to me as a black woman. I was </a:t>
            </a:r>
            <a:r>
              <a:rPr lang="en-US" sz="1600" kern="0" dirty="0">
                <a:solidFill>
                  <a:schemeClr val="bg1"/>
                </a:solidFill>
              </a:rPr>
              <a:t>offered a Soda and never received the soda </a:t>
            </a:r>
            <a:r>
              <a:rPr lang="en-US" sz="1600" kern="0" dirty="0">
                <a:solidFill>
                  <a:schemeClr val="accent2">
                    <a:lumMod val="50000"/>
                  </a:schemeClr>
                </a:solidFill>
              </a:rPr>
              <a:t>before I left dealership.  I have been there 4 or 5 times to get oil change and only once have they offered me any beverages or refreshments.  </a:t>
            </a:r>
            <a:r>
              <a:rPr lang="en-US" sz="1600" kern="0" dirty="0">
                <a:solidFill>
                  <a:schemeClr val="bg1"/>
                </a:solidFill>
              </a:rPr>
              <a:t>The waiting area is in the dealership [show]room and the chairs are often too low to the floor to sit in, and it's not much of a waiting area.”</a:t>
            </a:r>
          </a:p>
        </p:txBody>
      </p:sp>
      <p:sp>
        <p:nvSpPr>
          <p:cNvPr id="2" name="Title 1"/>
          <p:cNvSpPr>
            <a:spLocks noGrp="1"/>
          </p:cNvSpPr>
          <p:nvPr>
            <p:ph type="title"/>
          </p:nvPr>
        </p:nvSpPr>
        <p:spPr/>
        <p:txBody>
          <a:bodyPr>
            <a:noAutofit/>
          </a:bodyPr>
          <a:lstStyle/>
          <a:p>
            <a:r>
              <a:rPr lang="en-US" dirty="0"/>
              <a:t>Chevrolet Service Facility: Amenities Offered and Used</a:t>
            </a:r>
          </a:p>
        </p:txBody>
      </p:sp>
      <p:sp>
        <p:nvSpPr>
          <p:cNvPr id="23" name="Text Placeholder 1"/>
          <p:cNvSpPr>
            <a:spLocks noGrp="1"/>
          </p:cNvSpPr>
          <p:nvPr>
            <p:ph type="body" sz="quarter" idx="10"/>
          </p:nvPr>
        </p:nvSpPr>
        <p:spPr/>
        <p:txBody>
          <a:bodyPr>
            <a:noAutofit/>
          </a:bodyPr>
          <a:lstStyle/>
          <a:p>
            <a:r>
              <a:rPr lang="en-US" dirty="0"/>
              <a:t>Existing offerings of beverages, snacks, and magazines may not be sufficient</a:t>
            </a:r>
          </a:p>
        </p:txBody>
      </p:sp>
      <p:sp>
        <p:nvSpPr>
          <p:cNvPr id="7" name="TextBox 6"/>
          <p:cNvSpPr txBox="1"/>
          <p:nvPr/>
        </p:nvSpPr>
        <p:spPr>
          <a:xfrm>
            <a:off x="9778739" y="6278252"/>
            <a:ext cx="2413261" cy="276999"/>
          </a:xfrm>
          <a:prstGeom prst="rect">
            <a:avLst/>
          </a:prstGeom>
          <a:noFill/>
        </p:spPr>
        <p:txBody>
          <a:bodyPr wrap="square" rtlCol="0">
            <a:spAutoFit/>
          </a:bodyPr>
          <a:lstStyle/>
          <a:p>
            <a:pPr algn="r" defTabSz="1219170"/>
            <a:r>
              <a:rPr lang="en-US" sz="1200" kern="0" dirty="0">
                <a:solidFill>
                  <a:schemeClr val="bg2"/>
                </a:solidFill>
              </a:rPr>
              <a:t>Note: Data based to years 1 to 3.</a:t>
            </a:r>
          </a:p>
        </p:txBody>
      </p:sp>
    </p:spTree>
    <p:extLst>
      <p:ext uri="{BB962C8B-B14F-4D97-AF65-F5344CB8AC3E}">
        <p14:creationId xmlns:p14="http://schemas.microsoft.com/office/powerpoint/2010/main" val="427827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62965"/>
            <a:ext cx="12192000" cy="1840636"/>
          </a:xfrm>
        </p:spPr>
        <p:txBody>
          <a:bodyPr/>
          <a:lstStyle/>
          <a:p>
            <a:r>
              <a:rPr lang="en-US" dirty="0"/>
              <a:t>Evolving Customer Expectations</a:t>
            </a:r>
          </a:p>
        </p:txBody>
      </p:sp>
    </p:spTree>
    <p:extLst>
      <p:ext uri="{BB962C8B-B14F-4D97-AF65-F5344CB8AC3E}">
        <p14:creationId xmlns:p14="http://schemas.microsoft.com/office/powerpoint/2010/main" val="104864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the Case</a:t>
            </a:r>
          </a:p>
        </p:txBody>
      </p:sp>
      <p:sp>
        <p:nvSpPr>
          <p:cNvPr id="4" name="TextBox 3"/>
          <p:cNvSpPr txBox="1"/>
          <p:nvPr/>
        </p:nvSpPr>
        <p:spPr>
          <a:xfrm>
            <a:off x="3153106" y="1458765"/>
            <a:ext cx="6646588" cy="1405641"/>
          </a:xfrm>
          <a:prstGeom prst="rect">
            <a:avLst/>
          </a:prstGeom>
          <a:noFill/>
        </p:spPr>
        <p:txBody>
          <a:bodyPr wrap="square" rtlCol="0">
            <a:spAutoFit/>
          </a:bodyPr>
          <a:lstStyle/>
          <a:p>
            <a:pPr defTabSz="1219170"/>
            <a:r>
              <a:rPr lang="en-US" sz="4267" kern="0" dirty="0"/>
              <a:t>How are customer expectations evolving? </a:t>
            </a:r>
          </a:p>
        </p:txBody>
      </p:sp>
      <p:sp>
        <p:nvSpPr>
          <p:cNvPr id="5" name="TextBox 4"/>
          <p:cNvSpPr txBox="1"/>
          <p:nvPr/>
        </p:nvSpPr>
        <p:spPr>
          <a:xfrm>
            <a:off x="3752990" y="3547193"/>
            <a:ext cx="7592988" cy="2718949"/>
          </a:xfrm>
          <a:prstGeom prst="rect">
            <a:avLst/>
          </a:prstGeom>
          <a:noFill/>
        </p:spPr>
        <p:txBody>
          <a:bodyPr wrap="square" rtlCol="0">
            <a:spAutoFit/>
          </a:bodyPr>
          <a:lstStyle/>
          <a:p>
            <a:pPr defTabSz="1219170"/>
            <a:r>
              <a:rPr lang="en-US" sz="4267" kern="0" dirty="0"/>
              <a:t>Customer expectations are influenced—if not defined—</a:t>
            </a:r>
            <a:r>
              <a:rPr lang="en-US" sz="4267" kern="0" dirty="0">
                <a:solidFill>
                  <a:schemeClr val="accent2">
                    <a:lumMod val="75000"/>
                  </a:schemeClr>
                </a:solidFill>
              </a:rPr>
              <a:t>by </a:t>
            </a:r>
            <a:r>
              <a:rPr lang="en-US" sz="4267" i="1" kern="0" dirty="0">
                <a:solidFill>
                  <a:schemeClr val="accent2">
                    <a:lumMod val="75000"/>
                  </a:schemeClr>
                </a:solidFill>
              </a:rPr>
              <a:t>all</a:t>
            </a:r>
            <a:r>
              <a:rPr lang="en-US" sz="4267" kern="0" dirty="0">
                <a:solidFill>
                  <a:schemeClr val="accent2">
                    <a:lumMod val="75000"/>
                  </a:schemeClr>
                </a:solidFill>
              </a:rPr>
              <a:t> customer experiences…across </a:t>
            </a:r>
            <a:r>
              <a:rPr lang="en-US" sz="4267" i="1" kern="0" dirty="0">
                <a:solidFill>
                  <a:schemeClr val="accent2">
                    <a:lumMod val="75000"/>
                  </a:schemeClr>
                </a:solidFill>
              </a:rPr>
              <a:t>all</a:t>
            </a:r>
            <a:r>
              <a:rPr lang="en-US" sz="4267" kern="0" dirty="0">
                <a:solidFill>
                  <a:schemeClr val="accent2">
                    <a:lumMod val="75000"/>
                  </a:schemeClr>
                </a:solidFill>
              </a:rPr>
              <a:t> industries</a:t>
            </a:r>
          </a:p>
        </p:txBody>
      </p:sp>
      <p:pic>
        <p:nvPicPr>
          <p:cNvPr id="8" name="Picture 7" descr="shutterstock_207721999 [Converted].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2181" y="1421133"/>
            <a:ext cx="2383267" cy="2245671"/>
          </a:xfrm>
          <a:prstGeom prst="rect">
            <a:avLst/>
          </a:prstGeom>
        </p:spPr>
      </p:pic>
      <p:pic>
        <p:nvPicPr>
          <p:cNvPr id="9" name="Picture 8" descr="shutterstock_207721999 [Converted].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702082" y="3594241"/>
            <a:ext cx="1825007" cy="2387097"/>
          </a:xfrm>
          <a:prstGeom prst="rect">
            <a:avLst/>
          </a:prstGeom>
        </p:spPr>
      </p:pic>
    </p:spTree>
    <p:extLst>
      <p:ext uri="{BB962C8B-B14F-4D97-AF65-F5344CB8AC3E}">
        <p14:creationId xmlns:p14="http://schemas.microsoft.com/office/powerpoint/2010/main" val="86565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J.D. Power’s Objective:  </a:t>
            </a:r>
          </a:p>
        </p:txBody>
      </p:sp>
      <p:sp>
        <p:nvSpPr>
          <p:cNvPr id="4" name="Content Placeholder 2"/>
          <p:cNvSpPr txBox="1">
            <a:spLocks/>
          </p:cNvSpPr>
          <p:nvPr/>
        </p:nvSpPr>
        <p:spPr>
          <a:xfrm>
            <a:off x="531647" y="2122587"/>
            <a:ext cx="6999259" cy="3375604"/>
          </a:xfrm>
          <a:prstGeom prst="rect">
            <a:avLst/>
          </a:prstGeom>
          <a:noFill/>
        </p:spPr>
        <p:txBody>
          <a:bodyPr wrap="square" rtlCol="0">
            <a:spAutoFit/>
          </a:bodyPr>
          <a:lstStyle>
            <a:defPPr>
              <a:defRPr lang="en-US"/>
            </a:defPPr>
            <a:lvl1pPr>
              <a:defRPr sz="3200" b="0">
                <a:solidFill>
                  <a:schemeClr val="tx1"/>
                </a:solidFill>
                <a:latin typeface="+mn-lt"/>
              </a:defRPr>
            </a:lvl1pPr>
          </a:lstStyle>
          <a:p>
            <a:pPr defTabSz="1219170"/>
            <a:r>
              <a:rPr lang="en-US" sz="4267" kern="0" dirty="0"/>
              <a:t>Identify, translate, and implement best practices from iconic brands across industries to elevate the automotive customer experience</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05133" y="466289"/>
            <a:ext cx="8064244" cy="6813748"/>
          </a:xfrm>
          <a:prstGeom prst="rect">
            <a:avLst/>
          </a:prstGeom>
        </p:spPr>
      </p:pic>
      <p:sp>
        <p:nvSpPr>
          <p:cNvPr id="6" name="Rectangle 5"/>
          <p:cNvSpPr/>
          <p:nvPr/>
        </p:nvSpPr>
        <p:spPr>
          <a:xfrm>
            <a:off x="4279300" y="454030"/>
            <a:ext cx="1817459" cy="38738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2400" kern="0">
              <a:solidFill>
                <a:sysClr val="windowText" lastClr="000000"/>
              </a:solidFill>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12805" y="549337"/>
            <a:ext cx="1477753" cy="182880"/>
          </a:xfrm>
          <a:prstGeom prst="rect">
            <a:avLst/>
          </a:prstGeom>
        </p:spPr>
      </p:pic>
    </p:spTree>
    <p:extLst>
      <p:ext uri="{BB962C8B-B14F-4D97-AF65-F5344CB8AC3E}">
        <p14:creationId xmlns:p14="http://schemas.microsoft.com/office/powerpoint/2010/main" val="403066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6332097" y="2056460"/>
            <a:ext cx="5333600" cy="43232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1867" kern="0" dirty="0">
              <a:solidFill>
                <a:sysClr val="windowText" lastClr="000000"/>
              </a:solidFill>
            </a:endParaRPr>
          </a:p>
        </p:txBody>
      </p:sp>
      <p:sp>
        <p:nvSpPr>
          <p:cNvPr id="24" name="Rectangle 23"/>
          <p:cNvSpPr/>
          <p:nvPr/>
        </p:nvSpPr>
        <p:spPr>
          <a:xfrm>
            <a:off x="418513" y="2335862"/>
            <a:ext cx="5333600" cy="29598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1867" kern="0" dirty="0">
              <a:solidFill>
                <a:sysClr val="windowText" lastClr="000000"/>
              </a:solidFill>
            </a:endParaRPr>
          </a:p>
        </p:txBody>
      </p:sp>
      <p:sp>
        <p:nvSpPr>
          <p:cNvPr id="2" name="Title 1"/>
          <p:cNvSpPr>
            <a:spLocks noGrp="1"/>
          </p:cNvSpPr>
          <p:nvPr>
            <p:ph type="title"/>
          </p:nvPr>
        </p:nvSpPr>
        <p:spPr/>
        <p:txBody>
          <a:bodyPr/>
          <a:lstStyle/>
          <a:p>
            <a:r>
              <a:rPr lang="en-US" dirty="0"/>
              <a:t>Why Customers Appear to be “Changing”</a:t>
            </a:r>
          </a:p>
        </p:txBody>
      </p:sp>
      <p:sp>
        <p:nvSpPr>
          <p:cNvPr id="30" name="Text Placeholder 4"/>
          <p:cNvSpPr>
            <a:spLocks noGrp="1"/>
          </p:cNvSpPr>
          <p:nvPr>
            <p:ph type="body" sz="quarter" idx="10"/>
          </p:nvPr>
        </p:nvSpPr>
        <p:spPr/>
        <p:txBody>
          <a:bodyPr>
            <a:normAutofit/>
          </a:bodyPr>
          <a:lstStyle/>
          <a:p>
            <a:r>
              <a:rPr lang="en-US" dirty="0"/>
              <a:t>The balance of power has shifted from dealers to consumers</a:t>
            </a:r>
          </a:p>
        </p:txBody>
      </p:sp>
      <p:grpSp>
        <p:nvGrpSpPr>
          <p:cNvPr id="23" name="Group 22"/>
          <p:cNvGrpSpPr/>
          <p:nvPr/>
        </p:nvGrpSpPr>
        <p:grpSpPr>
          <a:xfrm>
            <a:off x="418516" y="1951188"/>
            <a:ext cx="5333601" cy="461665"/>
            <a:chOff x="810306" y="1763482"/>
            <a:chExt cx="3305951" cy="570574"/>
          </a:xfrm>
        </p:grpSpPr>
        <p:sp>
          <p:nvSpPr>
            <p:cNvPr id="7" name="Rectangle 6"/>
            <p:cNvSpPr/>
            <p:nvPr/>
          </p:nvSpPr>
          <p:spPr>
            <a:xfrm>
              <a:off x="810306" y="1830803"/>
              <a:ext cx="3305951" cy="4298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1867" kern="0" dirty="0">
                <a:solidFill>
                  <a:schemeClr val="bg1"/>
                </a:solidFill>
              </a:endParaRPr>
            </a:p>
          </p:txBody>
        </p:sp>
        <p:sp>
          <p:nvSpPr>
            <p:cNvPr id="9" name="TextBox 8"/>
            <p:cNvSpPr txBox="1"/>
            <p:nvPr/>
          </p:nvSpPr>
          <p:spPr>
            <a:xfrm>
              <a:off x="1502228" y="1763482"/>
              <a:ext cx="1922106" cy="570574"/>
            </a:xfrm>
            <a:prstGeom prst="rect">
              <a:avLst/>
            </a:prstGeom>
            <a:noFill/>
          </p:spPr>
          <p:txBody>
            <a:bodyPr wrap="square" rtlCol="0">
              <a:spAutoFit/>
            </a:bodyPr>
            <a:lstStyle/>
            <a:p>
              <a:pPr algn="ctr" defTabSz="1219170"/>
              <a:r>
                <a:rPr lang="en-US" sz="2400" kern="0" dirty="0">
                  <a:solidFill>
                    <a:schemeClr val="bg1"/>
                  </a:solidFill>
                </a:rPr>
                <a:t>The Past</a:t>
              </a:r>
            </a:p>
          </p:txBody>
        </p:sp>
      </p:grpSp>
      <p:grpSp>
        <p:nvGrpSpPr>
          <p:cNvPr id="22" name="Group 21"/>
          <p:cNvGrpSpPr/>
          <p:nvPr/>
        </p:nvGrpSpPr>
        <p:grpSpPr>
          <a:xfrm>
            <a:off x="6332097" y="1941169"/>
            <a:ext cx="5333601" cy="461665"/>
            <a:chOff x="4405702" y="1751099"/>
            <a:chExt cx="3305951" cy="570573"/>
          </a:xfrm>
        </p:grpSpPr>
        <p:sp>
          <p:nvSpPr>
            <p:cNvPr id="10" name="Rectangle 9"/>
            <p:cNvSpPr/>
            <p:nvPr/>
          </p:nvSpPr>
          <p:spPr>
            <a:xfrm>
              <a:off x="4405702" y="1820339"/>
              <a:ext cx="3305951" cy="440340"/>
            </a:xfrm>
            <a:prstGeom prst="rect">
              <a:avLst/>
            </a:prstGeom>
            <a:solidFill>
              <a:srgbClr val="00A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1867" kern="0" dirty="0">
                <a:solidFill>
                  <a:schemeClr val="bg1"/>
                </a:solidFill>
              </a:endParaRPr>
            </a:p>
          </p:txBody>
        </p:sp>
        <p:sp>
          <p:nvSpPr>
            <p:cNvPr id="11" name="TextBox 10"/>
            <p:cNvSpPr txBox="1"/>
            <p:nvPr/>
          </p:nvSpPr>
          <p:spPr>
            <a:xfrm>
              <a:off x="5097624" y="1751099"/>
              <a:ext cx="1922106" cy="570573"/>
            </a:xfrm>
            <a:prstGeom prst="rect">
              <a:avLst/>
            </a:prstGeom>
            <a:noFill/>
          </p:spPr>
          <p:txBody>
            <a:bodyPr wrap="square" rtlCol="0">
              <a:spAutoFit/>
            </a:bodyPr>
            <a:lstStyle/>
            <a:p>
              <a:pPr algn="ctr" defTabSz="1219170"/>
              <a:r>
                <a:rPr lang="en-US" sz="2400" kern="0" dirty="0">
                  <a:solidFill>
                    <a:schemeClr val="bg1"/>
                  </a:solidFill>
                </a:rPr>
                <a:t>The Present</a:t>
              </a:r>
            </a:p>
          </p:txBody>
        </p:sp>
      </p:grpSp>
      <p:sp>
        <p:nvSpPr>
          <p:cNvPr id="12" name="TextBox 11"/>
          <p:cNvSpPr txBox="1"/>
          <p:nvPr/>
        </p:nvSpPr>
        <p:spPr>
          <a:xfrm>
            <a:off x="418514" y="2518116"/>
            <a:ext cx="5333601" cy="379656"/>
          </a:xfrm>
          <a:prstGeom prst="rect">
            <a:avLst/>
          </a:prstGeom>
          <a:noFill/>
        </p:spPr>
        <p:txBody>
          <a:bodyPr wrap="square" rtlCol="0">
            <a:spAutoFit/>
          </a:bodyPr>
          <a:lstStyle/>
          <a:p>
            <a:pPr algn="ctr" defTabSz="1219170"/>
            <a:r>
              <a:rPr lang="en-US" sz="1867" kern="0" dirty="0"/>
              <a:t>Limited Information for Consumers</a:t>
            </a:r>
          </a:p>
        </p:txBody>
      </p:sp>
      <p:sp>
        <p:nvSpPr>
          <p:cNvPr id="13" name="TextBox 12"/>
          <p:cNvSpPr txBox="1"/>
          <p:nvPr/>
        </p:nvSpPr>
        <p:spPr>
          <a:xfrm>
            <a:off x="418516" y="3673933"/>
            <a:ext cx="5333601" cy="379656"/>
          </a:xfrm>
          <a:prstGeom prst="rect">
            <a:avLst/>
          </a:prstGeom>
          <a:noFill/>
        </p:spPr>
        <p:txBody>
          <a:bodyPr wrap="square" rtlCol="0">
            <a:spAutoFit/>
          </a:bodyPr>
          <a:lstStyle/>
          <a:p>
            <a:pPr algn="ctr" defTabSz="1219170"/>
            <a:r>
              <a:rPr lang="en-US" sz="1867" kern="0" dirty="0"/>
              <a:t>Lack of Price and Trade Transparency</a:t>
            </a:r>
          </a:p>
        </p:txBody>
      </p:sp>
      <p:sp>
        <p:nvSpPr>
          <p:cNvPr id="14" name="TextBox 13"/>
          <p:cNvSpPr txBox="1"/>
          <p:nvPr/>
        </p:nvSpPr>
        <p:spPr>
          <a:xfrm>
            <a:off x="418516" y="4862869"/>
            <a:ext cx="5333601" cy="379656"/>
          </a:xfrm>
          <a:prstGeom prst="rect">
            <a:avLst/>
          </a:prstGeom>
          <a:noFill/>
        </p:spPr>
        <p:txBody>
          <a:bodyPr wrap="square" rtlCol="0">
            <a:spAutoFit/>
          </a:bodyPr>
          <a:lstStyle/>
          <a:p>
            <a:pPr algn="ctr" defTabSz="1219170"/>
            <a:r>
              <a:rPr lang="en-US" sz="1867" kern="0" dirty="0"/>
              <a:t>Dealers in Control</a:t>
            </a:r>
          </a:p>
        </p:txBody>
      </p:sp>
      <p:sp>
        <p:nvSpPr>
          <p:cNvPr id="15" name="TextBox 14"/>
          <p:cNvSpPr txBox="1"/>
          <p:nvPr/>
        </p:nvSpPr>
        <p:spPr>
          <a:xfrm>
            <a:off x="6332097" y="2518117"/>
            <a:ext cx="5333601" cy="666977"/>
          </a:xfrm>
          <a:prstGeom prst="rect">
            <a:avLst/>
          </a:prstGeom>
          <a:noFill/>
        </p:spPr>
        <p:txBody>
          <a:bodyPr wrap="square" rtlCol="0">
            <a:spAutoFit/>
          </a:bodyPr>
          <a:lstStyle/>
          <a:p>
            <a:pPr algn="ctr" defTabSz="1219170"/>
            <a:r>
              <a:rPr lang="en-US" sz="1867" kern="0" dirty="0"/>
              <a:t>Access to Information Any Time, Anywhere Through Mobile</a:t>
            </a:r>
          </a:p>
        </p:txBody>
      </p:sp>
      <p:sp>
        <p:nvSpPr>
          <p:cNvPr id="16" name="TextBox 15"/>
          <p:cNvSpPr txBox="1"/>
          <p:nvPr/>
        </p:nvSpPr>
        <p:spPr>
          <a:xfrm>
            <a:off x="6332098" y="3673933"/>
            <a:ext cx="5333601" cy="379656"/>
          </a:xfrm>
          <a:prstGeom prst="rect">
            <a:avLst/>
          </a:prstGeom>
          <a:noFill/>
        </p:spPr>
        <p:txBody>
          <a:bodyPr wrap="square" rtlCol="0">
            <a:spAutoFit/>
          </a:bodyPr>
          <a:lstStyle/>
          <a:p>
            <a:pPr algn="ctr" defTabSz="1219170"/>
            <a:r>
              <a:rPr lang="en-US" sz="1867" kern="0" dirty="0"/>
              <a:t>Near Complete Transparency</a:t>
            </a:r>
          </a:p>
        </p:txBody>
      </p:sp>
      <p:sp>
        <p:nvSpPr>
          <p:cNvPr id="17" name="TextBox 16"/>
          <p:cNvSpPr txBox="1"/>
          <p:nvPr/>
        </p:nvSpPr>
        <p:spPr>
          <a:xfrm>
            <a:off x="6332098" y="4862869"/>
            <a:ext cx="5333601" cy="379656"/>
          </a:xfrm>
          <a:prstGeom prst="rect">
            <a:avLst/>
          </a:prstGeom>
          <a:noFill/>
        </p:spPr>
        <p:txBody>
          <a:bodyPr wrap="square" rtlCol="0">
            <a:spAutoFit/>
          </a:bodyPr>
          <a:lstStyle/>
          <a:p>
            <a:pPr algn="ctr" defTabSz="1219170"/>
            <a:r>
              <a:rPr lang="en-US" sz="1867" kern="0" dirty="0"/>
              <a:t>Customers in Control</a:t>
            </a:r>
          </a:p>
        </p:txBody>
      </p:sp>
      <p:sp>
        <p:nvSpPr>
          <p:cNvPr id="18" name="Down Arrow 17"/>
          <p:cNvSpPr/>
          <p:nvPr/>
        </p:nvSpPr>
        <p:spPr>
          <a:xfrm>
            <a:off x="2643200" y="3177586"/>
            <a:ext cx="884224" cy="323279"/>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1867" kern="0" dirty="0">
              <a:solidFill>
                <a:sysClr val="windowText" lastClr="000000"/>
              </a:solidFill>
            </a:endParaRPr>
          </a:p>
        </p:txBody>
      </p:sp>
      <p:sp>
        <p:nvSpPr>
          <p:cNvPr id="19" name="Down Arrow 18"/>
          <p:cNvSpPr/>
          <p:nvPr/>
        </p:nvSpPr>
        <p:spPr>
          <a:xfrm>
            <a:off x="2643200" y="4369375"/>
            <a:ext cx="884224" cy="323279"/>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1867" kern="0" dirty="0">
              <a:solidFill>
                <a:sysClr val="windowText" lastClr="000000"/>
              </a:solidFill>
            </a:endParaRPr>
          </a:p>
        </p:txBody>
      </p:sp>
      <p:sp>
        <p:nvSpPr>
          <p:cNvPr id="20" name="Down Arrow 19"/>
          <p:cNvSpPr/>
          <p:nvPr/>
        </p:nvSpPr>
        <p:spPr>
          <a:xfrm>
            <a:off x="8556783" y="3348365"/>
            <a:ext cx="884224" cy="323279"/>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1867" kern="0" dirty="0">
              <a:solidFill>
                <a:sysClr val="windowText" lastClr="000000"/>
              </a:solidFill>
            </a:endParaRPr>
          </a:p>
        </p:txBody>
      </p:sp>
      <p:sp>
        <p:nvSpPr>
          <p:cNvPr id="21" name="Down Arrow 20"/>
          <p:cNvSpPr/>
          <p:nvPr/>
        </p:nvSpPr>
        <p:spPr>
          <a:xfrm>
            <a:off x="8556783" y="4369375"/>
            <a:ext cx="884224" cy="323279"/>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1867" kern="0" dirty="0">
              <a:solidFill>
                <a:sysClr val="windowText" lastClr="000000"/>
              </a:solidFill>
            </a:endParaRPr>
          </a:p>
        </p:txBody>
      </p:sp>
      <p:sp>
        <p:nvSpPr>
          <p:cNvPr id="26" name="Down Arrow 25"/>
          <p:cNvSpPr/>
          <p:nvPr/>
        </p:nvSpPr>
        <p:spPr>
          <a:xfrm>
            <a:off x="8556785" y="5317875"/>
            <a:ext cx="884224" cy="323279"/>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1867" kern="0" dirty="0">
              <a:solidFill>
                <a:sysClr val="windowText" lastClr="000000"/>
              </a:solidFill>
            </a:endParaRPr>
          </a:p>
        </p:txBody>
      </p:sp>
      <p:sp>
        <p:nvSpPr>
          <p:cNvPr id="27" name="TextBox 26"/>
          <p:cNvSpPr txBox="1"/>
          <p:nvPr/>
        </p:nvSpPr>
        <p:spPr>
          <a:xfrm>
            <a:off x="6332100" y="5682127"/>
            <a:ext cx="5333601" cy="666977"/>
          </a:xfrm>
          <a:prstGeom prst="rect">
            <a:avLst/>
          </a:prstGeom>
          <a:noFill/>
          <a:ln w="12700" cmpd="sng">
            <a:solidFill>
              <a:schemeClr val="accent1"/>
            </a:solidFill>
          </a:ln>
        </p:spPr>
        <p:txBody>
          <a:bodyPr wrap="square" rtlCol="0">
            <a:spAutoFit/>
          </a:bodyPr>
          <a:lstStyle/>
          <a:p>
            <a:pPr algn="ctr" defTabSz="1219170"/>
            <a:r>
              <a:rPr lang="en-US" sz="1867" kern="0" dirty="0"/>
              <a:t>Control allows customer to choose a brand and dealer that most effectively meets their needs</a:t>
            </a: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005202" y="1381541"/>
            <a:ext cx="2199601" cy="1430065"/>
          </a:xfrm>
          <a:prstGeom prst="rect">
            <a:avLst/>
          </a:prstGeom>
          <a:noFill/>
          <a:extLst/>
        </p:spPr>
      </p:pic>
    </p:spTree>
    <p:extLst>
      <p:ext uri="{BB962C8B-B14F-4D97-AF65-F5344CB8AC3E}">
        <p14:creationId xmlns:p14="http://schemas.microsoft.com/office/powerpoint/2010/main" val="3162463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r>
              <a:rPr lang="en-US" dirty="0"/>
              <a:t>The dealership experience is being judged against leading brands across all industries</a:t>
            </a:r>
          </a:p>
        </p:txBody>
      </p:sp>
      <p:grpSp>
        <p:nvGrpSpPr>
          <p:cNvPr id="35" name="Group 34"/>
          <p:cNvGrpSpPr/>
          <p:nvPr/>
        </p:nvGrpSpPr>
        <p:grpSpPr>
          <a:xfrm>
            <a:off x="1052977" y="1511333"/>
            <a:ext cx="10321843" cy="1801913"/>
            <a:chOff x="370020" y="4885235"/>
            <a:chExt cx="8845335" cy="1703793"/>
          </a:xfrm>
        </p:grpSpPr>
        <p:pic>
          <p:nvPicPr>
            <p:cNvPr id="36"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7711" y="5071769"/>
              <a:ext cx="1283270" cy="260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7" descr="http://vignette4.wikia.nocookie.net/logopedia/images/d/dd/Disney_Logo.png/revision/latest?cb=2012122810131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0066" y="4979936"/>
              <a:ext cx="966316" cy="52840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9" descr="https://upload.wikimedia.org/wikipedia/en/6/64/Edjones_logo.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89452" y="5780674"/>
              <a:ext cx="949840" cy="50785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http://www.singaporeair.com/saar5/images/logo-footer-singaporeairlines.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910180" y="4905792"/>
              <a:ext cx="1236174" cy="44583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http://cdn.thepointsguy.com/wp-content/uploads/2013/10/emirates-logo.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759998" y="5001127"/>
              <a:ext cx="750174" cy="45978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 descr="http://adaptly-com-public.s3.amazonaws.com/wp-content/uploads/2014/12/26152123/Equinox-Logo.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838972" y="5002336"/>
              <a:ext cx="967148" cy="49324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0" descr="https://upload.wikimedia.org/wikipedia/en/thumb/3/37/Four_Seasons_Hotels_and_Resorts.svg/1280px-Four_Seasons_Hotels_and_Resorts.svg.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691170" y="5734271"/>
              <a:ext cx="786238" cy="52149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2" descr="https://upload.wikimedia.org/wikipedia/en/thumb/8/81/Bellagio_Hotel_and_Casino.svg/308px-Bellagio_Hotel_and_Casino.svg.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70020" y="4977484"/>
              <a:ext cx="1049828" cy="51809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4" descr="http://logok.org/wp-content/uploads/2015/01/Amazon-logo.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954147" y="5603367"/>
              <a:ext cx="1261208" cy="94590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6" descr="http://forums.macrumors.com/attachments/apple-logo-gif.87561/"/>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108801" y="4885235"/>
              <a:ext cx="498698" cy="575676"/>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8" descr="http://tomorrowproducts.com/wp-content/uploads/2016/02/zappos-logo-transparent-zappos-logo.jp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895021" y="5878755"/>
              <a:ext cx="919258" cy="40977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0" descr="http://www.mcuw.org/sites/mcuw.org/files/4217.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70020" y="5539200"/>
              <a:ext cx="1049828" cy="104982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2" descr="https://upload.wikimedia.org/wikipedia/en/thumb/3/35/Starbucks_Coffee_Logo.svg/1024px-Starbucks_Coffee_Logo.svg.pn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177643" y="5765349"/>
              <a:ext cx="524856" cy="524856"/>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4" descr="http://www.hamdantouristik.com/photos/jumeirah-hotels-and-resorts.png"/>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5952581" y="5760693"/>
              <a:ext cx="807878" cy="535220"/>
            </a:xfrm>
            <a:prstGeom prst="rect">
              <a:avLst/>
            </a:prstGeom>
            <a:noFill/>
            <a:extLst>
              <a:ext uri="{909E8E84-426E-40DD-AFC4-6F175D3DCCD1}">
                <a14:hiddenFill xmlns:a14="http://schemas.microsoft.com/office/drawing/2010/main">
                  <a:solidFill>
                    <a:srgbClr val="FFFFFF"/>
                  </a:solidFill>
                </a14:hiddenFill>
              </a:ext>
            </a:extLst>
          </p:spPr>
        </p:pic>
      </p:grpSp>
      <p:pic>
        <p:nvPicPr>
          <p:cNvPr id="3074" name="Picture 2"/>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204983" y="3238632"/>
            <a:ext cx="12578361" cy="3628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itle 1"/>
          <p:cNvSpPr>
            <a:spLocks noGrp="1"/>
          </p:cNvSpPr>
          <p:nvPr>
            <p:ph type="title"/>
          </p:nvPr>
        </p:nvSpPr>
        <p:spPr>
          <a:xfrm>
            <a:off x="431801" y="410633"/>
            <a:ext cx="11255255" cy="457200"/>
          </a:xfrm>
        </p:spPr>
        <p:txBody>
          <a:bodyPr/>
          <a:lstStyle/>
          <a:p>
            <a:r>
              <a:rPr lang="en-US" dirty="0">
                <a:latin typeface="Calibri" pitchFamily="34" charset="0"/>
              </a:rPr>
              <a:t>Experiences Set </a:t>
            </a:r>
            <a:r>
              <a:rPr lang="en-US" dirty="0">
                <a:solidFill>
                  <a:schemeClr val="accent6"/>
                </a:solidFill>
                <a:latin typeface="Calibri" pitchFamily="34" charset="0"/>
              </a:rPr>
              <a:t>NEXT</a:t>
            </a:r>
            <a:r>
              <a:rPr lang="en-US" dirty="0">
                <a:latin typeface="Calibri" pitchFamily="34" charset="0"/>
              </a:rPr>
              <a:t>pectations</a:t>
            </a:r>
            <a:endParaRPr lang="en-US" b="0" dirty="0">
              <a:latin typeface="Calibri" pitchFamily="34" charset="0"/>
            </a:endParaRPr>
          </a:p>
        </p:txBody>
      </p:sp>
    </p:spTree>
    <p:extLst>
      <p:ext uri="{BB962C8B-B14F-4D97-AF65-F5344CB8AC3E}">
        <p14:creationId xmlns:p14="http://schemas.microsoft.com/office/powerpoint/2010/main" val="1926303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Looking outside Automotive</a:t>
            </a:r>
          </a:p>
        </p:txBody>
      </p:sp>
      <p:sp>
        <p:nvSpPr>
          <p:cNvPr id="3" name="Text Placeholder 2"/>
          <p:cNvSpPr>
            <a:spLocks noGrp="1"/>
          </p:cNvSpPr>
          <p:nvPr>
            <p:ph type="body" sz="quarter" idx="10"/>
          </p:nvPr>
        </p:nvSpPr>
        <p:spPr>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r>
              <a:rPr lang="en-US" dirty="0"/>
              <a:t>Savvy dealers are looking to retail leaders outside of automotive for customer experience best practices…</a:t>
            </a:r>
          </a:p>
          <a:p>
            <a:endParaRPr lang="en-US" dirty="0"/>
          </a:p>
        </p:txBody>
      </p:sp>
      <p:pic>
        <p:nvPicPr>
          <p:cNvPr id="4099"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94202" y="2634151"/>
            <a:ext cx="11212199" cy="2292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5209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nchor="b"/>
          <a:lstStyle/>
          <a:p>
            <a:r>
              <a:rPr lang="en-US" dirty="0">
                <a:latin typeface="Calibri" pitchFamily="34" charset="0"/>
              </a:rPr>
              <a:t>Customer Empowerment / “Metailing”</a:t>
            </a:r>
          </a:p>
        </p:txBody>
      </p:sp>
      <p:sp>
        <p:nvSpPr>
          <p:cNvPr id="2" name="Text Placeholder 1"/>
          <p:cNvSpPr>
            <a:spLocks noGrp="1"/>
          </p:cNvSpPr>
          <p:nvPr>
            <p:ph type="body" sz="quarter" idx="10"/>
          </p:nvPr>
        </p:nvSpPr>
        <p:spPr/>
        <p:txBody>
          <a:bodyPr>
            <a:noAutofit/>
          </a:bodyPr>
          <a:lstStyle/>
          <a:p>
            <a:r>
              <a:rPr lang="en-US" dirty="0"/>
              <a:t>Businesses are responding by delivering personalized experiences designed to meet each individual’s unique needs</a:t>
            </a:r>
          </a:p>
        </p:txBody>
      </p:sp>
      <p:pic>
        <p:nvPicPr>
          <p:cNvPr id="14" name="Picture 5" descr="PersonalShopperJCrew"/>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9580" y="2053274"/>
            <a:ext cx="3514043" cy="24839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personal-shopping-Us-Landing_0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50501" y="3300408"/>
            <a:ext cx="2736628" cy="2933403"/>
          </a:xfrm>
          <a:prstGeom prst="rect">
            <a:avLst/>
          </a:prstGeom>
          <a:noFill/>
          <a:ln w="9525">
            <a:solidFill>
              <a:srgbClr val="625E5A"/>
            </a:solidFill>
            <a:miter lim="800000"/>
            <a:headEnd/>
            <a:tailEnd/>
          </a:ln>
          <a:extLst>
            <a:ext uri="{909E8E84-426E-40DD-AFC4-6F175D3DCCD1}">
              <a14:hiddenFill xmlns:a14="http://schemas.microsoft.com/office/drawing/2010/main">
                <a:solidFill>
                  <a:srgbClr val="FFFFFF"/>
                </a:solidFill>
              </a14:hiddenFill>
            </a:ext>
          </a:extLst>
        </p:spPr>
      </p:pic>
      <p:sp>
        <p:nvSpPr>
          <p:cNvPr id="9" name="Content Placeholder 7"/>
          <p:cNvSpPr txBox="1">
            <a:spLocks/>
          </p:cNvSpPr>
          <p:nvPr/>
        </p:nvSpPr>
        <p:spPr>
          <a:xfrm>
            <a:off x="4879808" y="1923895"/>
            <a:ext cx="7004075" cy="4724839"/>
          </a:xfrm>
          <a:prstGeom prst="rect">
            <a:avLst/>
          </a:prstGeom>
        </p:spPr>
        <p:txBody>
          <a:bodyPr vert="horz" lIns="121877" tIns="60939" rIns="121877" bIns="60939" rtlCol="0">
            <a:noAutofit/>
          </a:bodyPr>
          <a:lstStyle>
            <a:lvl1pPr marL="233280" indent="-233280" algn="l" defTabSz="914074" rtl="0" eaLnBrk="1" latinLnBrk="0" hangingPunct="1">
              <a:spcBef>
                <a:spcPts val="500"/>
              </a:spcBef>
              <a:buClr>
                <a:schemeClr val="accent6"/>
              </a:buClr>
              <a:buFont typeface="Wingdings" pitchFamily="2" charset="2"/>
              <a:buChar char="§"/>
              <a:defRPr sz="2400" kern="1200">
                <a:solidFill>
                  <a:schemeClr val="tx1"/>
                </a:solidFill>
                <a:latin typeface="+mj-lt"/>
                <a:ea typeface="+mn-ea"/>
                <a:cs typeface="+mn-cs"/>
              </a:defRPr>
            </a:lvl1pPr>
            <a:lvl2pPr marL="517340" indent="-223758" algn="l" defTabSz="914074" rtl="0" eaLnBrk="1" latinLnBrk="0" hangingPunct="1">
              <a:spcBef>
                <a:spcPts val="500"/>
              </a:spcBef>
              <a:buClr>
                <a:schemeClr val="accent6"/>
              </a:buClr>
              <a:buFont typeface="Arial" pitchFamily="34" charset="0"/>
              <a:buChar char="•"/>
              <a:defRPr sz="2000" kern="1200">
                <a:solidFill>
                  <a:schemeClr val="tx1"/>
                </a:solidFill>
                <a:latin typeface="+mj-lt"/>
                <a:ea typeface="+mn-ea"/>
                <a:cs typeface="+mn-cs"/>
              </a:defRPr>
            </a:lvl2pPr>
            <a:lvl3pPr marL="801401" indent="-171390" algn="l" defTabSz="914074" rtl="0" eaLnBrk="1" latinLnBrk="0" hangingPunct="1">
              <a:spcBef>
                <a:spcPts val="500"/>
              </a:spcBef>
              <a:buClr>
                <a:schemeClr val="accent6"/>
              </a:buClr>
              <a:buSzPct val="85000"/>
              <a:buFont typeface="Arial" pitchFamily="34" charset="0"/>
              <a:buChar char="̶"/>
              <a:defRPr sz="1800" kern="1200">
                <a:solidFill>
                  <a:schemeClr val="tx1"/>
                </a:solidFill>
                <a:latin typeface="+mj-lt"/>
                <a:ea typeface="+mn-ea"/>
                <a:cs typeface="+mn-cs"/>
              </a:defRPr>
            </a:lvl3pPr>
            <a:lvl4pPr marL="1090224" indent="-228520" algn="l" defTabSz="914074" rtl="0" eaLnBrk="1" latinLnBrk="0" hangingPunct="1">
              <a:spcBef>
                <a:spcPts val="0"/>
              </a:spcBef>
              <a:buClr>
                <a:schemeClr val="accent6"/>
              </a:buClr>
              <a:buSzPct val="80000"/>
              <a:buFont typeface="Courier New" pitchFamily="49" charset="0"/>
              <a:buChar char="o"/>
              <a:defRPr sz="1600" kern="1200">
                <a:solidFill>
                  <a:schemeClr val="tx1"/>
                </a:solidFill>
                <a:latin typeface="+mj-lt"/>
                <a:ea typeface="+mn-ea"/>
                <a:cs typeface="+mn-cs"/>
              </a:defRPr>
            </a:lvl4pPr>
            <a:lvl5pPr marL="2056668" indent="-228520" algn="l" defTabSz="914074"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3704" indent="-228520" algn="l" defTabSz="91407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42" indent="-228520" algn="l" defTabSz="91407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78" indent="-228520" algn="l" defTabSz="91407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14" indent="-228520" algn="l" defTabSz="91407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11032" indent="-311032" defTabSz="1218735">
              <a:spcBef>
                <a:spcPts val="1333"/>
              </a:spcBef>
              <a:buFont typeface="Arial"/>
              <a:buChar char="•"/>
            </a:pPr>
            <a:r>
              <a:rPr lang="en-US" sz="2133" dirty="0">
                <a:latin typeface="Calibri" pitchFamily="34" charset="0"/>
              </a:rPr>
              <a:t>Purchasing the desired product or service is </a:t>
            </a:r>
            <a:r>
              <a:rPr lang="en-US" sz="2133" dirty="0">
                <a:solidFill>
                  <a:srgbClr val="E31837"/>
                </a:solidFill>
                <a:latin typeface="Calibri" pitchFamily="34" charset="0"/>
              </a:rPr>
              <a:t>only part of the experience</a:t>
            </a:r>
          </a:p>
          <a:p>
            <a:pPr marL="311032" indent="-311032" defTabSz="1218735">
              <a:spcBef>
                <a:spcPts val="1333"/>
              </a:spcBef>
              <a:buFont typeface="Arial"/>
              <a:buChar char="•"/>
            </a:pPr>
            <a:r>
              <a:rPr lang="en-US" sz="2133" dirty="0">
                <a:solidFill>
                  <a:srgbClr val="E31837"/>
                </a:solidFill>
                <a:latin typeface="Calibri" pitchFamily="34" charset="0"/>
              </a:rPr>
              <a:t>Customization of the shopping process </a:t>
            </a:r>
            <a:r>
              <a:rPr lang="en-US" sz="2133" dirty="0">
                <a:latin typeface="Calibri" pitchFamily="34" charset="0"/>
              </a:rPr>
              <a:t>provides differentiation</a:t>
            </a:r>
          </a:p>
          <a:p>
            <a:pPr marL="311032" indent="-311032" defTabSz="1218735">
              <a:spcBef>
                <a:spcPts val="1333"/>
              </a:spcBef>
              <a:buFont typeface="Arial"/>
              <a:buChar char="•"/>
            </a:pPr>
            <a:r>
              <a:rPr lang="en-US" sz="2133" dirty="0">
                <a:latin typeface="Calibri" pitchFamily="34" charset="0"/>
              </a:rPr>
              <a:t>Service industries offer customers a </a:t>
            </a:r>
            <a:r>
              <a:rPr lang="en-US" sz="2133" dirty="0">
                <a:solidFill>
                  <a:srgbClr val="E31837"/>
                </a:solidFill>
                <a:latin typeface="Calibri" pitchFamily="34" charset="0"/>
              </a:rPr>
              <a:t>unique experience </a:t>
            </a:r>
            <a:r>
              <a:rPr lang="en-US" sz="2133" dirty="0">
                <a:latin typeface="Calibri" pitchFamily="34" charset="0"/>
              </a:rPr>
              <a:t>that would otherwise be lacking in noteworthiness</a:t>
            </a:r>
          </a:p>
          <a:p>
            <a:pPr marL="311032" indent="-311032" defTabSz="1218735">
              <a:spcBef>
                <a:spcPts val="1333"/>
              </a:spcBef>
              <a:buFont typeface="Arial"/>
              <a:buChar char="•"/>
            </a:pPr>
            <a:r>
              <a:rPr lang="en-US" sz="2133" dirty="0"/>
              <a:t>Individualization of services is an opportunity to turn a “painful” activity into</a:t>
            </a:r>
            <a:r>
              <a:rPr lang="en-US" sz="2133" dirty="0">
                <a:solidFill>
                  <a:schemeClr val="bg1">
                    <a:lumMod val="50000"/>
                  </a:schemeClr>
                </a:solidFill>
              </a:rPr>
              <a:t> </a:t>
            </a:r>
            <a:r>
              <a:rPr lang="en-US" sz="2133" dirty="0">
                <a:solidFill>
                  <a:srgbClr val="E31837"/>
                </a:solidFill>
              </a:rPr>
              <a:t>a loyalty moment</a:t>
            </a:r>
          </a:p>
          <a:p>
            <a:pPr marL="689769" lvl="1" indent="-298337" defTabSz="1218735">
              <a:spcBef>
                <a:spcPts val="1333"/>
              </a:spcBef>
              <a:buFont typeface="Arial"/>
              <a:buChar char="•"/>
            </a:pPr>
            <a:r>
              <a:rPr lang="en-US" sz="2133" dirty="0">
                <a:solidFill>
                  <a:srgbClr val="E31837"/>
                </a:solidFill>
              </a:rPr>
              <a:t>“Wow, I didn’t expect that”, or</a:t>
            </a:r>
          </a:p>
          <a:p>
            <a:pPr marL="689769" lvl="1" indent="-298337" defTabSz="1218735">
              <a:spcBef>
                <a:spcPts val="1333"/>
              </a:spcBef>
              <a:buFont typeface="Arial"/>
              <a:buChar char="•"/>
            </a:pPr>
            <a:r>
              <a:rPr lang="en-US" sz="2133" dirty="0">
                <a:solidFill>
                  <a:srgbClr val="E31837"/>
                </a:solidFill>
              </a:rPr>
              <a:t>“Wow, that was vastly improved”</a:t>
            </a:r>
            <a:endParaRPr lang="en-US" sz="2133" b="1" dirty="0">
              <a:solidFill>
                <a:srgbClr val="E31837"/>
              </a:solidFill>
            </a:endParaRPr>
          </a:p>
        </p:txBody>
      </p:sp>
    </p:spTree>
    <p:extLst>
      <p:ext uri="{BB962C8B-B14F-4D97-AF65-F5344CB8AC3E}">
        <p14:creationId xmlns:p14="http://schemas.microsoft.com/office/powerpoint/2010/main" val="1152931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sz="7200" dirty="0"/>
              <a:t>KRISTIN SOWLE</a:t>
            </a:r>
          </a:p>
        </p:txBody>
      </p:sp>
      <p:sp>
        <p:nvSpPr>
          <p:cNvPr id="3" name="Subtitle 2"/>
          <p:cNvSpPr>
            <a:spLocks noGrp="1"/>
          </p:cNvSpPr>
          <p:nvPr>
            <p:ph type="body" idx="1"/>
          </p:nvPr>
        </p:nvSpPr>
        <p:spPr>
          <a:xfrm>
            <a:off x="3591612" y="3852678"/>
            <a:ext cx="8344073" cy="1281889"/>
          </a:xfrm>
        </p:spPr>
        <p:txBody>
          <a:bodyPr/>
          <a:lstStyle/>
          <a:p>
            <a:pPr marL="0" indent="0">
              <a:buNone/>
            </a:pPr>
            <a:r>
              <a:rPr lang="en-US" b="1" dirty="0"/>
              <a:t>SENIOR DIRECTOR</a:t>
            </a:r>
          </a:p>
          <a:p>
            <a:pPr marL="0" indent="0">
              <a:buNone/>
            </a:pPr>
            <a:r>
              <a:rPr lang="en-US" dirty="0"/>
              <a:t>J.D. Power </a:t>
            </a:r>
          </a:p>
        </p:txBody>
      </p:sp>
    </p:spTree>
    <p:extLst>
      <p:ext uri="{BB962C8B-B14F-4D97-AF65-F5344CB8AC3E}">
        <p14:creationId xmlns:p14="http://schemas.microsoft.com/office/powerpoint/2010/main" val="348397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Emerging Threats</a:t>
            </a:r>
          </a:p>
        </p:txBody>
      </p:sp>
      <p:sp>
        <p:nvSpPr>
          <p:cNvPr id="4" name="Text Placeholder 3"/>
          <p:cNvSpPr>
            <a:spLocks noGrp="1"/>
          </p:cNvSpPr>
          <p:nvPr>
            <p:ph type="body" sz="quarter" idx="10"/>
          </p:nvPr>
        </p:nvSpPr>
        <p:spPr/>
        <p:txBody>
          <a:bodyPr>
            <a:noAutofit/>
          </a:bodyPr>
          <a:lstStyle/>
          <a:p>
            <a:pPr>
              <a:spcBef>
                <a:spcPts val="0"/>
              </a:spcBef>
            </a:pPr>
            <a:r>
              <a:rPr lang="en-US" dirty="0"/>
              <a:t>Dealers who ignore this CX evolution will be challenged by non-traditional competitors</a:t>
            </a:r>
          </a:p>
        </p:txBody>
      </p:sp>
      <p:pic>
        <p:nvPicPr>
          <p:cNvPr id="20" name="Picture 1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19903" y="3403549"/>
            <a:ext cx="6093391" cy="3584089"/>
          </a:xfrm>
          <a:prstGeom prst="rect">
            <a:avLst/>
          </a:prstGeom>
        </p:spPr>
      </p:pic>
      <p:pic>
        <p:nvPicPr>
          <p:cNvPr id="21" name="Picture 20"/>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5200" y="3406098"/>
            <a:ext cx="6235103" cy="3581540"/>
          </a:xfrm>
          <a:prstGeom prst="rect">
            <a:avLst/>
          </a:prstGeom>
        </p:spPr>
      </p:pic>
      <p:pic>
        <p:nvPicPr>
          <p:cNvPr id="22" name="Picture 7" descr="http://pictures.dealer.com/h/hendrickcdjramcllc/0437/49bf6ff1471736c275c39a6e53ffef3ax.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91654" y="2445881"/>
            <a:ext cx="2076317" cy="8738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9" descr="http://startupbeat.com/wp-content/uploads/2014/04/Beepi-logo.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37408" y="2311745"/>
            <a:ext cx="1013805" cy="101380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1" descr="http://blog.carvana.com/wp-content/uploads/2014/09/carvana-logo.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410745" y="2359559"/>
            <a:ext cx="1892872" cy="99375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3" descr="https://upload.wikimedia.org/wikipedia/en/f/f1/Vroom_Corporate_Logo.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4917" y="1911984"/>
            <a:ext cx="1806696" cy="34808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5" descr="http://ridesharedashboard.com/wp-content/uploads/2015/04/yourmechanic-logo.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887389" y="2507379"/>
            <a:ext cx="1987515" cy="62254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7" descr="http://www.underconsideration.com/brandnew/archives/turo_logo_detail.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211885" y="1779780"/>
            <a:ext cx="1587104" cy="57929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9" descr="http://www.car-brand-names.com/wp-content/uploads/2015/05/Tesla-Motors-symbol.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905716" y="1238280"/>
            <a:ext cx="1834659" cy="136547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1" descr="http://1.bp.blogspot.com/-24RAvKSI_4w/UrDR2nyZIeI/AAAAAAAAAoM/aom5tV-4jbg/s1600/logo.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2390427" y="1798146"/>
            <a:ext cx="781892" cy="57575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6" descr="http://forums.macrumors.com/attachments/apple-logo-gif.87561/"/>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1133467" y="2426100"/>
            <a:ext cx="745587" cy="86067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7" descr="http://res.cloudinary.com/demo/image/fetch/fl_png8/https:/www.google.com/images/branding/googlelogo/2x/googlelogo_color_272x92dp.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782283" y="1799166"/>
            <a:ext cx="1696205" cy="57371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https://upload.wikimedia.org/wikipedia/commons/thumb/0/0e/Costco_Wholesale.svg/1280px-Costco_Wholesale.svg.pn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10208271" y="1740678"/>
            <a:ext cx="1763011" cy="63220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3"/>
          <p:cNvPicPr>
            <a:picLocks noChangeAspect="1" noChangeArrowheads="1"/>
          </p:cNvPicPr>
          <p:nvPr/>
        </p:nvPicPr>
        <p:blipFill rotWithShape="1">
          <a:blip r:embed="rId16" cstate="email">
            <a:extLst>
              <a:ext uri="{28A0092B-C50C-407E-A947-70E740481C1C}">
                <a14:useLocalDpi xmlns:a14="http://schemas.microsoft.com/office/drawing/2010/main"/>
              </a:ext>
            </a:extLst>
          </a:blip>
          <a:srcRect/>
          <a:stretch/>
        </p:blipFill>
        <p:spPr bwMode="auto">
          <a:xfrm>
            <a:off x="8752739" y="2582955"/>
            <a:ext cx="1935008" cy="546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5756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32193"/>
            <a:ext cx="12192000" cy="1609999"/>
          </a:xfrm>
        </p:spPr>
        <p:txBody>
          <a:bodyPr/>
          <a:lstStyle/>
          <a:p>
            <a:r>
              <a:rPr lang="en-US" dirty="0"/>
              <a:t>Delivering an Elevated</a:t>
            </a:r>
            <a:br>
              <a:rPr lang="en-US" dirty="0"/>
            </a:br>
            <a:r>
              <a:rPr lang="en-US" dirty="0"/>
              <a:t>Customer Experience</a:t>
            </a:r>
          </a:p>
        </p:txBody>
      </p:sp>
    </p:spTree>
    <p:extLst>
      <p:ext uri="{BB962C8B-B14F-4D97-AF65-F5344CB8AC3E}">
        <p14:creationId xmlns:p14="http://schemas.microsoft.com/office/powerpoint/2010/main" val="4172601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bwMode="auto">
          <a:xfrm flipH="1">
            <a:off x="8039569" y="3060701"/>
            <a:ext cx="3315472" cy="1"/>
          </a:xfrm>
          <a:prstGeom prst="line">
            <a:avLst/>
          </a:prstGeom>
          <a:solidFill>
            <a:schemeClr val="bg2"/>
          </a:solidFill>
          <a:ln w="9525" cap="flat" cmpd="sng" algn="ctr">
            <a:solidFill>
              <a:schemeClr val="accent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p:nvPr/>
        </p:nvCxnSpPr>
        <p:spPr bwMode="auto">
          <a:xfrm flipH="1">
            <a:off x="6859896" y="6030197"/>
            <a:ext cx="4550475" cy="0"/>
          </a:xfrm>
          <a:prstGeom prst="line">
            <a:avLst/>
          </a:prstGeom>
          <a:solidFill>
            <a:schemeClr val="bg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flipH="1">
            <a:off x="442705" y="3307473"/>
            <a:ext cx="3515376" cy="0"/>
          </a:xfrm>
          <a:prstGeom prst="line">
            <a:avLst/>
          </a:prstGeom>
          <a:solidFill>
            <a:schemeClr val="bg2"/>
          </a:solidFill>
          <a:ln w="952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1"/>
          <p:cNvSpPr>
            <a:spLocks noGrp="1"/>
          </p:cNvSpPr>
          <p:nvPr>
            <p:ph type="title"/>
          </p:nvPr>
        </p:nvSpPr>
        <p:spPr>
          <a:xfrm>
            <a:off x="347706" y="339085"/>
            <a:ext cx="8787428" cy="616672"/>
          </a:xfrm>
        </p:spPr>
        <p:txBody>
          <a:bodyPr/>
          <a:lstStyle/>
          <a:p>
            <a:r>
              <a:rPr lang="en-US" dirty="0"/>
              <a:t>Three Essential Components</a:t>
            </a:r>
          </a:p>
        </p:txBody>
      </p:sp>
      <p:sp>
        <p:nvSpPr>
          <p:cNvPr id="7" name="TextBox 6"/>
          <p:cNvSpPr txBox="1"/>
          <p:nvPr/>
        </p:nvSpPr>
        <p:spPr>
          <a:xfrm>
            <a:off x="8540011" y="1925347"/>
            <a:ext cx="2892495" cy="1113125"/>
          </a:xfrm>
          <a:prstGeom prst="rect">
            <a:avLst/>
          </a:prstGeom>
          <a:noFill/>
        </p:spPr>
        <p:txBody>
          <a:bodyPr wrap="square" rtlCol="0">
            <a:spAutoFit/>
          </a:bodyPr>
          <a:lstStyle/>
          <a:p>
            <a:pPr marL="228594" indent="-228594" defTabSz="1219170">
              <a:spcBef>
                <a:spcPts val="1067"/>
              </a:spcBef>
              <a:buClr>
                <a:schemeClr val="accent6"/>
              </a:buClr>
              <a:buFont typeface="Arial"/>
              <a:buChar char="•"/>
            </a:pPr>
            <a:r>
              <a:rPr lang="en-US" sz="1600" kern="0" dirty="0">
                <a:cs typeface="Caliban Std"/>
              </a:rPr>
              <a:t>Empowered and committed</a:t>
            </a:r>
          </a:p>
          <a:p>
            <a:pPr marL="228594" indent="-228594" defTabSz="1219170">
              <a:spcBef>
                <a:spcPts val="1067"/>
              </a:spcBef>
              <a:buClr>
                <a:schemeClr val="accent6"/>
              </a:buClr>
              <a:buFont typeface="Arial"/>
              <a:buChar char="•"/>
            </a:pPr>
            <a:r>
              <a:rPr lang="en-US" sz="1600" kern="0" dirty="0">
                <a:cs typeface="Caliban Std"/>
              </a:rPr>
              <a:t>Engaged</a:t>
            </a:r>
          </a:p>
          <a:p>
            <a:pPr marL="228594" indent="-228594" defTabSz="1219170">
              <a:spcBef>
                <a:spcPts val="1067"/>
              </a:spcBef>
              <a:buClr>
                <a:schemeClr val="accent6"/>
              </a:buClr>
              <a:buFont typeface="Arial"/>
              <a:buChar char="•"/>
            </a:pPr>
            <a:r>
              <a:rPr lang="en-US" sz="1600" kern="0" dirty="0">
                <a:cs typeface="Caliban Std"/>
              </a:rPr>
              <a:t>Trustworthy and credible</a:t>
            </a:r>
          </a:p>
        </p:txBody>
      </p:sp>
      <p:pic>
        <p:nvPicPr>
          <p:cNvPr id="9" name="Picture 8" descr="shutterstock_232796716 [Converte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06163" y="1079986"/>
            <a:ext cx="5300252" cy="5300252"/>
          </a:xfrm>
          <a:prstGeom prst="rect">
            <a:avLst/>
          </a:prstGeom>
        </p:spPr>
      </p:pic>
      <p:sp>
        <p:nvSpPr>
          <p:cNvPr id="10" name="Rectangle 9"/>
          <p:cNvSpPr/>
          <p:nvPr/>
        </p:nvSpPr>
        <p:spPr>
          <a:xfrm>
            <a:off x="7085825" y="2576091"/>
            <a:ext cx="1339497" cy="830997"/>
          </a:xfrm>
          <a:prstGeom prst="rect">
            <a:avLst/>
          </a:prstGeom>
        </p:spPr>
        <p:txBody>
          <a:bodyPr wrap="square">
            <a:spAutoFit/>
          </a:bodyPr>
          <a:lstStyle/>
          <a:p>
            <a:pPr algn="ctr" defTabSz="1219170"/>
            <a:r>
              <a:rPr lang="en-US" sz="2400" b="1" kern="0" dirty="0">
                <a:solidFill>
                  <a:schemeClr val="bg1"/>
                </a:solidFill>
                <a:latin typeface="+mj-lt"/>
              </a:rPr>
              <a:t>1.</a:t>
            </a:r>
            <a:br>
              <a:rPr lang="en-US" sz="2400" b="1" kern="0" dirty="0">
                <a:solidFill>
                  <a:schemeClr val="bg1"/>
                </a:solidFill>
                <a:latin typeface="+mj-lt"/>
              </a:rPr>
            </a:br>
            <a:r>
              <a:rPr lang="en-US" sz="2400" b="1" kern="0" dirty="0">
                <a:solidFill>
                  <a:schemeClr val="bg1"/>
                </a:solidFill>
                <a:latin typeface="+mj-lt"/>
              </a:rPr>
              <a:t>People</a:t>
            </a:r>
          </a:p>
        </p:txBody>
      </p:sp>
      <p:sp>
        <p:nvSpPr>
          <p:cNvPr id="11" name="Rectangle 10"/>
          <p:cNvSpPr/>
          <p:nvPr/>
        </p:nvSpPr>
        <p:spPr>
          <a:xfrm>
            <a:off x="3342334" y="2334641"/>
            <a:ext cx="1781833" cy="830997"/>
          </a:xfrm>
          <a:prstGeom prst="rect">
            <a:avLst/>
          </a:prstGeom>
        </p:spPr>
        <p:txBody>
          <a:bodyPr wrap="square">
            <a:spAutoFit/>
          </a:bodyPr>
          <a:lstStyle/>
          <a:p>
            <a:pPr algn="ctr" defTabSz="1219170"/>
            <a:r>
              <a:rPr lang="en-US" sz="2400" b="1" kern="0" dirty="0">
                <a:solidFill>
                  <a:schemeClr val="bg1"/>
                </a:solidFill>
                <a:latin typeface="+mj-lt"/>
              </a:rPr>
              <a:t>3.</a:t>
            </a:r>
            <a:br>
              <a:rPr lang="en-US" sz="2400" b="1" kern="0" dirty="0">
                <a:solidFill>
                  <a:schemeClr val="bg1"/>
                </a:solidFill>
                <a:latin typeface="+mj-lt"/>
              </a:rPr>
            </a:br>
            <a:r>
              <a:rPr lang="en-US" sz="2400" b="1" kern="0" dirty="0">
                <a:solidFill>
                  <a:schemeClr val="bg1"/>
                </a:solidFill>
                <a:latin typeface="+mj-lt"/>
              </a:rPr>
              <a:t>Technology</a:t>
            </a:r>
          </a:p>
        </p:txBody>
      </p:sp>
      <p:sp>
        <p:nvSpPr>
          <p:cNvPr id="12" name="Rectangle 11"/>
          <p:cNvSpPr/>
          <p:nvPr/>
        </p:nvSpPr>
        <p:spPr>
          <a:xfrm>
            <a:off x="4964672" y="5070450"/>
            <a:ext cx="1853185" cy="830997"/>
          </a:xfrm>
          <a:prstGeom prst="rect">
            <a:avLst/>
          </a:prstGeom>
        </p:spPr>
        <p:txBody>
          <a:bodyPr wrap="square">
            <a:spAutoFit/>
          </a:bodyPr>
          <a:lstStyle/>
          <a:p>
            <a:pPr algn="ctr" defTabSz="1219170"/>
            <a:r>
              <a:rPr lang="en-US" sz="2400" b="1" kern="0" dirty="0">
                <a:solidFill>
                  <a:schemeClr val="bg1"/>
                </a:solidFill>
                <a:latin typeface="+mj-lt"/>
              </a:rPr>
              <a:t>2.</a:t>
            </a:r>
            <a:br>
              <a:rPr lang="en-US" sz="2400" b="1" kern="0" dirty="0">
                <a:solidFill>
                  <a:schemeClr val="bg1"/>
                </a:solidFill>
                <a:latin typeface="+mj-lt"/>
              </a:rPr>
            </a:br>
            <a:r>
              <a:rPr lang="en-US" sz="2400" b="1" kern="0" dirty="0">
                <a:solidFill>
                  <a:schemeClr val="bg1"/>
                </a:solidFill>
                <a:latin typeface="+mj-lt"/>
              </a:rPr>
              <a:t>Process</a:t>
            </a:r>
          </a:p>
        </p:txBody>
      </p:sp>
      <p:cxnSp>
        <p:nvCxnSpPr>
          <p:cNvPr id="21" name="Straight Connector 20"/>
          <p:cNvCxnSpPr/>
          <p:nvPr/>
        </p:nvCxnSpPr>
        <p:spPr bwMode="auto">
          <a:xfrm flipH="1">
            <a:off x="6108925" y="8275943"/>
            <a:ext cx="5422675" cy="0"/>
          </a:xfrm>
          <a:prstGeom prst="line">
            <a:avLst/>
          </a:prstGeom>
          <a:solidFill>
            <a:schemeClr val="bg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Box 23"/>
          <p:cNvSpPr txBox="1"/>
          <p:nvPr/>
        </p:nvSpPr>
        <p:spPr>
          <a:xfrm>
            <a:off x="8606415" y="5024383"/>
            <a:ext cx="2892495" cy="972061"/>
          </a:xfrm>
          <a:prstGeom prst="rect">
            <a:avLst/>
          </a:prstGeom>
          <a:noFill/>
        </p:spPr>
        <p:txBody>
          <a:bodyPr wrap="square" rtlCol="0">
            <a:spAutoFit/>
          </a:bodyPr>
          <a:lstStyle/>
          <a:p>
            <a:pPr marL="228594" indent="-228594" defTabSz="1219170">
              <a:spcBef>
                <a:spcPts val="1067"/>
              </a:spcBef>
              <a:buClr>
                <a:schemeClr val="accent6"/>
              </a:buClr>
              <a:buFont typeface="Arial"/>
              <a:buChar char="•"/>
            </a:pPr>
            <a:r>
              <a:rPr lang="en-US" sz="1600" kern="0" dirty="0">
                <a:cs typeface="Caliban Std"/>
              </a:rPr>
              <a:t>Consistent and measureable</a:t>
            </a:r>
          </a:p>
          <a:p>
            <a:pPr marL="228594" indent="-228594" defTabSz="1219170">
              <a:spcBef>
                <a:spcPts val="1067"/>
              </a:spcBef>
              <a:buClr>
                <a:schemeClr val="accent6"/>
              </a:buClr>
              <a:buFont typeface="Arial"/>
              <a:buChar char="•"/>
            </a:pPr>
            <a:r>
              <a:rPr lang="en-US" sz="1600" kern="0" dirty="0">
                <a:cs typeface="Caliban Std"/>
              </a:rPr>
              <a:t>Aligned with Customer </a:t>
            </a:r>
            <a:r>
              <a:rPr lang="en-US" sz="1600" kern="0" dirty="0" err="1">
                <a:cs typeface="Caliban Std"/>
              </a:rPr>
              <a:t>NEXTpectations</a:t>
            </a:r>
            <a:endParaRPr lang="en-US" sz="1600" kern="0" dirty="0">
              <a:cs typeface="Caliban Std"/>
            </a:endParaRPr>
          </a:p>
        </p:txBody>
      </p:sp>
      <p:sp>
        <p:nvSpPr>
          <p:cNvPr id="25" name="TextBox 24"/>
          <p:cNvSpPr txBox="1"/>
          <p:nvPr/>
        </p:nvSpPr>
        <p:spPr>
          <a:xfrm>
            <a:off x="533053" y="1692919"/>
            <a:ext cx="3152368" cy="1605568"/>
          </a:xfrm>
          <a:prstGeom prst="rect">
            <a:avLst/>
          </a:prstGeom>
          <a:noFill/>
        </p:spPr>
        <p:txBody>
          <a:bodyPr wrap="square" rtlCol="0">
            <a:spAutoFit/>
          </a:bodyPr>
          <a:lstStyle/>
          <a:p>
            <a:pPr marL="228594" indent="-228594" defTabSz="1219170">
              <a:spcBef>
                <a:spcPts val="1067"/>
              </a:spcBef>
              <a:buClr>
                <a:schemeClr val="accent6"/>
              </a:buClr>
              <a:buFont typeface="Arial"/>
              <a:buChar char="•"/>
            </a:pPr>
            <a:r>
              <a:rPr lang="en-US" sz="1600" kern="0" dirty="0">
                <a:cs typeface="Caliban Std"/>
              </a:rPr>
              <a:t>Reduce Customer time and effort</a:t>
            </a:r>
          </a:p>
          <a:p>
            <a:pPr marL="228594" indent="-228594" defTabSz="1219170">
              <a:spcBef>
                <a:spcPts val="1067"/>
              </a:spcBef>
              <a:buClr>
                <a:schemeClr val="accent6"/>
              </a:buClr>
              <a:buFont typeface="Arial"/>
              <a:buChar char="•"/>
            </a:pPr>
            <a:r>
              <a:rPr lang="en-US" sz="1600" kern="0" dirty="0">
                <a:cs typeface="Caliban Std"/>
              </a:rPr>
              <a:t>Increase operational efficiency</a:t>
            </a:r>
          </a:p>
          <a:p>
            <a:pPr marL="228594" indent="-228594" defTabSz="1219170">
              <a:spcBef>
                <a:spcPts val="1067"/>
              </a:spcBef>
              <a:buClr>
                <a:schemeClr val="accent6"/>
              </a:buClr>
              <a:buFont typeface="Arial"/>
              <a:buChar char="•"/>
            </a:pPr>
            <a:r>
              <a:rPr lang="en-US" sz="1600" kern="0" dirty="0">
                <a:cs typeface="Caliban Std"/>
              </a:rPr>
              <a:t>Support cross-channel experiences</a:t>
            </a:r>
          </a:p>
        </p:txBody>
      </p:sp>
    </p:spTree>
    <p:extLst>
      <p:ext uri="{BB962C8B-B14F-4D97-AF65-F5344CB8AC3E}">
        <p14:creationId xmlns:p14="http://schemas.microsoft.com/office/powerpoint/2010/main" val="3147797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32193"/>
            <a:ext cx="12192000" cy="1609999"/>
          </a:xfrm>
        </p:spPr>
        <p:txBody>
          <a:bodyPr/>
          <a:lstStyle/>
          <a:p>
            <a:r>
              <a:rPr lang="en-US" dirty="0"/>
              <a:t>Delivering an Elevated</a:t>
            </a:r>
            <a:br>
              <a:rPr lang="en-US" dirty="0"/>
            </a:br>
            <a:r>
              <a:rPr lang="en-US" dirty="0"/>
              <a:t>Customer Experience: </a:t>
            </a:r>
            <a:br>
              <a:rPr lang="en-US" dirty="0"/>
            </a:br>
            <a:r>
              <a:rPr lang="en-US" dirty="0"/>
              <a:t>1. People</a:t>
            </a:r>
          </a:p>
        </p:txBody>
      </p:sp>
    </p:spTree>
    <p:extLst>
      <p:ext uri="{BB962C8B-B14F-4D97-AF65-F5344CB8AC3E}">
        <p14:creationId xmlns:p14="http://schemas.microsoft.com/office/powerpoint/2010/main" val="362413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903112" y="1433683"/>
            <a:ext cx="3081867" cy="3928533"/>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2400" kern="0">
              <a:solidFill>
                <a:sysClr val="windowText" lastClr="000000"/>
              </a:solidFill>
            </a:endParaRPr>
          </a:p>
        </p:txBody>
      </p:sp>
      <p:sp>
        <p:nvSpPr>
          <p:cNvPr id="13" name="Rounded Rectangle 12"/>
          <p:cNvSpPr/>
          <p:nvPr/>
        </p:nvSpPr>
        <p:spPr>
          <a:xfrm>
            <a:off x="4639735" y="1433683"/>
            <a:ext cx="3081867" cy="3928533"/>
          </a:xfrm>
          <a:prstGeom prst="round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2400" kern="0">
              <a:solidFill>
                <a:sysClr val="windowText" lastClr="000000"/>
              </a:solidFill>
            </a:endParaRPr>
          </a:p>
        </p:txBody>
      </p:sp>
      <p:sp>
        <p:nvSpPr>
          <p:cNvPr id="14" name="Rounded Rectangle 13"/>
          <p:cNvSpPr/>
          <p:nvPr/>
        </p:nvSpPr>
        <p:spPr>
          <a:xfrm>
            <a:off x="8376356" y="1433683"/>
            <a:ext cx="3081867" cy="3928533"/>
          </a:xfrm>
          <a:prstGeom prst="roundRect">
            <a:avLst/>
          </a:prstGeom>
          <a:solidFill>
            <a:srgbClr val="6BA5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2400" kern="0">
              <a:solidFill>
                <a:sysClr val="windowText" lastClr="000000"/>
              </a:solidFill>
            </a:endParaRPr>
          </a:p>
        </p:txBody>
      </p:sp>
      <p:sp>
        <p:nvSpPr>
          <p:cNvPr id="4" name="Title 3"/>
          <p:cNvSpPr>
            <a:spLocks noGrp="1"/>
          </p:cNvSpPr>
          <p:nvPr>
            <p:ph type="title"/>
          </p:nvPr>
        </p:nvSpPr>
        <p:spPr>
          <a:xfrm>
            <a:off x="442693" y="243496"/>
            <a:ext cx="8787428" cy="616672"/>
          </a:xfrm>
        </p:spPr>
        <p:txBody>
          <a:bodyPr/>
          <a:lstStyle/>
          <a:p>
            <a:r>
              <a:rPr lang="en-US" dirty="0"/>
              <a:t>The Issue</a:t>
            </a:r>
          </a:p>
        </p:txBody>
      </p:sp>
      <p:sp>
        <p:nvSpPr>
          <p:cNvPr id="5" name="Content Placeholder 4"/>
          <p:cNvSpPr>
            <a:spLocks noGrp="1"/>
          </p:cNvSpPr>
          <p:nvPr>
            <p:ph idx="1"/>
          </p:nvPr>
        </p:nvSpPr>
        <p:spPr>
          <a:xfrm>
            <a:off x="1142385" y="1822236"/>
            <a:ext cx="2605527" cy="1490915"/>
          </a:xfrm>
        </p:spPr>
        <p:txBody>
          <a:bodyPr/>
          <a:lstStyle/>
          <a:p>
            <a:pPr marL="0" indent="0" algn="ctr">
              <a:spcAft>
                <a:spcPts val="4800"/>
              </a:spcAft>
              <a:buNone/>
            </a:pPr>
            <a:r>
              <a:rPr lang="en-US" dirty="0">
                <a:solidFill>
                  <a:schemeClr val="bg1"/>
                </a:solidFill>
              </a:rPr>
              <a:t>Turnover in the US across all industries averaged</a:t>
            </a:r>
          </a:p>
        </p:txBody>
      </p:sp>
      <p:sp>
        <p:nvSpPr>
          <p:cNvPr id="6" name="Text Placeholder 5"/>
          <p:cNvSpPr>
            <a:spLocks noGrp="1"/>
          </p:cNvSpPr>
          <p:nvPr>
            <p:ph type="body" sz="quarter" idx="12"/>
          </p:nvPr>
        </p:nvSpPr>
        <p:spPr>
          <a:xfrm>
            <a:off x="494022" y="6093070"/>
            <a:ext cx="5570655" cy="236277"/>
          </a:xfrm>
        </p:spPr>
        <p:txBody>
          <a:bodyPr/>
          <a:lstStyle/>
          <a:p>
            <a:pPr marL="304792" indent="-304792">
              <a:buClr>
                <a:schemeClr val="tx1"/>
              </a:buClr>
              <a:buAutoNum type="arabicPeriod"/>
            </a:pPr>
            <a:r>
              <a:rPr lang="en-US" dirty="0" err="1"/>
              <a:t>Compdata</a:t>
            </a:r>
            <a:r>
              <a:rPr lang="en-US" dirty="0"/>
              <a:t> Surveys</a:t>
            </a:r>
          </a:p>
          <a:p>
            <a:pPr marL="304792" indent="-304792">
              <a:buClr>
                <a:schemeClr val="tx1"/>
              </a:buClr>
              <a:buAutoNum type="arabicPeriod"/>
            </a:pPr>
            <a:r>
              <a:rPr lang="en-US" dirty="0"/>
              <a:t>NADA Workforce Study</a:t>
            </a:r>
          </a:p>
        </p:txBody>
      </p:sp>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708037" y="5733217"/>
            <a:ext cx="1948596" cy="58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4"/>
          <p:cNvSpPr txBox="1">
            <a:spLocks/>
          </p:cNvSpPr>
          <p:nvPr/>
        </p:nvSpPr>
        <p:spPr bwMode="auto">
          <a:xfrm>
            <a:off x="4845139" y="1822237"/>
            <a:ext cx="2673260" cy="16773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233280" indent="-233280" algn="l" defTabSz="914074" rtl="0" eaLnBrk="1" latinLnBrk="0" hangingPunct="1">
              <a:spcBef>
                <a:spcPts val="500"/>
              </a:spcBef>
              <a:buClr>
                <a:schemeClr val="accent6"/>
              </a:buClr>
              <a:buFont typeface="Arial"/>
              <a:buChar char="•"/>
              <a:defRPr sz="2200" kern="1200">
                <a:solidFill>
                  <a:schemeClr val="tx1"/>
                </a:solidFill>
                <a:latin typeface="+mj-lt"/>
                <a:ea typeface="+mn-ea"/>
                <a:cs typeface="+mn-cs"/>
              </a:defRPr>
            </a:lvl1pPr>
            <a:lvl2pPr marL="517340" indent="-223758" algn="l" defTabSz="914074" rtl="0" eaLnBrk="1" latinLnBrk="0" hangingPunct="1">
              <a:spcBef>
                <a:spcPts val="500"/>
              </a:spcBef>
              <a:buClr>
                <a:schemeClr val="accent6"/>
              </a:buClr>
              <a:buFont typeface="Arial" pitchFamily="34" charset="0"/>
              <a:buChar char="•"/>
              <a:defRPr sz="2000" kern="1200">
                <a:solidFill>
                  <a:schemeClr val="tx1"/>
                </a:solidFill>
                <a:latin typeface="+mj-lt"/>
                <a:ea typeface="+mn-ea"/>
                <a:cs typeface="+mn-cs"/>
              </a:defRPr>
            </a:lvl2pPr>
            <a:lvl3pPr marL="801401" indent="-171390" algn="l" defTabSz="914074" rtl="0" eaLnBrk="1" latinLnBrk="0" hangingPunct="1">
              <a:spcBef>
                <a:spcPts val="500"/>
              </a:spcBef>
              <a:buClr>
                <a:schemeClr val="accent6"/>
              </a:buClr>
              <a:buSzPct val="85000"/>
              <a:buFont typeface="Arial" pitchFamily="34" charset="0"/>
              <a:buChar char="̶"/>
              <a:defRPr sz="1800" kern="1200">
                <a:solidFill>
                  <a:schemeClr val="tx1"/>
                </a:solidFill>
                <a:latin typeface="+mj-lt"/>
                <a:ea typeface="+mn-ea"/>
                <a:cs typeface="+mn-cs"/>
              </a:defRPr>
            </a:lvl3pPr>
            <a:lvl4pPr marL="1090224" indent="-228520" algn="l" defTabSz="914074" rtl="0" eaLnBrk="1" latinLnBrk="0" hangingPunct="1">
              <a:spcBef>
                <a:spcPts val="0"/>
              </a:spcBef>
              <a:buClr>
                <a:schemeClr val="accent6"/>
              </a:buClr>
              <a:buSzPct val="80000"/>
              <a:buFont typeface="Courier New" pitchFamily="49" charset="0"/>
              <a:buChar char="o"/>
              <a:defRPr sz="1600" kern="1200">
                <a:solidFill>
                  <a:schemeClr val="tx1"/>
                </a:solidFill>
                <a:latin typeface="+mj-lt"/>
                <a:ea typeface="+mn-ea"/>
                <a:cs typeface="+mn-cs"/>
              </a:defRPr>
            </a:lvl4pPr>
            <a:lvl5pPr marL="1828148" indent="0" algn="l" defTabSz="914074" rtl="0" eaLnBrk="1" latinLnBrk="0" hangingPunct="1">
              <a:spcBef>
                <a:spcPct val="20000"/>
              </a:spcBef>
              <a:buFont typeface="Arial" pitchFamily="34" charset="0"/>
              <a:buNone/>
              <a:defRPr sz="1600" kern="1200">
                <a:solidFill>
                  <a:schemeClr val="tx1"/>
                </a:solidFill>
                <a:latin typeface="+mn-lt"/>
                <a:ea typeface="+mn-ea"/>
                <a:cs typeface="+mn-cs"/>
              </a:defRPr>
            </a:lvl5pPr>
            <a:lvl6pPr marL="2513704" indent="-228520" algn="l" defTabSz="91407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42" indent="-228520" algn="l" defTabSz="91407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78" indent="-228520" algn="l" defTabSz="91407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14" indent="-228520" algn="l" defTabSz="91407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1218735">
              <a:spcBef>
                <a:spcPts val="667"/>
              </a:spcBef>
              <a:spcAft>
                <a:spcPts val="4800"/>
              </a:spcAft>
              <a:buNone/>
            </a:pPr>
            <a:r>
              <a:rPr lang="en-US" sz="2933" dirty="0">
                <a:solidFill>
                  <a:srgbClr val="FFFFFF"/>
                </a:solidFill>
              </a:rPr>
              <a:t>Variable ops turnover in retail automotive average</a:t>
            </a:r>
          </a:p>
        </p:txBody>
      </p:sp>
      <p:sp>
        <p:nvSpPr>
          <p:cNvPr id="2" name="Rectangle 1"/>
          <p:cNvSpPr/>
          <p:nvPr/>
        </p:nvSpPr>
        <p:spPr>
          <a:xfrm>
            <a:off x="1346950" y="3704617"/>
            <a:ext cx="1957587" cy="1323439"/>
          </a:xfrm>
          <a:prstGeom prst="rect">
            <a:avLst/>
          </a:prstGeom>
        </p:spPr>
        <p:txBody>
          <a:bodyPr wrap="none">
            <a:spAutoFit/>
          </a:bodyPr>
          <a:lstStyle/>
          <a:p>
            <a:pPr defTabSz="1219170">
              <a:spcAft>
                <a:spcPts val="4800"/>
              </a:spcAft>
            </a:pPr>
            <a:r>
              <a:rPr lang="en-US" sz="8000" kern="0" dirty="0">
                <a:solidFill>
                  <a:schemeClr val="bg1"/>
                </a:solidFill>
              </a:rPr>
              <a:t>16%</a:t>
            </a:r>
          </a:p>
        </p:txBody>
      </p:sp>
      <p:sp>
        <p:nvSpPr>
          <p:cNvPr id="9" name="Content Placeholder 4"/>
          <p:cNvSpPr txBox="1">
            <a:spLocks/>
          </p:cNvSpPr>
          <p:nvPr/>
        </p:nvSpPr>
        <p:spPr bwMode="auto">
          <a:xfrm>
            <a:off x="8579558" y="1822237"/>
            <a:ext cx="2630311" cy="99730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233280" indent="-233280" algn="l" defTabSz="914074" rtl="0" eaLnBrk="1" latinLnBrk="0" hangingPunct="1">
              <a:spcBef>
                <a:spcPts val="500"/>
              </a:spcBef>
              <a:buClr>
                <a:schemeClr val="accent6"/>
              </a:buClr>
              <a:buFont typeface="Arial"/>
              <a:buChar char="•"/>
              <a:defRPr sz="2200" kern="1200">
                <a:solidFill>
                  <a:schemeClr val="tx1"/>
                </a:solidFill>
                <a:latin typeface="+mj-lt"/>
                <a:ea typeface="+mn-ea"/>
                <a:cs typeface="+mn-cs"/>
              </a:defRPr>
            </a:lvl1pPr>
            <a:lvl2pPr marL="517340" indent="-223758" algn="l" defTabSz="914074" rtl="0" eaLnBrk="1" latinLnBrk="0" hangingPunct="1">
              <a:spcBef>
                <a:spcPts val="500"/>
              </a:spcBef>
              <a:buClr>
                <a:schemeClr val="accent6"/>
              </a:buClr>
              <a:buFont typeface="Arial" pitchFamily="34" charset="0"/>
              <a:buChar char="•"/>
              <a:defRPr sz="2000" kern="1200">
                <a:solidFill>
                  <a:schemeClr val="tx1"/>
                </a:solidFill>
                <a:latin typeface="+mj-lt"/>
                <a:ea typeface="+mn-ea"/>
                <a:cs typeface="+mn-cs"/>
              </a:defRPr>
            </a:lvl2pPr>
            <a:lvl3pPr marL="801401" indent="-171390" algn="l" defTabSz="914074" rtl="0" eaLnBrk="1" latinLnBrk="0" hangingPunct="1">
              <a:spcBef>
                <a:spcPts val="500"/>
              </a:spcBef>
              <a:buClr>
                <a:schemeClr val="accent6"/>
              </a:buClr>
              <a:buSzPct val="85000"/>
              <a:buFont typeface="Arial" pitchFamily="34" charset="0"/>
              <a:buChar char="̶"/>
              <a:defRPr sz="1800" kern="1200">
                <a:solidFill>
                  <a:schemeClr val="tx1"/>
                </a:solidFill>
                <a:latin typeface="+mj-lt"/>
                <a:ea typeface="+mn-ea"/>
                <a:cs typeface="+mn-cs"/>
              </a:defRPr>
            </a:lvl3pPr>
            <a:lvl4pPr marL="1090224" indent="-228520" algn="l" defTabSz="914074" rtl="0" eaLnBrk="1" latinLnBrk="0" hangingPunct="1">
              <a:spcBef>
                <a:spcPts val="0"/>
              </a:spcBef>
              <a:buClr>
                <a:schemeClr val="accent6"/>
              </a:buClr>
              <a:buSzPct val="80000"/>
              <a:buFont typeface="Courier New" pitchFamily="49" charset="0"/>
              <a:buChar char="o"/>
              <a:defRPr sz="1600" kern="1200">
                <a:solidFill>
                  <a:schemeClr val="tx1"/>
                </a:solidFill>
                <a:latin typeface="+mj-lt"/>
                <a:ea typeface="+mn-ea"/>
                <a:cs typeface="+mn-cs"/>
              </a:defRPr>
            </a:lvl4pPr>
            <a:lvl5pPr marL="1828148" indent="0" algn="l" defTabSz="914074" rtl="0" eaLnBrk="1" latinLnBrk="0" hangingPunct="1">
              <a:spcBef>
                <a:spcPct val="20000"/>
              </a:spcBef>
              <a:buFont typeface="Arial" pitchFamily="34" charset="0"/>
              <a:buNone/>
              <a:defRPr sz="1600" kern="1200">
                <a:solidFill>
                  <a:schemeClr val="tx1"/>
                </a:solidFill>
                <a:latin typeface="+mn-lt"/>
                <a:ea typeface="+mn-ea"/>
                <a:cs typeface="+mn-cs"/>
              </a:defRPr>
            </a:lvl5pPr>
            <a:lvl6pPr marL="2513704" indent="-228520" algn="l" defTabSz="91407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42" indent="-228520" algn="l" defTabSz="91407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78" indent="-228520" algn="l" defTabSz="91407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14" indent="-228520" algn="l" defTabSz="91407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1218735">
              <a:spcBef>
                <a:spcPts val="667"/>
              </a:spcBef>
              <a:spcAft>
                <a:spcPts val="4800"/>
              </a:spcAft>
              <a:buNone/>
            </a:pPr>
            <a:r>
              <a:rPr lang="en-US" sz="2933" dirty="0">
                <a:solidFill>
                  <a:srgbClr val="FFFFFF"/>
                </a:solidFill>
              </a:rPr>
              <a:t>Overall turnover in retail automotive average</a:t>
            </a:r>
          </a:p>
        </p:txBody>
      </p:sp>
      <p:sp>
        <p:nvSpPr>
          <p:cNvPr id="10" name="Rectangle 9"/>
          <p:cNvSpPr/>
          <p:nvPr/>
        </p:nvSpPr>
        <p:spPr>
          <a:xfrm>
            <a:off x="5268565" y="3704617"/>
            <a:ext cx="1957587" cy="1323439"/>
          </a:xfrm>
          <a:prstGeom prst="rect">
            <a:avLst/>
          </a:prstGeom>
        </p:spPr>
        <p:txBody>
          <a:bodyPr wrap="none">
            <a:spAutoFit/>
          </a:bodyPr>
          <a:lstStyle/>
          <a:p>
            <a:pPr algn="ctr" defTabSz="1219170">
              <a:spcAft>
                <a:spcPts val="4800"/>
              </a:spcAft>
            </a:pPr>
            <a:r>
              <a:rPr lang="en-US" sz="8000" kern="0" dirty="0">
                <a:solidFill>
                  <a:srgbClr val="FFFFFF"/>
                </a:solidFill>
              </a:rPr>
              <a:t>72%</a:t>
            </a:r>
          </a:p>
        </p:txBody>
      </p:sp>
      <p:sp>
        <p:nvSpPr>
          <p:cNvPr id="11" name="Rectangle 10"/>
          <p:cNvSpPr/>
          <p:nvPr/>
        </p:nvSpPr>
        <p:spPr>
          <a:xfrm>
            <a:off x="9088582" y="3704617"/>
            <a:ext cx="1957587" cy="1323439"/>
          </a:xfrm>
          <a:prstGeom prst="rect">
            <a:avLst/>
          </a:prstGeom>
        </p:spPr>
        <p:txBody>
          <a:bodyPr wrap="none">
            <a:spAutoFit/>
          </a:bodyPr>
          <a:lstStyle/>
          <a:p>
            <a:pPr algn="r" defTabSz="1219170">
              <a:spcAft>
                <a:spcPts val="4800"/>
              </a:spcAft>
            </a:pPr>
            <a:r>
              <a:rPr lang="en-US" sz="8000" kern="0" dirty="0">
                <a:solidFill>
                  <a:srgbClr val="FFFFFF"/>
                </a:solidFill>
              </a:rPr>
              <a:t>39%</a:t>
            </a:r>
          </a:p>
        </p:txBody>
      </p:sp>
    </p:spTree>
    <p:extLst>
      <p:ext uri="{BB962C8B-B14F-4D97-AF65-F5344CB8AC3E}">
        <p14:creationId xmlns:p14="http://schemas.microsoft.com/office/powerpoint/2010/main" val="582928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444976" y="1896534"/>
            <a:ext cx="9200445" cy="3251201"/>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2400" kern="0">
              <a:solidFill>
                <a:sysClr val="windowText" lastClr="000000"/>
              </a:solidFill>
            </a:endParaRPr>
          </a:p>
        </p:txBody>
      </p:sp>
      <p:sp>
        <p:nvSpPr>
          <p:cNvPr id="5" name="TextBox 4"/>
          <p:cNvSpPr txBox="1"/>
          <p:nvPr/>
        </p:nvSpPr>
        <p:spPr>
          <a:xfrm>
            <a:off x="1998133" y="2298892"/>
            <a:ext cx="7744180" cy="2144113"/>
          </a:xfrm>
          <a:prstGeom prst="rect">
            <a:avLst/>
          </a:prstGeom>
          <a:noFill/>
        </p:spPr>
        <p:txBody>
          <a:bodyPr wrap="square" rtlCol="0">
            <a:spAutoFit/>
          </a:bodyPr>
          <a:lstStyle/>
          <a:p>
            <a:pPr algn="ctr" defTabSz="1219170"/>
            <a:r>
              <a:rPr lang="en-US" sz="13333" kern="0" dirty="0">
                <a:solidFill>
                  <a:srgbClr val="FFFFFF"/>
                </a:solidFill>
                <a:latin typeface="+mj-lt"/>
              </a:rPr>
              <a:t>$3 Billion</a:t>
            </a:r>
          </a:p>
        </p:txBody>
      </p:sp>
      <p:sp>
        <p:nvSpPr>
          <p:cNvPr id="3" name="Title 2"/>
          <p:cNvSpPr>
            <a:spLocks noGrp="1"/>
          </p:cNvSpPr>
          <p:nvPr>
            <p:ph type="title"/>
          </p:nvPr>
        </p:nvSpPr>
        <p:spPr>
          <a:xfrm>
            <a:off x="442693" y="243496"/>
            <a:ext cx="8787428" cy="616672"/>
          </a:xfrm>
        </p:spPr>
        <p:txBody>
          <a:bodyPr/>
          <a:lstStyle/>
          <a:p>
            <a:r>
              <a:rPr lang="en-US" dirty="0"/>
              <a:t>What is it costing operators?</a:t>
            </a:r>
          </a:p>
        </p:txBody>
      </p:sp>
      <p:sp>
        <p:nvSpPr>
          <p:cNvPr id="7" name="Text Placeholder 6"/>
          <p:cNvSpPr>
            <a:spLocks noGrp="1"/>
          </p:cNvSpPr>
          <p:nvPr>
            <p:ph type="body" sz="quarter" idx="12"/>
          </p:nvPr>
        </p:nvSpPr>
        <p:spPr/>
        <p:txBody>
          <a:bodyPr/>
          <a:lstStyle/>
          <a:p>
            <a:r>
              <a:rPr lang="en-US" dirty="0"/>
              <a:t>1. Driving Sales</a:t>
            </a:r>
          </a:p>
        </p:txBody>
      </p:sp>
      <p:pic>
        <p:nvPicPr>
          <p:cNvPr id="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708037" y="5733217"/>
            <a:ext cx="1948596" cy="58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9969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64444" y="1952978"/>
            <a:ext cx="2336800" cy="43575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1219170"/>
            <a:endParaRPr lang="en-US" sz="2400" kern="0" dirty="0">
              <a:solidFill>
                <a:sysClr val="windowText" lastClr="000000"/>
              </a:solidFill>
            </a:endParaRPr>
          </a:p>
        </p:txBody>
      </p:sp>
      <p:pic>
        <p:nvPicPr>
          <p:cNvPr id="11267"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339110" y="1952977"/>
            <a:ext cx="4759111" cy="43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42693" y="243496"/>
            <a:ext cx="8787428" cy="616672"/>
          </a:xfrm>
        </p:spPr>
        <p:txBody>
          <a:bodyPr/>
          <a:lstStyle/>
          <a:p>
            <a:r>
              <a:rPr lang="en-US" dirty="0"/>
              <a:t>Example:  The </a:t>
            </a:r>
            <a:r>
              <a:rPr lang="en-US" dirty="0" err="1"/>
              <a:t>Hireology</a:t>
            </a:r>
            <a:r>
              <a:rPr lang="en-US" dirty="0"/>
              <a:t> Process</a:t>
            </a:r>
          </a:p>
        </p:txBody>
      </p:sp>
      <p:pic>
        <p:nvPicPr>
          <p:cNvPr id="5"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58623" y="2093937"/>
            <a:ext cx="1948596" cy="58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2"/>
          <p:cNvSpPr txBox="1">
            <a:spLocks/>
          </p:cNvSpPr>
          <p:nvPr/>
        </p:nvSpPr>
        <p:spPr bwMode="auto">
          <a:xfrm>
            <a:off x="758623" y="3128265"/>
            <a:ext cx="1894420" cy="301452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defTabSz="914074" rtl="0" eaLnBrk="1" latinLnBrk="0" hangingPunct="1">
              <a:spcBef>
                <a:spcPts val="500"/>
              </a:spcBef>
              <a:buClr>
                <a:schemeClr val="accent6"/>
              </a:buClr>
              <a:buFont typeface="Arial"/>
              <a:buNone/>
              <a:defRPr sz="1800" kern="1200">
                <a:solidFill>
                  <a:schemeClr val="tx1"/>
                </a:solidFill>
                <a:latin typeface="+mj-lt"/>
                <a:ea typeface="+mn-ea"/>
                <a:cs typeface="+mn-cs"/>
              </a:defRPr>
            </a:lvl1pPr>
            <a:lvl2pPr marL="517340" indent="-223758" algn="l" defTabSz="914074" rtl="0" eaLnBrk="1" latinLnBrk="0" hangingPunct="1">
              <a:spcBef>
                <a:spcPts val="500"/>
              </a:spcBef>
              <a:buClr>
                <a:schemeClr val="accent6"/>
              </a:buClr>
              <a:buFont typeface="Arial" pitchFamily="34" charset="0"/>
              <a:buChar char="•"/>
              <a:defRPr sz="2000" kern="1200">
                <a:solidFill>
                  <a:schemeClr val="tx1"/>
                </a:solidFill>
                <a:latin typeface="+mj-lt"/>
                <a:ea typeface="+mn-ea"/>
                <a:cs typeface="+mn-cs"/>
              </a:defRPr>
            </a:lvl2pPr>
            <a:lvl3pPr marL="630011" indent="0" algn="l" defTabSz="914074" rtl="0" eaLnBrk="1" latinLnBrk="0" hangingPunct="1">
              <a:spcBef>
                <a:spcPts val="500"/>
              </a:spcBef>
              <a:buClr>
                <a:schemeClr val="accent6"/>
              </a:buClr>
              <a:buSzPct val="85000"/>
              <a:buFont typeface="Arial" pitchFamily="34" charset="0"/>
              <a:buNone/>
              <a:defRPr sz="1800" kern="1200">
                <a:solidFill>
                  <a:schemeClr val="tx1"/>
                </a:solidFill>
                <a:latin typeface="+mj-lt"/>
                <a:ea typeface="+mn-ea"/>
                <a:cs typeface="+mn-cs"/>
              </a:defRPr>
            </a:lvl3pPr>
            <a:lvl4pPr marL="861704" indent="0" algn="l" defTabSz="914074" rtl="0" eaLnBrk="1" latinLnBrk="0" hangingPunct="1">
              <a:spcBef>
                <a:spcPts val="0"/>
              </a:spcBef>
              <a:buClr>
                <a:schemeClr val="accent6"/>
              </a:buClr>
              <a:buSzPct val="80000"/>
              <a:buFont typeface="Courier New" pitchFamily="49" charset="0"/>
              <a:buNone/>
              <a:defRPr sz="1600" kern="1200">
                <a:solidFill>
                  <a:schemeClr val="tx1"/>
                </a:solidFill>
                <a:latin typeface="+mj-lt"/>
                <a:ea typeface="+mn-ea"/>
                <a:cs typeface="+mn-cs"/>
              </a:defRPr>
            </a:lvl4pPr>
            <a:lvl5pPr marL="1828148" indent="0" algn="l" defTabSz="914074" rtl="0" eaLnBrk="1" latinLnBrk="0" hangingPunct="1">
              <a:spcBef>
                <a:spcPct val="20000"/>
              </a:spcBef>
              <a:buFont typeface="Arial" pitchFamily="34" charset="0"/>
              <a:buNone/>
              <a:defRPr sz="1600" kern="1200">
                <a:solidFill>
                  <a:schemeClr val="tx1"/>
                </a:solidFill>
                <a:latin typeface="+mn-lt"/>
                <a:ea typeface="+mn-ea"/>
                <a:cs typeface="+mn-cs"/>
              </a:defRPr>
            </a:lvl5pPr>
            <a:lvl6pPr marL="2513704" indent="-228520" algn="l" defTabSz="91407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42" indent="-228520" algn="l" defTabSz="91407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78" indent="-228520" algn="l" defTabSz="91407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14" indent="-228520" algn="l" defTabSz="91407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defTabSz="1218735">
              <a:spcBef>
                <a:spcPts val="667"/>
              </a:spcBef>
            </a:pPr>
            <a:r>
              <a:rPr lang="en-US" sz="2267" dirty="0">
                <a:solidFill>
                  <a:schemeClr val="bg1"/>
                </a:solidFill>
              </a:rPr>
              <a:t>An End-to-End Hiring Process That Helps Dealers…</a:t>
            </a:r>
          </a:p>
        </p:txBody>
      </p:sp>
      <p:grpSp>
        <p:nvGrpSpPr>
          <p:cNvPr id="3" name="Group 2"/>
          <p:cNvGrpSpPr/>
          <p:nvPr/>
        </p:nvGrpSpPr>
        <p:grpSpPr>
          <a:xfrm>
            <a:off x="3314819" y="1756051"/>
            <a:ext cx="2212621" cy="4433453"/>
            <a:chOff x="2486114" y="1317038"/>
            <a:chExt cx="1659466" cy="3325090"/>
          </a:xfrm>
        </p:grpSpPr>
        <p:pic>
          <p:nvPicPr>
            <p:cNvPr id="8"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31678" r="78324" b="26445"/>
            <a:stretch/>
          </p:blipFill>
          <p:spPr bwMode="auto">
            <a:xfrm>
              <a:off x="2952268" y="1317038"/>
              <a:ext cx="698339" cy="699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33592" t="31678" r="39109" b="26445"/>
            <a:stretch/>
          </p:blipFill>
          <p:spPr bwMode="auto">
            <a:xfrm>
              <a:off x="2876097" y="2427093"/>
              <a:ext cx="879500" cy="699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70063" t="31678" b="26445"/>
            <a:stretch/>
          </p:blipFill>
          <p:spPr bwMode="auto">
            <a:xfrm>
              <a:off x="2819194" y="3490605"/>
              <a:ext cx="964486" cy="699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6"/>
            <p:cNvSpPr txBox="1">
              <a:spLocks/>
            </p:cNvSpPr>
            <p:nvPr/>
          </p:nvSpPr>
          <p:spPr>
            <a:xfrm>
              <a:off x="2649504" y="1997949"/>
              <a:ext cx="1303866" cy="515018"/>
            </a:xfrm>
            <a:prstGeom prst="rect">
              <a:avLst/>
            </a:prstGeom>
          </p:spPr>
          <p:txBody>
            <a:bodyPr vert="horz" lIns="121877" tIns="60939" rIns="121877" bIns="60939" rtlCol="0">
              <a:noAutofit/>
            </a:bodyPr>
            <a:lstStyle>
              <a:lvl1pPr marL="233280" indent="-233280" algn="l" defTabSz="914074" rtl="0" eaLnBrk="1" latinLnBrk="0" hangingPunct="1">
                <a:spcBef>
                  <a:spcPts val="500"/>
                </a:spcBef>
                <a:buClr>
                  <a:schemeClr val="accent6"/>
                </a:buClr>
                <a:buFont typeface="Wingdings" pitchFamily="2" charset="2"/>
                <a:buChar char="§"/>
                <a:defRPr sz="2400" kern="1200">
                  <a:solidFill>
                    <a:schemeClr val="tx1"/>
                  </a:solidFill>
                  <a:latin typeface="+mj-lt"/>
                  <a:ea typeface="+mn-ea"/>
                  <a:cs typeface="+mn-cs"/>
                </a:defRPr>
              </a:lvl1pPr>
              <a:lvl2pPr marL="517340" indent="-223758" algn="l" defTabSz="914074" rtl="0" eaLnBrk="1" latinLnBrk="0" hangingPunct="1">
                <a:spcBef>
                  <a:spcPts val="500"/>
                </a:spcBef>
                <a:buClr>
                  <a:schemeClr val="accent6"/>
                </a:buClr>
                <a:buFont typeface="Arial" pitchFamily="34" charset="0"/>
                <a:buChar char="•"/>
                <a:defRPr sz="2000" kern="1200">
                  <a:solidFill>
                    <a:schemeClr val="tx1"/>
                  </a:solidFill>
                  <a:latin typeface="+mj-lt"/>
                  <a:ea typeface="+mn-ea"/>
                  <a:cs typeface="+mn-cs"/>
                </a:defRPr>
              </a:lvl2pPr>
              <a:lvl3pPr marL="801401" indent="-171390" algn="l" defTabSz="914074" rtl="0" eaLnBrk="1" latinLnBrk="0" hangingPunct="1">
                <a:spcBef>
                  <a:spcPts val="500"/>
                </a:spcBef>
                <a:buClr>
                  <a:schemeClr val="accent6"/>
                </a:buClr>
                <a:buSzPct val="85000"/>
                <a:buFont typeface="Arial" pitchFamily="34" charset="0"/>
                <a:buChar char="̶"/>
                <a:defRPr sz="1800" kern="1200">
                  <a:solidFill>
                    <a:schemeClr val="tx1"/>
                  </a:solidFill>
                  <a:latin typeface="+mj-lt"/>
                  <a:ea typeface="+mn-ea"/>
                  <a:cs typeface="+mn-cs"/>
                </a:defRPr>
              </a:lvl3pPr>
              <a:lvl4pPr marL="1090224" indent="-228520" algn="l" defTabSz="914074" rtl="0" eaLnBrk="1" latinLnBrk="0" hangingPunct="1">
                <a:spcBef>
                  <a:spcPts val="0"/>
                </a:spcBef>
                <a:buClr>
                  <a:schemeClr val="accent6"/>
                </a:buClr>
                <a:buSzPct val="80000"/>
                <a:buFont typeface="Courier New" pitchFamily="49" charset="0"/>
                <a:buChar char="o"/>
                <a:defRPr sz="1600" kern="1200">
                  <a:solidFill>
                    <a:schemeClr val="tx1"/>
                  </a:solidFill>
                  <a:latin typeface="+mj-lt"/>
                  <a:ea typeface="+mn-ea"/>
                  <a:cs typeface="+mn-cs"/>
                </a:defRPr>
              </a:lvl4pPr>
              <a:lvl5pPr marL="1828148" indent="0" algn="l" defTabSz="914074" rtl="0" eaLnBrk="1" latinLnBrk="0" hangingPunct="1">
                <a:spcBef>
                  <a:spcPct val="20000"/>
                </a:spcBef>
                <a:buFont typeface="Arial" pitchFamily="34" charset="0"/>
                <a:buNone/>
                <a:defRPr sz="1600" kern="1200">
                  <a:solidFill>
                    <a:schemeClr val="tx1"/>
                  </a:solidFill>
                  <a:latin typeface="+mn-lt"/>
                  <a:ea typeface="+mn-ea"/>
                  <a:cs typeface="+mn-cs"/>
                </a:defRPr>
              </a:lvl5pPr>
              <a:lvl6pPr marL="2513704" indent="-228520" algn="l" defTabSz="91407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42" indent="-228520" algn="l" defTabSz="91407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78" indent="-228520" algn="l" defTabSz="91407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14" indent="-228520" algn="l" defTabSz="91407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1218735">
                <a:spcBef>
                  <a:spcPts val="667"/>
                </a:spcBef>
                <a:buNone/>
              </a:pPr>
              <a:r>
                <a:rPr lang="en-US" dirty="0"/>
                <a:t>Reduce Turnover</a:t>
              </a:r>
            </a:p>
          </p:txBody>
        </p:sp>
        <p:sp>
          <p:nvSpPr>
            <p:cNvPr id="12" name="Content Placeholder 6"/>
            <p:cNvSpPr txBox="1">
              <a:spLocks/>
            </p:cNvSpPr>
            <p:nvPr/>
          </p:nvSpPr>
          <p:spPr>
            <a:xfrm>
              <a:off x="2649504" y="3035904"/>
              <a:ext cx="1303866" cy="515018"/>
            </a:xfrm>
            <a:prstGeom prst="rect">
              <a:avLst/>
            </a:prstGeom>
          </p:spPr>
          <p:txBody>
            <a:bodyPr vert="horz" lIns="121877" tIns="60939" rIns="121877" bIns="60939" rtlCol="0">
              <a:noAutofit/>
            </a:bodyPr>
            <a:lstStyle>
              <a:defPPr>
                <a:defRPr lang="en-US"/>
              </a:defPPr>
              <a:lvl1pPr marL="0" indent="0" algn="ctr" defTabSz="914074" eaLnBrk="1" latinLnBrk="0" hangingPunct="1">
                <a:spcBef>
                  <a:spcPts val="500"/>
                </a:spcBef>
                <a:buClr>
                  <a:schemeClr val="accent6"/>
                </a:buClr>
                <a:buNone/>
                <a:defRPr sz="1800" b="0">
                  <a:solidFill>
                    <a:schemeClr val="tx1"/>
                  </a:solidFill>
                  <a:latin typeface="+mj-lt"/>
                  <a:ea typeface="+mn-ea"/>
                </a:defRPr>
              </a:lvl1pPr>
              <a:lvl2pPr marL="517340" indent="-223758" defTabSz="914074" eaLnBrk="1" latinLnBrk="0" hangingPunct="1">
                <a:spcBef>
                  <a:spcPts val="500"/>
                </a:spcBef>
                <a:buClr>
                  <a:schemeClr val="accent6"/>
                </a:buClr>
                <a:buFont typeface="Arial" pitchFamily="34" charset="0"/>
                <a:buChar char="•"/>
                <a:defRPr sz="2000">
                  <a:solidFill>
                    <a:schemeClr val="tx1"/>
                  </a:solidFill>
                  <a:latin typeface="+mj-lt"/>
                  <a:ea typeface="+mn-ea"/>
                </a:defRPr>
              </a:lvl2pPr>
              <a:lvl3pPr marL="801401" indent="-171390" defTabSz="914074" eaLnBrk="1" latinLnBrk="0" hangingPunct="1">
                <a:spcBef>
                  <a:spcPts val="500"/>
                </a:spcBef>
                <a:buClr>
                  <a:schemeClr val="accent6"/>
                </a:buClr>
                <a:buSzPct val="85000"/>
                <a:buFont typeface="Arial" pitchFamily="34" charset="0"/>
                <a:buChar char="̶"/>
                <a:defRPr sz="1800">
                  <a:solidFill>
                    <a:schemeClr val="tx1"/>
                  </a:solidFill>
                  <a:latin typeface="+mj-lt"/>
                  <a:ea typeface="+mn-ea"/>
                </a:defRPr>
              </a:lvl3pPr>
              <a:lvl4pPr marL="1090224" indent="-228520" defTabSz="914074" eaLnBrk="1" latinLnBrk="0" hangingPunct="1">
                <a:spcBef>
                  <a:spcPts val="0"/>
                </a:spcBef>
                <a:buClr>
                  <a:schemeClr val="accent6"/>
                </a:buClr>
                <a:buSzPct val="80000"/>
                <a:buFont typeface="Courier New" pitchFamily="49" charset="0"/>
                <a:buChar char="o"/>
                <a:defRPr>
                  <a:solidFill>
                    <a:schemeClr val="tx1"/>
                  </a:solidFill>
                  <a:latin typeface="+mj-lt"/>
                  <a:ea typeface="+mn-ea"/>
                </a:defRPr>
              </a:lvl4pPr>
              <a:lvl5pPr marL="1828148" indent="0" defTabSz="914074" eaLnBrk="1" latinLnBrk="0" hangingPunct="1">
                <a:spcBef>
                  <a:spcPct val="20000"/>
                </a:spcBef>
                <a:buFont typeface="Arial" pitchFamily="34" charset="0"/>
                <a:buNone/>
                <a:defRPr>
                  <a:solidFill>
                    <a:schemeClr val="tx1"/>
                  </a:solidFill>
                  <a:latin typeface="+mn-lt"/>
                  <a:ea typeface="+mn-ea"/>
                </a:defRPr>
              </a:lvl5pPr>
              <a:lvl6pPr marL="2513704" indent="-228520" defTabSz="914074">
                <a:spcBef>
                  <a:spcPct val="20000"/>
                </a:spcBef>
                <a:buFont typeface="Arial" pitchFamily="34" charset="0"/>
                <a:buChar char="•"/>
                <a:defRPr sz="2000">
                  <a:solidFill>
                    <a:schemeClr val="tx1"/>
                  </a:solidFill>
                  <a:latin typeface="+mn-lt"/>
                  <a:ea typeface="+mn-ea"/>
                </a:defRPr>
              </a:lvl6pPr>
              <a:lvl7pPr marL="2970742" indent="-228520" defTabSz="914074">
                <a:spcBef>
                  <a:spcPct val="20000"/>
                </a:spcBef>
                <a:buFont typeface="Arial" pitchFamily="34" charset="0"/>
                <a:buChar char="•"/>
                <a:defRPr sz="2000">
                  <a:solidFill>
                    <a:schemeClr val="tx1"/>
                  </a:solidFill>
                  <a:latin typeface="+mn-lt"/>
                  <a:ea typeface="+mn-ea"/>
                </a:defRPr>
              </a:lvl7pPr>
              <a:lvl8pPr marL="3427778" indent="-228520" defTabSz="914074">
                <a:spcBef>
                  <a:spcPct val="20000"/>
                </a:spcBef>
                <a:buFont typeface="Arial" pitchFamily="34" charset="0"/>
                <a:buChar char="•"/>
                <a:defRPr sz="2000">
                  <a:solidFill>
                    <a:schemeClr val="tx1"/>
                  </a:solidFill>
                  <a:latin typeface="+mn-lt"/>
                  <a:ea typeface="+mn-ea"/>
                </a:defRPr>
              </a:lvl8pPr>
              <a:lvl9pPr marL="3884814" indent="-228520" defTabSz="914074">
                <a:spcBef>
                  <a:spcPct val="20000"/>
                </a:spcBef>
                <a:buFont typeface="Arial" pitchFamily="34" charset="0"/>
                <a:buChar char="•"/>
                <a:defRPr sz="2000">
                  <a:solidFill>
                    <a:schemeClr val="tx1"/>
                  </a:solidFill>
                  <a:latin typeface="+mn-lt"/>
                  <a:ea typeface="+mn-ea"/>
                </a:defRPr>
              </a:lvl9pPr>
            </a:lstStyle>
            <a:p>
              <a:pPr defTabSz="1218735">
                <a:spcBef>
                  <a:spcPts val="667"/>
                </a:spcBef>
              </a:pPr>
              <a:r>
                <a:rPr lang="en-US" sz="2400" kern="0" dirty="0"/>
                <a:t>Save Time &amp; Money</a:t>
              </a:r>
            </a:p>
          </p:txBody>
        </p:sp>
        <p:sp>
          <p:nvSpPr>
            <p:cNvPr id="13" name="Content Placeholder 6"/>
            <p:cNvSpPr txBox="1">
              <a:spLocks/>
            </p:cNvSpPr>
            <p:nvPr/>
          </p:nvSpPr>
          <p:spPr>
            <a:xfrm>
              <a:off x="2486114" y="4127110"/>
              <a:ext cx="1659466" cy="515018"/>
            </a:xfrm>
            <a:prstGeom prst="rect">
              <a:avLst/>
            </a:prstGeom>
          </p:spPr>
          <p:txBody>
            <a:bodyPr vert="horz" lIns="121877" tIns="60939" rIns="121877" bIns="60939" rtlCol="0">
              <a:noAutofit/>
            </a:bodyPr>
            <a:lstStyle>
              <a:defPPr>
                <a:defRPr lang="en-US"/>
              </a:defPPr>
              <a:lvl1pPr marL="0" indent="0" algn="ctr" defTabSz="914074" eaLnBrk="1" latinLnBrk="0" hangingPunct="1">
                <a:spcBef>
                  <a:spcPts val="500"/>
                </a:spcBef>
                <a:buClr>
                  <a:schemeClr val="accent6"/>
                </a:buClr>
                <a:buNone/>
                <a:defRPr sz="1800" b="0">
                  <a:solidFill>
                    <a:schemeClr val="tx1"/>
                  </a:solidFill>
                  <a:latin typeface="+mj-lt"/>
                  <a:ea typeface="+mn-ea"/>
                </a:defRPr>
              </a:lvl1pPr>
              <a:lvl2pPr marL="517340" indent="-223758" defTabSz="914074" eaLnBrk="1" latinLnBrk="0" hangingPunct="1">
                <a:spcBef>
                  <a:spcPts val="500"/>
                </a:spcBef>
                <a:buClr>
                  <a:schemeClr val="accent6"/>
                </a:buClr>
                <a:buFont typeface="Arial" pitchFamily="34" charset="0"/>
                <a:buChar char="•"/>
                <a:defRPr sz="2000">
                  <a:solidFill>
                    <a:schemeClr val="tx1"/>
                  </a:solidFill>
                  <a:latin typeface="+mj-lt"/>
                  <a:ea typeface="+mn-ea"/>
                </a:defRPr>
              </a:lvl2pPr>
              <a:lvl3pPr marL="801401" indent="-171390" defTabSz="914074" eaLnBrk="1" latinLnBrk="0" hangingPunct="1">
                <a:spcBef>
                  <a:spcPts val="500"/>
                </a:spcBef>
                <a:buClr>
                  <a:schemeClr val="accent6"/>
                </a:buClr>
                <a:buSzPct val="85000"/>
                <a:buFont typeface="Arial" pitchFamily="34" charset="0"/>
                <a:buChar char="̶"/>
                <a:defRPr sz="1800">
                  <a:solidFill>
                    <a:schemeClr val="tx1"/>
                  </a:solidFill>
                  <a:latin typeface="+mj-lt"/>
                  <a:ea typeface="+mn-ea"/>
                </a:defRPr>
              </a:lvl3pPr>
              <a:lvl4pPr marL="1090224" indent="-228520" defTabSz="914074" eaLnBrk="1" latinLnBrk="0" hangingPunct="1">
                <a:spcBef>
                  <a:spcPts val="0"/>
                </a:spcBef>
                <a:buClr>
                  <a:schemeClr val="accent6"/>
                </a:buClr>
                <a:buSzPct val="80000"/>
                <a:buFont typeface="Courier New" pitchFamily="49" charset="0"/>
                <a:buChar char="o"/>
                <a:defRPr>
                  <a:solidFill>
                    <a:schemeClr val="tx1"/>
                  </a:solidFill>
                  <a:latin typeface="+mj-lt"/>
                  <a:ea typeface="+mn-ea"/>
                </a:defRPr>
              </a:lvl4pPr>
              <a:lvl5pPr marL="1828148" indent="0" defTabSz="914074" eaLnBrk="1" latinLnBrk="0" hangingPunct="1">
                <a:spcBef>
                  <a:spcPct val="20000"/>
                </a:spcBef>
                <a:buFont typeface="Arial" pitchFamily="34" charset="0"/>
                <a:buNone/>
                <a:defRPr>
                  <a:solidFill>
                    <a:schemeClr val="tx1"/>
                  </a:solidFill>
                  <a:latin typeface="+mn-lt"/>
                  <a:ea typeface="+mn-ea"/>
                </a:defRPr>
              </a:lvl5pPr>
              <a:lvl6pPr marL="2513704" indent="-228520" defTabSz="914074">
                <a:spcBef>
                  <a:spcPct val="20000"/>
                </a:spcBef>
                <a:buFont typeface="Arial" pitchFamily="34" charset="0"/>
                <a:buChar char="•"/>
                <a:defRPr sz="2000">
                  <a:solidFill>
                    <a:schemeClr val="tx1"/>
                  </a:solidFill>
                  <a:latin typeface="+mn-lt"/>
                  <a:ea typeface="+mn-ea"/>
                </a:defRPr>
              </a:lvl6pPr>
              <a:lvl7pPr marL="2970742" indent="-228520" defTabSz="914074">
                <a:spcBef>
                  <a:spcPct val="20000"/>
                </a:spcBef>
                <a:buFont typeface="Arial" pitchFamily="34" charset="0"/>
                <a:buChar char="•"/>
                <a:defRPr sz="2000">
                  <a:solidFill>
                    <a:schemeClr val="tx1"/>
                  </a:solidFill>
                  <a:latin typeface="+mn-lt"/>
                  <a:ea typeface="+mn-ea"/>
                </a:defRPr>
              </a:lvl7pPr>
              <a:lvl8pPr marL="3427778" indent="-228520" defTabSz="914074">
                <a:spcBef>
                  <a:spcPct val="20000"/>
                </a:spcBef>
                <a:buFont typeface="Arial" pitchFamily="34" charset="0"/>
                <a:buChar char="•"/>
                <a:defRPr sz="2000">
                  <a:solidFill>
                    <a:schemeClr val="tx1"/>
                  </a:solidFill>
                  <a:latin typeface="+mn-lt"/>
                  <a:ea typeface="+mn-ea"/>
                </a:defRPr>
              </a:lvl8pPr>
              <a:lvl9pPr marL="3884814" indent="-228520" defTabSz="914074">
                <a:spcBef>
                  <a:spcPct val="20000"/>
                </a:spcBef>
                <a:buFont typeface="Arial" pitchFamily="34" charset="0"/>
                <a:buChar char="•"/>
                <a:defRPr sz="2000">
                  <a:solidFill>
                    <a:schemeClr val="tx1"/>
                  </a:solidFill>
                  <a:latin typeface="+mn-lt"/>
                  <a:ea typeface="+mn-ea"/>
                </a:defRPr>
              </a:lvl9pPr>
            </a:lstStyle>
            <a:p>
              <a:pPr defTabSz="1218735">
                <a:spcBef>
                  <a:spcPts val="667"/>
                </a:spcBef>
              </a:pPr>
              <a:r>
                <a:rPr lang="en-US" sz="2400" kern="0" dirty="0"/>
                <a:t>Protect Your Bottom Line</a:t>
              </a:r>
            </a:p>
          </p:txBody>
        </p:sp>
      </p:grpSp>
      <p:sp>
        <p:nvSpPr>
          <p:cNvPr id="14" name="Isosceles Triangle 13"/>
          <p:cNvSpPr/>
          <p:nvPr/>
        </p:nvSpPr>
        <p:spPr>
          <a:xfrm rot="5400000">
            <a:off x="3824999" y="3904888"/>
            <a:ext cx="4216555" cy="52878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kern="0" dirty="0">
              <a:solidFill>
                <a:sysClr val="windowText" lastClr="000000"/>
              </a:solidFill>
            </a:endParaRPr>
          </a:p>
        </p:txBody>
      </p:sp>
    </p:spTree>
    <p:extLst>
      <p:ext uri="{BB962C8B-B14F-4D97-AF65-F5344CB8AC3E}">
        <p14:creationId xmlns:p14="http://schemas.microsoft.com/office/powerpoint/2010/main" val="2566652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32193"/>
            <a:ext cx="12192000" cy="1609999"/>
          </a:xfrm>
        </p:spPr>
        <p:txBody>
          <a:bodyPr/>
          <a:lstStyle/>
          <a:p>
            <a:r>
              <a:rPr lang="en-US" dirty="0"/>
              <a:t>Delivering an Elevated</a:t>
            </a:r>
            <a:br>
              <a:rPr lang="en-US" dirty="0"/>
            </a:br>
            <a:r>
              <a:rPr lang="en-US" dirty="0"/>
              <a:t>Customer Experience: </a:t>
            </a:r>
            <a:br>
              <a:rPr lang="en-US" dirty="0"/>
            </a:br>
            <a:r>
              <a:rPr lang="en-US" dirty="0"/>
              <a:t>2. Process</a:t>
            </a:r>
          </a:p>
        </p:txBody>
      </p:sp>
    </p:spTree>
    <p:extLst>
      <p:ext uri="{BB962C8B-B14F-4D97-AF65-F5344CB8AC3E}">
        <p14:creationId xmlns:p14="http://schemas.microsoft.com/office/powerpoint/2010/main" val="184929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67" y="459885"/>
            <a:ext cx="11599653" cy="793760"/>
          </a:xfrm>
        </p:spPr>
        <p:txBody>
          <a:bodyPr/>
          <a:lstStyle/>
          <a:p>
            <a:pPr>
              <a:spcBef>
                <a:spcPts val="0"/>
              </a:spcBef>
            </a:pPr>
            <a:r>
              <a:rPr lang="en-US" dirty="0"/>
              <a:t>Product parity is increasingly the rule Now more than ever, customer experience is a leading differentiator in automotive.</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00340" y="117443"/>
            <a:ext cx="1477753" cy="182880"/>
          </a:xfrm>
          <a:prstGeom prst="rect">
            <a:avLst/>
          </a:prstGeom>
        </p:spPr>
      </p:pic>
      <p:pic>
        <p:nvPicPr>
          <p:cNvPr id="7" name="Picture 6" descr="shutterstock_274475447.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0" y="1582723"/>
            <a:ext cx="12192000" cy="5275277"/>
          </a:xfrm>
          <a:prstGeom prst="rect">
            <a:avLst/>
          </a:prstGeom>
        </p:spPr>
      </p:pic>
      <p:cxnSp>
        <p:nvCxnSpPr>
          <p:cNvPr id="5" name="Straight Connector 4"/>
          <p:cNvCxnSpPr/>
          <p:nvPr/>
        </p:nvCxnSpPr>
        <p:spPr>
          <a:xfrm>
            <a:off x="6608475" y="300324"/>
            <a:ext cx="0" cy="462841"/>
          </a:xfrm>
          <a:prstGeom prst="line">
            <a:avLst/>
          </a:prstGeom>
          <a:ln w="28575">
            <a:solidFill>
              <a:srgbClr val="E318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9090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77700" y="5866031"/>
            <a:ext cx="1817459" cy="38738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2400" kern="0">
              <a:solidFill>
                <a:sysClr val="windowText" lastClr="000000"/>
              </a:solidFill>
            </a:endParaRPr>
          </a:p>
        </p:txBody>
      </p:sp>
      <p:sp>
        <p:nvSpPr>
          <p:cNvPr id="8" name="Rectangle 7"/>
          <p:cNvSpPr/>
          <p:nvPr/>
        </p:nvSpPr>
        <p:spPr>
          <a:xfrm>
            <a:off x="5232404" y="4209797"/>
            <a:ext cx="5508977" cy="188175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2400" kern="0">
              <a:solidFill>
                <a:schemeClr val="accent5"/>
              </a:solidFill>
            </a:endParaRPr>
          </a:p>
        </p:txBody>
      </p:sp>
      <p:sp>
        <p:nvSpPr>
          <p:cNvPr id="13" name="Rectangle 12"/>
          <p:cNvSpPr/>
          <p:nvPr/>
        </p:nvSpPr>
        <p:spPr>
          <a:xfrm>
            <a:off x="6822296" y="4214575"/>
            <a:ext cx="2269067" cy="504371"/>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2400" kern="0">
              <a:solidFill>
                <a:sysClr val="windowText" lastClr="000000"/>
              </a:solidFill>
            </a:endParaRPr>
          </a:p>
        </p:txBody>
      </p:sp>
      <p:sp>
        <p:nvSpPr>
          <p:cNvPr id="2" name="Rectangle 1"/>
          <p:cNvSpPr/>
          <p:nvPr/>
        </p:nvSpPr>
        <p:spPr>
          <a:xfrm>
            <a:off x="5232404" y="2194161"/>
            <a:ext cx="5508977" cy="17947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2400" kern="0">
              <a:solidFill>
                <a:sysClr val="windowText" lastClr="000000"/>
              </a:solidFill>
            </a:endParaRPr>
          </a:p>
        </p:txBody>
      </p:sp>
      <p:sp>
        <p:nvSpPr>
          <p:cNvPr id="11" name="Rectangle 10"/>
          <p:cNvSpPr/>
          <p:nvPr/>
        </p:nvSpPr>
        <p:spPr>
          <a:xfrm>
            <a:off x="6852356" y="2204179"/>
            <a:ext cx="2269067" cy="59112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2400" kern="0">
              <a:solidFill>
                <a:sysClr val="windowText" lastClr="000000"/>
              </a:solidFill>
            </a:endParaRPr>
          </a:p>
        </p:txBody>
      </p:sp>
      <p:sp>
        <p:nvSpPr>
          <p:cNvPr id="3" name="Title 2"/>
          <p:cNvSpPr>
            <a:spLocks noGrp="1"/>
          </p:cNvSpPr>
          <p:nvPr>
            <p:ph type="title"/>
          </p:nvPr>
        </p:nvSpPr>
        <p:spPr/>
        <p:txBody>
          <a:bodyPr>
            <a:noAutofit/>
          </a:bodyPr>
          <a:lstStyle/>
          <a:p>
            <a:r>
              <a:rPr lang="en-US" dirty="0"/>
              <a:t>What are savvy dealers doing? </a:t>
            </a:r>
          </a:p>
        </p:txBody>
      </p:sp>
      <p:sp>
        <p:nvSpPr>
          <p:cNvPr id="16" name="Text Placeholder 15"/>
          <p:cNvSpPr>
            <a:spLocks noGrp="1"/>
          </p:cNvSpPr>
          <p:nvPr>
            <p:ph type="body" sz="quarter" idx="10"/>
          </p:nvPr>
        </p:nvSpPr>
        <p:spPr>
          <a:xfrm>
            <a:off x="431800" y="1004317"/>
            <a:ext cx="8665509" cy="832968"/>
          </a:xfrm>
        </p:spPr>
        <p:txBody>
          <a:bodyPr/>
          <a:lstStyle/>
          <a:p>
            <a:r>
              <a:rPr lang="en-US" dirty="0"/>
              <a:t>Looking to retail leaders outside of automotive for customer experience best practices…</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205" y="5961339"/>
            <a:ext cx="1477753" cy="182880"/>
          </a:xfrm>
          <a:prstGeom prst="rect">
            <a:avLst/>
          </a:prstGeom>
        </p:spPr>
      </p:pic>
      <p:sp>
        <p:nvSpPr>
          <p:cNvPr id="5" name="TextBox 4"/>
          <p:cNvSpPr txBox="1"/>
          <p:nvPr/>
        </p:nvSpPr>
        <p:spPr>
          <a:xfrm>
            <a:off x="5520270" y="2837288"/>
            <a:ext cx="4933244" cy="937318"/>
          </a:xfrm>
          <a:prstGeom prst="rect">
            <a:avLst/>
          </a:prstGeom>
          <a:noFill/>
        </p:spPr>
        <p:txBody>
          <a:bodyPr wrap="square" lIns="115324" tIns="57663" rIns="115324" bIns="57663" rtlCol="0">
            <a:spAutoFit/>
          </a:bodyPr>
          <a:lstStyle/>
          <a:p>
            <a:pPr algn="ctr" defTabSz="1219170"/>
            <a:r>
              <a:rPr lang="en-US" sz="2667" kern="0" dirty="0">
                <a:solidFill>
                  <a:schemeClr val="bg1"/>
                </a:solidFill>
                <a:latin typeface="+mj-lt"/>
                <a:ea typeface="Georgia" charset="0"/>
                <a:cs typeface="Georgia" charset="0"/>
              </a:rPr>
              <a:t>Empowers staff to resolve concerns and satisfy customers</a:t>
            </a:r>
          </a:p>
        </p:txBody>
      </p:sp>
      <p:pic>
        <p:nvPicPr>
          <p:cNvPr id="7" name="Picture 10" descr="https://upload.wikimedia.org/wikipedia/en/thumb/3/37/Four_Seasons_Hotels_and_Resorts.svg/1280px-Four_Seasons_Hotels_and_Resorts.svg.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61676" y="2652607"/>
            <a:ext cx="2941013" cy="14630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328358" y="4654955"/>
            <a:ext cx="5317068" cy="1347751"/>
          </a:xfrm>
          <a:prstGeom prst="rect">
            <a:avLst/>
          </a:prstGeom>
          <a:noFill/>
        </p:spPr>
        <p:txBody>
          <a:bodyPr wrap="square" lIns="115324" tIns="57663" rIns="115324" bIns="57663" rtlCol="0">
            <a:spAutoFit/>
          </a:bodyPr>
          <a:lstStyle/>
          <a:p>
            <a:pPr algn="ctr" defTabSz="1219170"/>
            <a:r>
              <a:rPr lang="en-US" sz="2667" kern="0" dirty="0">
                <a:solidFill>
                  <a:schemeClr val="bg1"/>
                </a:solidFill>
                <a:latin typeface="+mj-lt"/>
                <a:ea typeface="Georgia" charset="0"/>
                <a:cs typeface="Georgia" charset="0"/>
              </a:rPr>
              <a:t>Empower employees to make reasonable decision to resolve customer concerns</a:t>
            </a:r>
          </a:p>
        </p:txBody>
      </p:sp>
      <p:sp>
        <p:nvSpPr>
          <p:cNvPr id="12" name="TextBox 11"/>
          <p:cNvSpPr txBox="1"/>
          <p:nvPr/>
        </p:nvSpPr>
        <p:spPr>
          <a:xfrm>
            <a:off x="6454423" y="2222891"/>
            <a:ext cx="3064933" cy="526886"/>
          </a:xfrm>
          <a:prstGeom prst="rect">
            <a:avLst/>
          </a:prstGeom>
          <a:noFill/>
        </p:spPr>
        <p:txBody>
          <a:bodyPr wrap="square" lIns="115324" tIns="57663" rIns="115324" bIns="57663" rtlCol="0">
            <a:spAutoFit/>
          </a:bodyPr>
          <a:lstStyle/>
          <a:p>
            <a:pPr algn="ctr" defTabSz="1219170"/>
            <a:r>
              <a:rPr lang="en-US" sz="2667" kern="0" dirty="0">
                <a:solidFill>
                  <a:schemeClr val="bg1"/>
                </a:solidFill>
                <a:latin typeface="+mj-lt"/>
                <a:ea typeface="Georgia" charset="0"/>
                <a:cs typeface="Georgia" charset="0"/>
              </a:rPr>
              <a:t>Service </a:t>
            </a:r>
          </a:p>
        </p:txBody>
      </p:sp>
      <p:sp>
        <p:nvSpPr>
          <p:cNvPr id="14" name="TextBox 13"/>
          <p:cNvSpPr txBox="1"/>
          <p:nvPr/>
        </p:nvSpPr>
        <p:spPr>
          <a:xfrm>
            <a:off x="6789465" y="4165287"/>
            <a:ext cx="2298799" cy="526886"/>
          </a:xfrm>
          <a:prstGeom prst="rect">
            <a:avLst/>
          </a:prstGeom>
          <a:noFill/>
        </p:spPr>
        <p:txBody>
          <a:bodyPr wrap="square" lIns="115324" tIns="57663" rIns="115324" bIns="57663" rtlCol="0">
            <a:spAutoFit/>
          </a:bodyPr>
          <a:lstStyle/>
          <a:p>
            <a:pPr algn="ctr" defTabSz="1219170"/>
            <a:r>
              <a:rPr lang="en-US" sz="2667" kern="0" dirty="0">
                <a:solidFill>
                  <a:schemeClr val="bg1"/>
                </a:solidFill>
                <a:latin typeface="+mj-lt"/>
                <a:ea typeface="Georgia" charset="0"/>
                <a:cs typeface="Georgia" charset="0"/>
              </a:rPr>
              <a:t>Dealer</a:t>
            </a:r>
          </a:p>
        </p:txBody>
      </p:sp>
    </p:spTree>
    <p:extLst>
      <p:ext uri="{BB962C8B-B14F-4D97-AF65-F5344CB8AC3E}">
        <p14:creationId xmlns:p14="http://schemas.microsoft.com/office/powerpoint/2010/main" val="674596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i="1" dirty="0"/>
              <a:t>Using CSI/SSI to </a:t>
            </a:r>
            <a:br>
              <a:rPr lang="en-US" i="1" dirty="0"/>
            </a:br>
            <a:r>
              <a:rPr lang="en-US" i="1" dirty="0"/>
              <a:t>Attract Female Buyers</a:t>
            </a:r>
            <a:endParaRPr lang="en-US" dirty="0"/>
          </a:p>
        </p:txBody>
      </p:sp>
      <p:sp>
        <p:nvSpPr>
          <p:cNvPr id="4" name="Text Placeholder 3"/>
          <p:cNvSpPr>
            <a:spLocks noGrp="1"/>
          </p:cNvSpPr>
          <p:nvPr>
            <p:ph type="body" idx="1"/>
          </p:nvPr>
        </p:nvSpPr>
        <p:spPr>
          <a:xfrm>
            <a:off x="3591612" y="4720583"/>
            <a:ext cx="8344073" cy="590931"/>
          </a:xfrm>
        </p:spPr>
        <p:txBody>
          <a:bodyPr/>
          <a:lstStyle/>
          <a:p>
            <a:pPr marL="0" indent="0">
              <a:buNone/>
            </a:pPr>
            <a:endParaRPr lang="en-US" dirty="0"/>
          </a:p>
        </p:txBody>
      </p:sp>
    </p:spTree>
    <p:extLst>
      <p:ext uri="{BB962C8B-B14F-4D97-AF65-F5344CB8AC3E}">
        <p14:creationId xmlns:p14="http://schemas.microsoft.com/office/powerpoint/2010/main" val="168072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XL_Look Feel[1]_Page_1.jpg"/>
          <p:cNvPicPr>
            <a:picLocks noChangeAspect="1"/>
          </p:cNvPicPr>
          <p:nvPr/>
        </p:nvPicPr>
        <p:blipFill rotWithShape="1">
          <a:blip r:embed="rId3" cstate="email">
            <a:extLst>
              <a:ext uri="{28A0092B-C50C-407E-A947-70E740481C1C}">
                <a14:useLocalDpi xmlns:a14="http://schemas.microsoft.com/office/drawing/2010/main"/>
              </a:ext>
            </a:extLst>
          </a:blip>
          <a:srcRect l="-2"/>
          <a:stretch/>
        </p:blipFill>
        <p:spPr>
          <a:xfrm>
            <a:off x="299927" y="1919113"/>
            <a:ext cx="5807363" cy="4025327"/>
          </a:xfrm>
          <a:prstGeom prst="rect">
            <a:avLst/>
          </a:prstGeom>
        </p:spPr>
      </p:pic>
      <p:sp>
        <p:nvSpPr>
          <p:cNvPr id="3" name="Rectangle 2"/>
          <p:cNvSpPr/>
          <p:nvPr/>
        </p:nvSpPr>
        <p:spPr>
          <a:xfrm>
            <a:off x="265616" y="177088"/>
            <a:ext cx="11926385" cy="159378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2400" kern="0">
              <a:solidFill>
                <a:sysClr val="windowText" lastClr="000000"/>
              </a:solidFill>
            </a:endParaRPr>
          </a:p>
        </p:txBody>
      </p:sp>
      <p:pic>
        <p:nvPicPr>
          <p:cNvPr id="2" name="Picture 1" descr="CXL_Look Feel[1]_Page_1.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791038" y="316090"/>
            <a:ext cx="4913041" cy="6073421"/>
          </a:xfrm>
          <a:prstGeom prst="rect">
            <a:avLst/>
          </a:prstGeom>
        </p:spPr>
      </p:pic>
      <p:sp>
        <p:nvSpPr>
          <p:cNvPr id="4" name="Title 3"/>
          <p:cNvSpPr>
            <a:spLocks noGrp="1"/>
          </p:cNvSpPr>
          <p:nvPr>
            <p:ph type="title"/>
          </p:nvPr>
        </p:nvSpPr>
        <p:spPr>
          <a:xfrm>
            <a:off x="431800" y="964032"/>
            <a:ext cx="5090776" cy="457200"/>
          </a:xfrm>
        </p:spPr>
        <p:txBody>
          <a:bodyPr/>
          <a:lstStyle/>
          <a:p>
            <a:r>
              <a:rPr lang="en-US" dirty="0"/>
              <a:t>Example of Non-Automotive </a:t>
            </a:r>
            <a:br>
              <a:rPr lang="en-US" dirty="0"/>
            </a:br>
            <a:r>
              <a:rPr lang="en-US" dirty="0"/>
              <a:t>Service: </a:t>
            </a:r>
          </a:p>
        </p:txBody>
      </p:sp>
      <p:sp>
        <p:nvSpPr>
          <p:cNvPr id="8" name="Rectangular Callout 7"/>
          <p:cNvSpPr/>
          <p:nvPr/>
        </p:nvSpPr>
        <p:spPr>
          <a:xfrm>
            <a:off x="284543" y="1952219"/>
            <a:ext cx="5830597" cy="4030893"/>
          </a:xfrm>
          <a:prstGeom prst="wedgeRectCallout">
            <a:avLst>
              <a:gd name="adj1" fmla="val 62430"/>
              <a:gd name="adj2" fmla="val -8666"/>
            </a:avLst>
          </a:prstGeom>
          <a:noFill/>
          <a:ln>
            <a:solidFill>
              <a:srgbClr val="116877"/>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kern="0">
              <a:solidFill>
                <a:sysClr val="windowText" lastClr="000000"/>
              </a:solidFill>
            </a:endParaRPr>
          </a:p>
        </p:txBody>
      </p:sp>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020578" y="398669"/>
            <a:ext cx="1477753" cy="182880"/>
          </a:xfrm>
          <a:prstGeom prst="rect">
            <a:avLst/>
          </a:prstGeom>
        </p:spPr>
      </p:pic>
    </p:spTree>
    <p:extLst>
      <p:ext uri="{BB962C8B-B14F-4D97-AF65-F5344CB8AC3E}">
        <p14:creationId xmlns:p14="http://schemas.microsoft.com/office/powerpoint/2010/main" val="168625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XL_Look Feel[1]_Page_1.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3511" y="2839157"/>
            <a:ext cx="6287912" cy="3189111"/>
          </a:xfrm>
          <a:prstGeom prst="rect">
            <a:avLst/>
          </a:prstGeom>
        </p:spPr>
      </p:pic>
      <p:sp>
        <p:nvSpPr>
          <p:cNvPr id="9" name="Rectangle 8"/>
          <p:cNvSpPr/>
          <p:nvPr/>
        </p:nvSpPr>
        <p:spPr>
          <a:xfrm>
            <a:off x="299482" y="133038"/>
            <a:ext cx="10879143" cy="159378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sz="2400" kern="0">
              <a:solidFill>
                <a:sysClr val="windowText" lastClr="000000"/>
              </a:solidFill>
            </a:endParaRPr>
          </a:p>
        </p:txBody>
      </p:sp>
      <p:pic>
        <p:nvPicPr>
          <p:cNvPr id="10" name="Picture 9" descr="CXL_Look Feel[1]_Page_1.jpg"/>
          <p:cNvPicPr>
            <a:picLocks noChangeAspect="1"/>
          </p:cNvPicPr>
          <p:nvPr/>
        </p:nvPicPr>
        <p:blipFill rotWithShape="1">
          <a:blip r:embed="rId4" cstate="email">
            <a:extLst>
              <a:ext uri="{28A0092B-C50C-407E-A947-70E740481C1C}">
                <a14:useLocalDpi xmlns:a14="http://schemas.microsoft.com/office/drawing/2010/main"/>
              </a:ext>
            </a:extLst>
          </a:blip>
          <a:srcRect r="-445"/>
          <a:stretch/>
        </p:blipFill>
        <p:spPr>
          <a:xfrm>
            <a:off x="6852357" y="192274"/>
            <a:ext cx="4874300" cy="6174661"/>
          </a:xfrm>
          <a:prstGeom prst="rect">
            <a:avLst/>
          </a:prstGeom>
        </p:spPr>
      </p:pic>
      <p:sp>
        <p:nvSpPr>
          <p:cNvPr id="4" name="Title 3"/>
          <p:cNvSpPr>
            <a:spLocks noGrp="1"/>
          </p:cNvSpPr>
          <p:nvPr>
            <p:ph type="title"/>
          </p:nvPr>
        </p:nvSpPr>
        <p:spPr>
          <a:xfrm>
            <a:off x="442693" y="320971"/>
            <a:ext cx="8787428" cy="616672"/>
          </a:xfrm>
        </p:spPr>
        <p:txBody>
          <a:bodyPr/>
          <a:lstStyle/>
          <a:p>
            <a:r>
              <a:rPr lang="en-US" dirty="0"/>
              <a:t>Application to Automotive: </a:t>
            </a:r>
          </a:p>
        </p:txBody>
      </p:sp>
      <p:sp>
        <p:nvSpPr>
          <p:cNvPr id="3" name="Rectangular Callout 2"/>
          <p:cNvSpPr/>
          <p:nvPr/>
        </p:nvSpPr>
        <p:spPr>
          <a:xfrm>
            <a:off x="294216" y="1617224"/>
            <a:ext cx="6741584" cy="712797"/>
          </a:xfrm>
          <a:prstGeom prst="wedgeRectCallout">
            <a:avLst>
              <a:gd name="adj1" fmla="val 49106"/>
              <a:gd name="adj2" fmla="val 100297"/>
            </a:avLst>
          </a:prstGeom>
          <a:ln>
            <a:solidFill>
              <a:srgbClr val="116877"/>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kern="0">
              <a:solidFill>
                <a:sysClr val="windowText" lastClr="000000"/>
              </a:solidFill>
            </a:endParaRPr>
          </a:p>
        </p:txBody>
      </p:sp>
      <p:sp>
        <p:nvSpPr>
          <p:cNvPr id="2" name="TextBox 1"/>
          <p:cNvSpPr txBox="1"/>
          <p:nvPr/>
        </p:nvSpPr>
        <p:spPr>
          <a:xfrm>
            <a:off x="345016" y="1639627"/>
            <a:ext cx="6656917" cy="584775"/>
          </a:xfrm>
          <a:prstGeom prst="rect">
            <a:avLst/>
          </a:prstGeom>
          <a:noFill/>
        </p:spPr>
        <p:txBody>
          <a:bodyPr wrap="square" rtlCol="0">
            <a:spAutoFit/>
          </a:bodyPr>
          <a:lstStyle/>
          <a:p>
            <a:pPr defTabSz="1219170"/>
            <a:r>
              <a:rPr lang="en-US" sz="1600" i="1" kern="0" dirty="0">
                <a:latin typeface="+mj-lt"/>
              </a:rPr>
              <a:t>Empower employees to make reasonable, yet meaningful, decisions to resolve customer concerns and cultivate long-term satisfaction and loyalty. </a:t>
            </a:r>
          </a:p>
        </p:txBody>
      </p:sp>
      <p:sp>
        <p:nvSpPr>
          <p:cNvPr id="8" name="Rectangular Callout 7"/>
          <p:cNvSpPr/>
          <p:nvPr/>
        </p:nvSpPr>
        <p:spPr>
          <a:xfrm>
            <a:off x="270545" y="2857026"/>
            <a:ext cx="6310879" cy="3184252"/>
          </a:xfrm>
          <a:prstGeom prst="wedgeRectCallout">
            <a:avLst>
              <a:gd name="adj1" fmla="val 58141"/>
              <a:gd name="adj2" fmla="val -38084"/>
            </a:avLst>
          </a:prstGeom>
          <a:noFill/>
          <a:ln>
            <a:solidFill>
              <a:srgbClr val="116877"/>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kern="0">
              <a:solidFill>
                <a:sysClr val="windowText" lastClr="000000"/>
              </a:solidFill>
            </a:endParaRPr>
          </a:p>
        </p:txBody>
      </p:sp>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03641" y="320752"/>
            <a:ext cx="1477753" cy="182880"/>
          </a:xfrm>
          <a:prstGeom prst="rect">
            <a:avLst/>
          </a:prstGeom>
        </p:spPr>
      </p:pic>
    </p:spTree>
    <p:extLst>
      <p:ext uri="{BB962C8B-B14F-4D97-AF65-F5344CB8AC3E}">
        <p14:creationId xmlns:p14="http://schemas.microsoft.com/office/powerpoint/2010/main" val="316292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7476"/>
            <a:ext cx="12192000" cy="4219191"/>
          </a:xfrm>
        </p:spPr>
        <p:txBody>
          <a:bodyPr/>
          <a:lstStyle/>
          <a:p>
            <a:r>
              <a:rPr lang="en-US" dirty="0"/>
              <a:t>Delivering an Elevated </a:t>
            </a:r>
            <a:br>
              <a:rPr lang="en-US" dirty="0"/>
            </a:br>
            <a:r>
              <a:rPr lang="en-US" dirty="0"/>
              <a:t>Customer Experience: </a:t>
            </a:r>
            <a:br>
              <a:rPr lang="en-US" dirty="0"/>
            </a:br>
            <a:r>
              <a:rPr lang="en-US" dirty="0"/>
              <a:t>3. Technology</a:t>
            </a:r>
          </a:p>
        </p:txBody>
      </p:sp>
    </p:spTree>
    <p:extLst>
      <p:ext uri="{BB962C8B-B14F-4D97-AF65-F5344CB8AC3E}">
        <p14:creationId xmlns:p14="http://schemas.microsoft.com/office/powerpoint/2010/main" val="2208924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Research Impacts Satisfaction</a:t>
            </a:r>
          </a:p>
        </p:txBody>
      </p:sp>
      <p:sp>
        <p:nvSpPr>
          <p:cNvPr id="9" name="Text Placeholder 3"/>
          <p:cNvSpPr>
            <a:spLocks noGrp="1"/>
          </p:cNvSpPr>
          <p:nvPr>
            <p:ph type="body" sz="quarter" idx="10"/>
          </p:nvPr>
        </p:nvSpPr>
        <p:spPr>
          <a:xfrm>
            <a:off x="431800" y="1004317"/>
            <a:ext cx="11277389" cy="457200"/>
          </a:xfrm>
        </p:spPr>
        <p:txBody>
          <a:bodyPr>
            <a:normAutofit/>
          </a:bodyPr>
          <a:lstStyle/>
          <a:p>
            <a:r>
              <a:rPr lang="en-US" dirty="0"/>
              <a:t>Dealers must embrace technology, particularly with Gen Y</a:t>
            </a:r>
          </a:p>
        </p:txBody>
      </p:sp>
      <p:graphicFrame>
        <p:nvGraphicFramePr>
          <p:cNvPr id="6" name="Content Placeholder 3"/>
          <p:cNvGraphicFramePr>
            <a:graphicFrameLocks noGrp="1"/>
          </p:cNvGraphicFramePr>
          <p:nvPr>
            <p:ph idx="4294967295"/>
            <p:extLst/>
          </p:nvPr>
        </p:nvGraphicFramePr>
        <p:xfrm>
          <a:off x="325434" y="1402689"/>
          <a:ext cx="11612033" cy="482811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3"/>
          <p:cNvSpPr txBox="1">
            <a:spLocks/>
          </p:cNvSpPr>
          <p:nvPr/>
        </p:nvSpPr>
        <p:spPr>
          <a:xfrm>
            <a:off x="431800" y="6154661"/>
            <a:ext cx="6825152" cy="290931"/>
          </a:xfrm>
          <a:prstGeom prst="rect">
            <a:avLst/>
          </a:prstGeom>
        </p:spPr>
        <p:txBody>
          <a:bodyPr vert="horz" lIns="121877" tIns="60939" rIns="121877" bIns="60939" rtlCol="0" anchor="ctr">
            <a:noAutofit/>
          </a:bodyPr>
          <a:lstStyle>
            <a:lvl1pPr marL="233280" indent="-233280" algn="l" defTabSz="914074" rtl="0" eaLnBrk="1" latinLnBrk="0" hangingPunct="1">
              <a:spcBef>
                <a:spcPts val="500"/>
              </a:spcBef>
              <a:buClr>
                <a:schemeClr val="accent6"/>
              </a:buClr>
              <a:buFont typeface="Wingdings" pitchFamily="2" charset="2"/>
              <a:buChar char="§"/>
              <a:defRPr sz="2600" kern="1200">
                <a:solidFill>
                  <a:schemeClr val="tx1"/>
                </a:solidFill>
                <a:latin typeface="+mj-lt"/>
                <a:ea typeface="+mn-ea"/>
                <a:cs typeface="+mn-cs"/>
              </a:defRPr>
            </a:lvl1pPr>
            <a:lvl2pPr marL="517340" indent="-223758" algn="l" defTabSz="914074" rtl="0" eaLnBrk="1" latinLnBrk="0" hangingPunct="1">
              <a:spcBef>
                <a:spcPts val="500"/>
              </a:spcBef>
              <a:buClr>
                <a:schemeClr val="accent6"/>
              </a:buClr>
              <a:buFont typeface="Arial" pitchFamily="34" charset="0"/>
              <a:buChar char="•"/>
              <a:defRPr sz="2300" kern="1200">
                <a:solidFill>
                  <a:schemeClr val="tx1"/>
                </a:solidFill>
                <a:latin typeface="+mj-lt"/>
                <a:ea typeface="+mn-ea"/>
                <a:cs typeface="+mn-cs"/>
              </a:defRPr>
            </a:lvl2pPr>
            <a:lvl3pPr marL="801401" indent="-171390" algn="l" defTabSz="914074" rtl="0" eaLnBrk="1" latinLnBrk="0" hangingPunct="1">
              <a:spcBef>
                <a:spcPts val="500"/>
              </a:spcBef>
              <a:buClr>
                <a:schemeClr val="accent6"/>
              </a:buClr>
              <a:buSzPct val="85000"/>
              <a:buFont typeface="Arial" pitchFamily="34" charset="0"/>
              <a:buChar char="̶"/>
              <a:defRPr sz="1900" kern="1200">
                <a:solidFill>
                  <a:schemeClr val="tx1"/>
                </a:solidFill>
                <a:latin typeface="+mj-lt"/>
                <a:ea typeface="+mn-ea"/>
                <a:cs typeface="+mn-cs"/>
              </a:defRPr>
            </a:lvl3pPr>
            <a:lvl4pPr marL="1090224" indent="-228520" algn="l" defTabSz="914074" rtl="0" eaLnBrk="1" latinLnBrk="0" hangingPunct="1">
              <a:spcBef>
                <a:spcPts val="0"/>
              </a:spcBef>
              <a:buClr>
                <a:schemeClr val="accent6"/>
              </a:buClr>
              <a:buSzPct val="80000"/>
              <a:buFont typeface="Courier New" pitchFamily="49" charset="0"/>
              <a:buChar char="o"/>
              <a:defRPr sz="1700" kern="1200">
                <a:solidFill>
                  <a:schemeClr val="tx1"/>
                </a:solidFill>
                <a:latin typeface="+mj-lt"/>
                <a:ea typeface="+mn-ea"/>
                <a:cs typeface="+mn-cs"/>
              </a:defRPr>
            </a:lvl4pPr>
            <a:lvl5pPr marL="2056668" indent="-228520" algn="l" defTabSz="914074"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3704" indent="-228520" algn="l" defTabSz="91407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42" indent="-228520" algn="l" defTabSz="91407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78" indent="-228520" algn="l" defTabSz="91407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14" indent="-228520" algn="l" defTabSz="91407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8735">
              <a:spcBef>
                <a:spcPts val="667"/>
              </a:spcBef>
              <a:buNone/>
            </a:pPr>
            <a:r>
              <a:rPr lang="en-US" sz="1200" dirty="0">
                <a:solidFill>
                  <a:schemeClr val="bg1">
                    <a:lumMod val="50000"/>
                  </a:schemeClr>
                </a:solidFill>
              </a:rPr>
              <a:t>Source: J.D. Power 2015 Sales Satisfaction Index (SSI) Study</a:t>
            </a:r>
          </a:p>
        </p:txBody>
      </p:sp>
      <p:sp>
        <p:nvSpPr>
          <p:cNvPr id="10" name="Text Placeholder 3"/>
          <p:cNvSpPr txBox="1">
            <a:spLocks/>
          </p:cNvSpPr>
          <p:nvPr/>
        </p:nvSpPr>
        <p:spPr>
          <a:xfrm>
            <a:off x="4849817" y="6132525"/>
            <a:ext cx="6825152" cy="290931"/>
          </a:xfrm>
          <a:prstGeom prst="rect">
            <a:avLst/>
          </a:prstGeom>
        </p:spPr>
        <p:txBody>
          <a:bodyPr vert="horz" lIns="121877" tIns="60939" rIns="121877" bIns="60939" rtlCol="0" anchor="ctr">
            <a:noAutofit/>
          </a:bodyPr>
          <a:lstStyle>
            <a:lvl1pPr marL="233280" indent="-233280" algn="l" defTabSz="914074" rtl="0" eaLnBrk="1" latinLnBrk="0" hangingPunct="1">
              <a:spcBef>
                <a:spcPts val="500"/>
              </a:spcBef>
              <a:buClr>
                <a:schemeClr val="accent6"/>
              </a:buClr>
              <a:buFont typeface="Wingdings" pitchFamily="2" charset="2"/>
              <a:buChar char="§"/>
              <a:defRPr sz="2600" kern="1200">
                <a:solidFill>
                  <a:schemeClr val="tx1"/>
                </a:solidFill>
                <a:latin typeface="+mj-lt"/>
                <a:ea typeface="+mn-ea"/>
                <a:cs typeface="+mn-cs"/>
              </a:defRPr>
            </a:lvl1pPr>
            <a:lvl2pPr marL="517340" indent="-223758" algn="l" defTabSz="914074" rtl="0" eaLnBrk="1" latinLnBrk="0" hangingPunct="1">
              <a:spcBef>
                <a:spcPts val="500"/>
              </a:spcBef>
              <a:buClr>
                <a:schemeClr val="accent6"/>
              </a:buClr>
              <a:buFont typeface="Arial" pitchFamily="34" charset="0"/>
              <a:buChar char="•"/>
              <a:defRPr sz="2300" kern="1200">
                <a:solidFill>
                  <a:schemeClr val="tx1"/>
                </a:solidFill>
                <a:latin typeface="+mj-lt"/>
                <a:ea typeface="+mn-ea"/>
                <a:cs typeface="+mn-cs"/>
              </a:defRPr>
            </a:lvl2pPr>
            <a:lvl3pPr marL="801401" indent="-171390" algn="l" defTabSz="914074" rtl="0" eaLnBrk="1" latinLnBrk="0" hangingPunct="1">
              <a:spcBef>
                <a:spcPts val="500"/>
              </a:spcBef>
              <a:buClr>
                <a:schemeClr val="accent6"/>
              </a:buClr>
              <a:buSzPct val="85000"/>
              <a:buFont typeface="Arial" pitchFamily="34" charset="0"/>
              <a:buChar char="̶"/>
              <a:defRPr sz="1900" kern="1200">
                <a:solidFill>
                  <a:schemeClr val="tx1"/>
                </a:solidFill>
                <a:latin typeface="+mj-lt"/>
                <a:ea typeface="+mn-ea"/>
                <a:cs typeface="+mn-cs"/>
              </a:defRPr>
            </a:lvl3pPr>
            <a:lvl4pPr marL="1090224" indent="-228520" algn="l" defTabSz="914074" rtl="0" eaLnBrk="1" latinLnBrk="0" hangingPunct="1">
              <a:spcBef>
                <a:spcPts val="0"/>
              </a:spcBef>
              <a:buClr>
                <a:schemeClr val="accent6"/>
              </a:buClr>
              <a:buSzPct val="80000"/>
              <a:buFont typeface="Courier New" pitchFamily="49" charset="0"/>
              <a:buChar char="o"/>
              <a:defRPr sz="1700" kern="1200">
                <a:solidFill>
                  <a:schemeClr val="tx1"/>
                </a:solidFill>
                <a:latin typeface="+mj-lt"/>
                <a:ea typeface="+mn-ea"/>
                <a:cs typeface="+mn-cs"/>
              </a:defRPr>
            </a:lvl4pPr>
            <a:lvl5pPr marL="2056668" indent="-228520" algn="l" defTabSz="914074"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3704" indent="-228520" algn="l" defTabSz="91407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42" indent="-228520" algn="l" defTabSz="91407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78" indent="-228520" algn="l" defTabSz="91407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14" indent="-228520" algn="l" defTabSz="91407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defTabSz="1218735">
              <a:spcBef>
                <a:spcPts val="667"/>
              </a:spcBef>
              <a:buNone/>
            </a:pPr>
            <a:r>
              <a:rPr lang="en-US" sz="1200" dirty="0">
                <a:solidFill>
                  <a:schemeClr val="bg1">
                    <a:lumMod val="50000"/>
                  </a:schemeClr>
                </a:solidFill>
              </a:rPr>
              <a:t>Overall industry data</a:t>
            </a:r>
          </a:p>
        </p:txBody>
      </p:sp>
      <p:sp>
        <p:nvSpPr>
          <p:cNvPr id="3" name="Rounded Rectangle 2"/>
          <p:cNvSpPr/>
          <p:nvPr/>
        </p:nvSpPr>
        <p:spPr>
          <a:xfrm>
            <a:off x="1368897" y="1783781"/>
            <a:ext cx="2338660" cy="4104388"/>
          </a:xfrm>
          <a:prstGeom prst="roundRect">
            <a:avLst/>
          </a:prstGeom>
          <a:noFill/>
          <a:ln>
            <a:solidFill>
              <a:srgbClr val="E318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kern="0" dirty="0">
              <a:solidFill>
                <a:sysClr val="windowText" lastClr="000000"/>
              </a:solidFill>
            </a:endParaRPr>
          </a:p>
        </p:txBody>
      </p:sp>
      <p:cxnSp>
        <p:nvCxnSpPr>
          <p:cNvPr id="5" name="Straight Arrow Connector 4"/>
          <p:cNvCxnSpPr/>
          <p:nvPr/>
        </p:nvCxnSpPr>
        <p:spPr>
          <a:xfrm>
            <a:off x="1767551" y="2899069"/>
            <a:ext cx="14868" cy="1505415"/>
          </a:xfrm>
          <a:prstGeom prst="straightConnector1">
            <a:avLst/>
          </a:prstGeom>
          <a:ln w="34925">
            <a:solidFill>
              <a:srgbClr val="E31837"/>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188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pngimg.com/upload/tablet_PNG8576.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4793" b="4469"/>
          <a:stretch/>
        </p:blipFill>
        <p:spPr bwMode="auto">
          <a:xfrm>
            <a:off x="-1" y="939490"/>
            <a:ext cx="12192001" cy="591851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chor="b"/>
          <a:lstStyle/>
          <a:p>
            <a:r>
              <a:rPr lang="en-US" sz="3467" dirty="0"/>
              <a:t>The Top 10 Technology Truths for Automotive Retail</a:t>
            </a:r>
          </a:p>
        </p:txBody>
      </p:sp>
      <p:sp>
        <p:nvSpPr>
          <p:cNvPr id="3" name="Content Placeholder 2"/>
          <p:cNvSpPr>
            <a:spLocks noGrp="1"/>
          </p:cNvSpPr>
          <p:nvPr>
            <p:ph idx="1"/>
          </p:nvPr>
        </p:nvSpPr>
        <p:spPr>
          <a:xfrm>
            <a:off x="1560654" y="1625271"/>
            <a:ext cx="9097133" cy="4650580"/>
          </a:xfrm>
        </p:spPr>
        <p:txBody>
          <a:bodyPr/>
          <a:lstStyle/>
          <a:p>
            <a:pPr marL="457189" indent="-457189">
              <a:spcBef>
                <a:spcPts val="1067"/>
              </a:spcBef>
              <a:buFont typeface="+mj-lt"/>
              <a:buAutoNum type="arabicPeriod"/>
            </a:pPr>
            <a:r>
              <a:rPr lang="en-US" sz="1867" dirty="0"/>
              <a:t>It (technology) is pervasive – mobility has changed the game</a:t>
            </a:r>
          </a:p>
          <a:p>
            <a:pPr marL="457189" indent="-457189">
              <a:spcBef>
                <a:spcPts val="1067"/>
              </a:spcBef>
              <a:buFont typeface="+mj-lt"/>
              <a:buAutoNum type="arabicPeriod"/>
            </a:pPr>
            <a:r>
              <a:rPr lang="en-US" sz="1867" dirty="0"/>
              <a:t>It is relentless – you can’t fight it</a:t>
            </a:r>
          </a:p>
          <a:p>
            <a:pPr marL="457189" indent="-457189">
              <a:spcBef>
                <a:spcPts val="1067"/>
              </a:spcBef>
              <a:buFont typeface="+mj-lt"/>
              <a:buAutoNum type="arabicPeriod"/>
            </a:pPr>
            <a:r>
              <a:rPr lang="en-US" sz="1867" dirty="0"/>
              <a:t>It is forcing us to rethink how we engage with customers</a:t>
            </a:r>
          </a:p>
          <a:p>
            <a:pPr marL="457189" indent="-457189">
              <a:spcBef>
                <a:spcPts val="1067"/>
              </a:spcBef>
              <a:buFont typeface="+mj-lt"/>
              <a:buAutoNum type="arabicPeriod"/>
            </a:pPr>
            <a:r>
              <a:rPr lang="en-US" sz="1867" dirty="0"/>
              <a:t>It represents a unique and exciting opportunity for retailers to become customer experience leaders (yes, leaders!)</a:t>
            </a:r>
          </a:p>
          <a:p>
            <a:pPr marL="457189" indent="-457189">
              <a:spcBef>
                <a:spcPts val="1067"/>
              </a:spcBef>
              <a:buFont typeface="+mj-lt"/>
              <a:buAutoNum type="arabicPeriod"/>
            </a:pPr>
            <a:r>
              <a:rPr lang="en-US" sz="1867" dirty="0"/>
              <a:t>It will require significant investment from both automakers and dealers</a:t>
            </a:r>
          </a:p>
          <a:p>
            <a:pPr marL="457189" indent="-457189">
              <a:spcBef>
                <a:spcPts val="1067"/>
              </a:spcBef>
              <a:buFont typeface="+mj-lt"/>
              <a:buAutoNum type="arabicPeriod"/>
            </a:pPr>
            <a:r>
              <a:rPr lang="en-US" sz="1867" dirty="0"/>
              <a:t>It will change the way we hire and train</a:t>
            </a:r>
          </a:p>
          <a:p>
            <a:pPr marL="457189" indent="-457189">
              <a:spcBef>
                <a:spcPts val="1067"/>
              </a:spcBef>
              <a:buFont typeface="+mj-lt"/>
              <a:buAutoNum type="arabicPeriod"/>
            </a:pPr>
            <a:r>
              <a:rPr lang="en-US" sz="1867" dirty="0"/>
              <a:t>It will improve operational efficiency and (potentially) profitability</a:t>
            </a:r>
          </a:p>
          <a:p>
            <a:pPr marL="1676358" indent="-309026">
              <a:spcBef>
                <a:spcPts val="1067"/>
              </a:spcBef>
              <a:buFont typeface="+mj-lt"/>
              <a:buAutoNum type="arabicPeriod"/>
            </a:pPr>
            <a:r>
              <a:rPr lang="en-US" sz="1867" dirty="0"/>
              <a:t> It will connect us to our customers on a continuous basis</a:t>
            </a:r>
          </a:p>
          <a:p>
            <a:pPr marL="1676358" indent="-309026">
              <a:spcBef>
                <a:spcPts val="1067"/>
              </a:spcBef>
              <a:buFont typeface="+mj-lt"/>
              <a:buAutoNum type="arabicPeriod"/>
            </a:pPr>
            <a:r>
              <a:rPr lang="en-US" sz="1867" dirty="0"/>
              <a:t> It doesn’t mean that you no longer have to “sell”</a:t>
            </a:r>
          </a:p>
          <a:p>
            <a:pPr marL="1676358" indent="-309026">
              <a:spcBef>
                <a:spcPts val="1067"/>
              </a:spcBef>
              <a:buFont typeface="+mj-lt"/>
              <a:buAutoNum type="arabicPeriod"/>
            </a:pPr>
            <a:r>
              <a:rPr lang="en-US" sz="1867" dirty="0"/>
              <a:t> It is available today – you don’t have to wait, you just have to act</a:t>
            </a:r>
          </a:p>
          <a:p>
            <a:pPr marL="457189" indent="-457189">
              <a:spcBef>
                <a:spcPts val="1067"/>
              </a:spcBef>
              <a:buFont typeface="+mj-lt"/>
              <a:buAutoNum type="arabicPeriod"/>
            </a:pPr>
            <a:endParaRPr lang="en-US" sz="1867" dirty="0"/>
          </a:p>
          <a:p>
            <a:pPr marL="457189" indent="-457189">
              <a:spcBef>
                <a:spcPts val="1067"/>
              </a:spcBef>
              <a:buFont typeface="+mj-lt"/>
              <a:buAutoNum type="arabicPeriod"/>
            </a:pPr>
            <a:endParaRPr lang="en-US" sz="1867" dirty="0"/>
          </a:p>
          <a:p>
            <a:pPr marL="457189" indent="-457189">
              <a:spcBef>
                <a:spcPts val="1067"/>
              </a:spcBef>
              <a:buFont typeface="+mj-lt"/>
              <a:buAutoNum type="arabicPeriod"/>
            </a:pPr>
            <a:endParaRPr lang="en-US" sz="1867" dirty="0"/>
          </a:p>
          <a:p>
            <a:pPr marL="457189" indent="-457189">
              <a:spcBef>
                <a:spcPts val="1067"/>
              </a:spcBef>
              <a:buFont typeface="+mj-lt"/>
              <a:buAutoNum type="arabicPeriod"/>
            </a:pPr>
            <a:endParaRPr lang="en-US" sz="1867" dirty="0"/>
          </a:p>
        </p:txBody>
      </p:sp>
    </p:spTree>
    <p:extLst>
      <p:ext uri="{BB962C8B-B14F-4D97-AF65-F5344CB8AC3E}">
        <p14:creationId xmlns:p14="http://schemas.microsoft.com/office/powerpoint/2010/main" val="100233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29618"/>
            <a:ext cx="12192000" cy="1704469"/>
          </a:xfrm>
        </p:spPr>
        <p:txBody>
          <a:bodyPr/>
          <a:lstStyle/>
          <a:p>
            <a:r>
              <a:rPr lang="en-US" dirty="0"/>
              <a:t>Summary and </a:t>
            </a:r>
            <a:br>
              <a:rPr lang="en-US" dirty="0"/>
            </a:br>
            <a:r>
              <a:rPr lang="en-US" dirty="0"/>
              <a:t>Recommendations</a:t>
            </a:r>
          </a:p>
        </p:txBody>
      </p:sp>
    </p:spTree>
    <p:extLst>
      <p:ext uri="{BB962C8B-B14F-4D97-AF65-F5344CB8AC3E}">
        <p14:creationId xmlns:p14="http://schemas.microsoft.com/office/powerpoint/2010/main" val="2096475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2693" y="243496"/>
            <a:ext cx="8787428" cy="616672"/>
          </a:xfrm>
        </p:spPr>
        <p:txBody>
          <a:bodyPr anchor="b"/>
          <a:lstStyle/>
          <a:p>
            <a:r>
              <a:rPr lang="en-US" dirty="0"/>
              <a:t>Summary and Recommendations</a:t>
            </a:r>
          </a:p>
        </p:txBody>
      </p:sp>
      <p:sp>
        <p:nvSpPr>
          <p:cNvPr id="5" name="Content Placeholder 4"/>
          <p:cNvSpPr>
            <a:spLocks noGrp="1"/>
          </p:cNvSpPr>
          <p:nvPr>
            <p:ph idx="1"/>
          </p:nvPr>
        </p:nvSpPr>
        <p:spPr/>
        <p:txBody>
          <a:bodyPr/>
          <a:lstStyle/>
          <a:p>
            <a:pPr marL="457189" lvl="1" indent="-457189">
              <a:buFont typeface="Arial"/>
              <a:buChar char="•"/>
            </a:pPr>
            <a:r>
              <a:rPr lang="en-US" dirty="0"/>
              <a:t>Customer Expectations are evolving at a rapid pace</a:t>
            </a:r>
          </a:p>
          <a:p>
            <a:pPr marL="835927" lvl="2" indent="-457189">
              <a:buFont typeface="Arial"/>
              <a:buChar char="•"/>
            </a:pPr>
            <a:r>
              <a:rPr lang="en-US" sz="2667" dirty="0"/>
              <a:t>Personalization and Technology are driving higher customer expectations</a:t>
            </a:r>
          </a:p>
          <a:p>
            <a:pPr marL="835927" lvl="2" indent="-457189">
              <a:buFont typeface="Arial"/>
              <a:buChar char="•"/>
            </a:pPr>
            <a:r>
              <a:rPr lang="en-US" sz="2667" dirty="0"/>
              <a:t>Expectations are driven by experiences both in and out of the automotive industry</a:t>
            </a:r>
          </a:p>
          <a:p>
            <a:pPr marL="457189" lvl="1" indent="-457189">
              <a:buFont typeface="Arial"/>
              <a:buChar char="•"/>
            </a:pPr>
            <a:r>
              <a:rPr lang="en-US" dirty="0"/>
              <a:t>The technology piece is key for both increased satisfaction and profitability</a:t>
            </a:r>
          </a:p>
          <a:p>
            <a:pPr marL="835927" lvl="2" indent="-457189">
              <a:buFont typeface="Arial"/>
              <a:buChar char="•"/>
            </a:pPr>
            <a:r>
              <a:rPr lang="en-US" sz="2667" dirty="0"/>
              <a:t>This is particularly true among Gen Y who tend to adopt technology at higher rates and are less satisfied with their automotive experiences</a:t>
            </a:r>
          </a:p>
          <a:p>
            <a:pPr marL="457189" lvl="1" indent="-457189">
              <a:buFont typeface="Arial"/>
              <a:buChar char="•"/>
            </a:pPr>
            <a:r>
              <a:rPr lang="en-US" dirty="0"/>
              <a:t>A robust system for analyzing and reacting to customer data needs to be in place to consistently deliver a superior customer experience</a:t>
            </a:r>
          </a:p>
          <a:p>
            <a:pPr marL="835927" lvl="2" indent="-457189">
              <a:buFont typeface="Arial"/>
              <a:buChar char="•"/>
            </a:pPr>
            <a:r>
              <a:rPr lang="en-US" sz="2667" dirty="0"/>
              <a:t>This should include solicited and unsolicited data as well as transactional and relationship feedback</a:t>
            </a:r>
            <a:endParaRPr lang="en-US" sz="2133" dirty="0"/>
          </a:p>
          <a:p>
            <a:pPr marL="0" lvl="1" indent="0">
              <a:buNone/>
            </a:pPr>
            <a:endParaRPr lang="en-US" sz="2133" dirty="0"/>
          </a:p>
          <a:p>
            <a:endParaRPr lang="en-US" sz="2400" dirty="0"/>
          </a:p>
        </p:txBody>
      </p:sp>
    </p:spTree>
    <p:extLst>
      <p:ext uri="{BB962C8B-B14F-4D97-AF65-F5344CB8AC3E}">
        <p14:creationId xmlns:p14="http://schemas.microsoft.com/office/powerpoint/2010/main" val="2874171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8160"/>
            <a:ext cx="12192000" cy="885440"/>
          </a:xfrm>
        </p:spPr>
        <p:txBody>
          <a:bodyPr/>
          <a:lstStyle/>
          <a:p>
            <a:r>
              <a:rPr lang="en-US" dirty="0"/>
              <a:t>Thank You!</a:t>
            </a:r>
          </a:p>
        </p:txBody>
      </p:sp>
    </p:spTree>
    <p:extLst>
      <p:ext uri="{BB962C8B-B14F-4D97-AF65-F5344CB8AC3E}">
        <p14:creationId xmlns:p14="http://schemas.microsoft.com/office/powerpoint/2010/main" val="385099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42693" y="243496"/>
            <a:ext cx="8787428" cy="616672"/>
          </a:xfrm>
        </p:spPr>
        <p:txBody>
          <a:bodyPr/>
          <a:lstStyle/>
          <a:p>
            <a:r>
              <a:rPr lang="en-US" dirty="0"/>
              <a:t>J.D. Power and </a:t>
            </a:r>
            <a:r>
              <a:rPr lang="en-US" dirty="0" err="1"/>
              <a:t>Hireology</a:t>
            </a:r>
            <a:endParaRPr lang="en-US" dirty="0"/>
          </a:p>
        </p:txBody>
      </p:sp>
      <p:sp>
        <p:nvSpPr>
          <p:cNvPr id="4" name="Content Placeholder 3"/>
          <p:cNvSpPr>
            <a:spLocks noGrp="1"/>
          </p:cNvSpPr>
          <p:nvPr>
            <p:ph idx="1"/>
          </p:nvPr>
        </p:nvSpPr>
        <p:spPr>
          <a:xfrm>
            <a:off x="453761" y="1237893"/>
            <a:ext cx="7256551" cy="4826100"/>
          </a:xfrm>
        </p:spPr>
        <p:txBody>
          <a:bodyPr/>
          <a:lstStyle/>
          <a:p>
            <a:pPr marL="609585" indent="-609585">
              <a:spcAft>
                <a:spcPts val="1600"/>
              </a:spcAft>
            </a:pPr>
            <a:r>
              <a:rPr lang="en-US" dirty="0"/>
              <a:t>The </a:t>
            </a:r>
            <a:r>
              <a:rPr lang="en-US" dirty="0" err="1"/>
              <a:t>Hireology</a:t>
            </a:r>
            <a:r>
              <a:rPr lang="en-US" dirty="0"/>
              <a:t> platform is aligned with </a:t>
            </a:r>
            <a:br>
              <a:rPr lang="en-US" dirty="0"/>
            </a:br>
            <a:r>
              <a:rPr lang="en-US" dirty="0"/>
              <a:t>J.D. Power research validating that lower turnover results to higher satisfaction</a:t>
            </a:r>
          </a:p>
          <a:p>
            <a:pPr marL="609585" indent="-609585">
              <a:spcAft>
                <a:spcPts val="1600"/>
              </a:spcAft>
            </a:pPr>
            <a:r>
              <a:rPr lang="en-US" dirty="0" err="1"/>
              <a:t>Hireology</a:t>
            </a:r>
            <a:r>
              <a:rPr lang="en-US" dirty="0"/>
              <a:t> is an example of how J.D. Power is identifying “best-in-class” solutions that directly address industry pain points (i.e. employee hiring and retention)</a:t>
            </a:r>
          </a:p>
          <a:p>
            <a:pPr marL="609585" indent="-609585">
              <a:spcAft>
                <a:spcPts val="1600"/>
              </a:spcAft>
            </a:pPr>
            <a:r>
              <a:rPr lang="en-US" dirty="0"/>
              <a:t>J.D. Power and </a:t>
            </a:r>
            <a:r>
              <a:rPr lang="en-US" dirty="0" err="1"/>
              <a:t>Hireology</a:t>
            </a:r>
            <a:r>
              <a:rPr lang="en-US" dirty="0"/>
              <a:t> plan to analyze data ongoing and continue to validate results </a:t>
            </a:r>
          </a:p>
        </p:txBody>
      </p:sp>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008126" y="5710640"/>
            <a:ext cx="1948596" cy="58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shutterstock_335321435.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992534" y="1366690"/>
            <a:ext cx="3725333" cy="4163917"/>
          </a:xfrm>
          <a:prstGeom prst="rect">
            <a:avLst/>
          </a:prstGeom>
        </p:spPr>
      </p:pic>
    </p:spTree>
    <p:extLst>
      <p:ext uri="{BB962C8B-B14F-4D97-AF65-F5344CB8AC3E}">
        <p14:creationId xmlns:p14="http://schemas.microsoft.com/office/powerpoint/2010/main" val="103581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2806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lstStyle/>
          <a:p>
            <a:r>
              <a:rPr lang="en-US" dirty="0"/>
              <a:t>Listening to the Voice of the Customer</a:t>
            </a:r>
          </a:p>
        </p:txBody>
      </p:sp>
      <p:sp>
        <p:nvSpPr>
          <p:cNvPr id="4" name="Title 3"/>
          <p:cNvSpPr>
            <a:spLocks noGrp="1"/>
          </p:cNvSpPr>
          <p:nvPr>
            <p:ph type="title"/>
          </p:nvPr>
        </p:nvSpPr>
        <p:spPr>
          <a:xfrm>
            <a:off x="0" y="3154377"/>
            <a:ext cx="12192000" cy="1002121"/>
          </a:xfrm>
        </p:spPr>
        <p:txBody>
          <a:bodyPr/>
          <a:lstStyle/>
          <a:p>
            <a:r>
              <a:rPr lang="en-US" dirty="0"/>
              <a:t>Elevating the Customer Experience</a:t>
            </a:r>
            <a:endParaRPr lang="en-US" sz="4800" dirty="0"/>
          </a:p>
        </p:txBody>
      </p:sp>
      <p:sp>
        <p:nvSpPr>
          <p:cNvPr id="2" name="Text Placeholder 1"/>
          <p:cNvSpPr>
            <a:spLocks noGrp="1"/>
          </p:cNvSpPr>
          <p:nvPr>
            <p:ph type="body" sz="quarter" idx="15"/>
          </p:nvPr>
        </p:nvSpPr>
        <p:spPr>
          <a:xfrm>
            <a:off x="539751" y="5364653"/>
            <a:ext cx="7225019" cy="365760"/>
          </a:xfrm>
        </p:spPr>
        <p:txBody>
          <a:bodyPr/>
          <a:lstStyle/>
          <a:p>
            <a:r>
              <a:rPr lang="en-US" dirty="0"/>
              <a:t>General Motors</a:t>
            </a:r>
          </a:p>
        </p:txBody>
      </p:sp>
      <p:sp>
        <p:nvSpPr>
          <p:cNvPr id="3" name="Text Placeholder 2"/>
          <p:cNvSpPr>
            <a:spLocks noGrp="1"/>
          </p:cNvSpPr>
          <p:nvPr>
            <p:ph type="body" sz="quarter" idx="16"/>
          </p:nvPr>
        </p:nvSpPr>
        <p:spPr>
          <a:xfrm>
            <a:off x="539751" y="5730413"/>
            <a:ext cx="7233160" cy="365760"/>
          </a:xfrm>
        </p:spPr>
        <p:txBody>
          <a:bodyPr/>
          <a:lstStyle/>
          <a:p>
            <a:r>
              <a:rPr lang="en-US" dirty="0"/>
              <a:t>September 2016</a:t>
            </a:r>
          </a:p>
        </p:txBody>
      </p:sp>
    </p:spTree>
    <p:extLst>
      <p:ext uri="{BB962C8B-B14F-4D97-AF65-F5344CB8AC3E}">
        <p14:creationId xmlns:p14="http://schemas.microsoft.com/office/powerpoint/2010/main" val="15770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t>U.S. Light Vehicle Retail Sales (2010-2020F)</a:t>
            </a:r>
          </a:p>
        </p:txBody>
      </p:sp>
      <p:sp>
        <p:nvSpPr>
          <p:cNvPr id="2" name="Text Placeholder 1"/>
          <p:cNvSpPr>
            <a:spLocks noGrp="1"/>
          </p:cNvSpPr>
          <p:nvPr>
            <p:ph type="body" sz="quarter" idx="10"/>
          </p:nvPr>
        </p:nvSpPr>
        <p:spPr/>
        <p:txBody>
          <a:bodyPr>
            <a:noAutofit/>
          </a:bodyPr>
          <a:lstStyle/>
          <a:p>
            <a:r>
              <a:rPr lang="en-US" dirty="0"/>
              <a:t>Since 2010, unit sales have grown steadily in the U.S. market yet the pace of growth is slowing</a:t>
            </a:r>
          </a:p>
        </p:txBody>
      </p:sp>
      <p:graphicFrame>
        <p:nvGraphicFramePr>
          <p:cNvPr id="31" name="Chart 30"/>
          <p:cNvGraphicFramePr/>
          <p:nvPr>
            <p:extLst/>
          </p:nvPr>
        </p:nvGraphicFramePr>
        <p:xfrm>
          <a:off x="340783" y="1953116"/>
          <a:ext cx="11332675"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 Placeholder 12"/>
          <p:cNvSpPr txBox="1">
            <a:spLocks/>
          </p:cNvSpPr>
          <p:nvPr/>
        </p:nvSpPr>
        <p:spPr>
          <a:xfrm>
            <a:off x="210522" y="6171372"/>
            <a:ext cx="11140017" cy="236537"/>
          </a:xfrm>
          <a:prstGeom prst="rect">
            <a:avLst/>
          </a:prstGeom>
        </p:spPr>
        <p:txBody>
          <a:bodyPr vert="horz" lIns="121877" tIns="60939" rIns="121877" bIns="60939" rtlCol="0">
            <a:noAutofit/>
          </a:bodyPr>
          <a:lstStyle>
            <a:lvl1pPr marL="233280" indent="-233280" algn="l" defTabSz="914074" rtl="0" eaLnBrk="1" latinLnBrk="0" hangingPunct="1">
              <a:spcBef>
                <a:spcPts val="500"/>
              </a:spcBef>
              <a:buClr>
                <a:srgbClr val="FF0000"/>
              </a:buClr>
              <a:buFont typeface="Wingdings" pitchFamily="2" charset="2"/>
              <a:buChar char="§"/>
              <a:defRPr sz="2400" kern="1200">
                <a:solidFill>
                  <a:schemeClr val="tx1"/>
                </a:solidFill>
                <a:latin typeface="Calibri" pitchFamily="34" charset="0"/>
                <a:ea typeface="+mn-ea"/>
                <a:cs typeface="Calibri" pitchFamily="34" charset="0"/>
              </a:defRPr>
            </a:lvl1pPr>
            <a:lvl2pPr marL="517340" indent="-223758" algn="l" defTabSz="914074" rtl="0" eaLnBrk="1" latinLnBrk="0" hangingPunct="1">
              <a:spcBef>
                <a:spcPts val="500"/>
              </a:spcBef>
              <a:buClr>
                <a:srgbClr val="FF0000"/>
              </a:buClr>
              <a:buFont typeface="Arial" pitchFamily="34" charset="0"/>
              <a:buChar char="•"/>
              <a:defRPr sz="2000" kern="1200">
                <a:solidFill>
                  <a:schemeClr val="tx1"/>
                </a:solidFill>
                <a:latin typeface="Calibri" pitchFamily="34" charset="0"/>
                <a:ea typeface="+mn-ea"/>
                <a:cs typeface="Calibri" pitchFamily="34" charset="0"/>
              </a:defRPr>
            </a:lvl2pPr>
            <a:lvl3pPr marL="801401" indent="-171390" algn="l" defTabSz="914074" rtl="0" eaLnBrk="1" latinLnBrk="0" hangingPunct="1">
              <a:spcBef>
                <a:spcPts val="500"/>
              </a:spcBef>
              <a:buClr>
                <a:srgbClr val="FF0000"/>
              </a:buClr>
              <a:buSzPct val="85000"/>
              <a:buFont typeface="Arial" pitchFamily="34" charset="0"/>
              <a:buChar char="̶"/>
              <a:defRPr sz="1800" kern="1200">
                <a:solidFill>
                  <a:schemeClr val="tx1"/>
                </a:solidFill>
                <a:latin typeface="Calibri" pitchFamily="34" charset="0"/>
                <a:ea typeface="+mn-ea"/>
                <a:cs typeface="Calibri" pitchFamily="34" charset="0"/>
              </a:defRPr>
            </a:lvl3pPr>
            <a:lvl4pPr marL="1090224" indent="-228520" algn="l" defTabSz="914074" rtl="0" eaLnBrk="1" latinLnBrk="0" hangingPunct="1">
              <a:spcBef>
                <a:spcPts val="0"/>
              </a:spcBef>
              <a:buClr>
                <a:srgbClr val="FF0000"/>
              </a:buClr>
              <a:buSzPct val="80000"/>
              <a:buFont typeface="Courier New" pitchFamily="49" charset="0"/>
              <a:buChar char="o"/>
              <a:defRPr sz="1600" kern="1200">
                <a:solidFill>
                  <a:schemeClr val="tx1"/>
                </a:solidFill>
                <a:latin typeface="Calibri" pitchFamily="34" charset="0"/>
                <a:ea typeface="+mn-ea"/>
                <a:cs typeface="Calibri" pitchFamily="34" charset="0"/>
              </a:defRPr>
            </a:lvl4pPr>
            <a:lvl5pPr marL="2056668" indent="-228520" algn="l" defTabSz="914074"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3704" indent="-228520" algn="l" defTabSz="91407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42" indent="-228520" algn="l" defTabSz="91407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78" indent="-228520" algn="l" defTabSz="91407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14" indent="-228520" algn="l" defTabSz="91407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8735">
              <a:spcBef>
                <a:spcPts val="667"/>
              </a:spcBef>
              <a:buNone/>
            </a:pPr>
            <a:r>
              <a:rPr lang="en-US" altLang="zh-CN" sz="1200" dirty="0">
                <a:solidFill>
                  <a:schemeClr val="tx2"/>
                </a:solidFill>
              </a:rPr>
              <a:t>Source: LMC Automotive</a:t>
            </a:r>
          </a:p>
        </p:txBody>
      </p:sp>
      <p:cxnSp>
        <p:nvCxnSpPr>
          <p:cNvPr id="5" name="Straight Arrow Connector 4"/>
          <p:cNvCxnSpPr/>
          <p:nvPr/>
        </p:nvCxnSpPr>
        <p:spPr>
          <a:xfrm flipV="1">
            <a:off x="1668125" y="2303400"/>
            <a:ext cx="3203388" cy="1057835"/>
          </a:xfrm>
          <a:prstGeom prst="straightConnector1">
            <a:avLst/>
          </a:prstGeom>
          <a:ln w="19050" cmpd="sng">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307105" y="2223247"/>
            <a:ext cx="6287248" cy="0"/>
          </a:xfrm>
          <a:prstGeom prst="straightConnector1">
            <a:avLst/>
          </a:prstGeom>
          <a:ln w="19050" cmpd="sng">
            <a:solidFill>
              <a:schemeClr val="accent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8188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Industry Customer Experience Programs</a:t>
            </a:r>
          </a:p>
        </p:txBody>
      </p:sp>
      <p:sp>
        <p:nvSpPr>
          <p:cNvPr id="4" name="Text Placeholder 3"/>
          <p:cNvSpPr>
            <a:spLocks noGrp="1"/>
          </p:cNvSpPr>
          <p:nvPr>
            <p:ph type="body" sz="quarter" idx="10"/>
          </p:nvPr>
        </p:nvSpPr>
        <p:spPr/>
        <p:txBody>
          <a:bodyPr>
            <a:noAutofit/>
          </a:bodyPr>
          <a:lstStyle/>
          <a:p>
            <a:pPr>
              <a:spcBef>
                <a:spcPts val="0"/>
              </a:spcBef>
            </a:pPr>
            <a:r>
              <a:rPr lang="en-US" dirty="0"/>
              <a:t>Over that time, automakers and dealers have invested aggressively in the customer experience and added dedicated staff / departments</a:t>
            </a:r>
          </a:p>
        </p:txBody>
      </p:sp>
      <p:sp>
        <p:nvSpPr>
          <p:cNvPr id="3" name="TextBox 2"/>
          <p:cNvSpPr txBox="1"/>
          <p:nvPr/>
        </p:nvSpPr>
        <p:spPr>
          <a:xfrm>
            <a:off x="6857446" y="2374295"/>
            <a:ext cx="4983852" cy="1938992"/>
          </a:xfrm>
          <a:prstGeom prst="rect">
            <a:avLst/>
          </a:prstGeom>
          <a:noFill/>
        </p:spPr>
        <p:txBody>
          <a:bodyPr wrap="square" rtlCol="0">
            <a:spAutoFit/>
          </a:bodyPr>
          <a:lstStyle/>
          <a:p>
            <a:pPr marL="380990" indent="-380990" defTabSz="1219170">
              <a:buClr>
                <a:srgbClr val="E31837"/>
              </a:buClr>
              <a:buFont typeface="Arial"/>
              <a:buChar char="•"/>
            </a:pPr>
            <a:r>
              <a:rPr lang="en-US" sz="2400" kern="0" dirty="0">
                <a:latin typeface="+mj-lt"/>
              </a:rPr>
              <a:t> New measurement tools</a:t>
            </a:r>
          </a:p>
          <a:p>
            <a:pPr marL="457189" indent="-457189" defTabSz="1219170">
              <a:buClr>
                <a:srgbClr val="E31837"/>
              </a:buClr>
              <a:buFont typeface="Arial"/>
              <a:buChar char="•"/>
            </a:pPr>
            <a:r>
              <a:rPr lang="en-US" sz="2400" kern="0" dirty="0">
                <a:latin typeface="+mj-lt"/>
              </a:rPr>
              <a:t>Product specialists</a:t>
            </a:r>
          </a:p>
          <a:p>
            <a:pPr marL="457189" indent="-457189" defTabSz="1219170">
              <a:buClr>
                <a:srgbClr val="E31837"/>
              </a:buClr>
              <a:buFont typeface="Arial"/>
              <a:buChar char="•"/>
            </a:pPr>
            <a:r>
              <a:rPr lang="en-US" sz="2400" kern="0" dirty="0">
                <a:latin typeface="+mj-lt"/>
              </a:rPr>
              <a:t>Dedicated CX departments</a:t>
            </a:r>
          </a:p>
          <a:p>
            <a:pPr marL="457189" indent="-457189" defTabSz="1219170">
              <a:buClr>
                <a:srgbClr val="E31837"/>
              </a:buClr>
              <a:buFont typeface="Arial"/>
              <a:buChar char="•"/>
            </a:pPr>
            <a:r>
              <a:rPr lang="en-US" sz="2400" kern="0" dirty="0">
                <a:latin typeface="+mj-lt"/>
              </a:rPr>
              <a:t>Margin programs</a:t>
            </a:r>
          </a:p>
          <a:p>
            <a:pPr marL="457189" indent="-457189" defTabSz="1219170">
              <a:buClr>
                <a:srgbClr val="E31837"/>
              </a:buClr>
              <a:buFont typeface="Arial"/>
              <a:buChar char="•"/>
            </a:pPr>
            <a:r>
              <a:rPr lang="en-US" sz="2400" kern="0" dirty="0">
                <a:latin typeface="+mj-lt"/>
              </a:rPr>
              <a:t>Consulting and culture change</a:t>
            </a:r>
          </a:p>
        </p:txBody>
      </p:sp>
      <p:sp>
        <p:nvSpPr>
          <p:cNvPr id="5" name="Isosceles Triangle 4"/>
          <p:cNvSpPr/>
          <p:nvPr/>
        </p:nvSpPr>
        <p:spPr>
          <a:xfrm rot="5400000">
            <a:off x="4254248" y="3553382"/>
            <a:ext cx="3927448" cy="86836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kern="0" dirty="0">
              <a:solidFill>
                <a:sysClr val="windowText" lastClr="000000"/>
              </a:solidFill>
            </a:endParaRPr>
          </a:p>
        </p:txBody>
      </p:sp>
      <p:pic>
        <p:nvPicPr>
          <p:cNvPr id="6" name="Picture 5" descr="shutterstock_336316712.jpg"/>
          <p:cNvPicPr>
            <a:picLocks noChangeAspect="1"/>
          </p:cNvPicPr>
          <p:nvPr/>
        </p:nvPicPr>
        <p:blipFill rotWithShape="1">
          <a:blip r:embed="rId3" cstate="email">
            <a:extLst>
              <a:ext uri="{28A0092B-C50C-407E-A947-70E740481C1C}">
                <a14:useLocalDpi xmlns:a14="http://schemas.microsoft.com/office/drawing/2010/main"/>
              </a:ext>
            </a:extLst>
          </a:blip>
          <a:srcRect t="-371"/>
          <a:stretch/>
        </p:blipFill>
        <p:spPr>
          <a:xfrm>
            <a:off x="572129" y="2011037"/>
            <a:ext cx="5133139" cy="3990339"/>
          </a:xfrm>
          <a:prstGeom prst="rect">
            <a:avLst/>
          </a:prstGeom>
        </p:spPr>
      </p:pic>
    </p:spTree>
    <p:extLst>
      <p:ext uri="{BB962C8B-B14F-4D97-AF65-F5344CB8AC3E}">
        <p14:creationId xmlns:p14="http://schemas.microsoft.com/office/powerpoint/2010/main" val="321870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nvPr>
        </p:nvGraphicFramePr>
        <p:xfrm>
          <a:off x="553364" y="1770164"/>
          <a:ext cx="11116027" cy="3819169"/>
        </p:xfrm>
        <a:graphic>
          <a:graphicData uri="http://schemas.openxmlformats.org/drawingml/2006/chart">
            <c:chart xmlns:c="http://schemas.openxmlformats.org/drawingml/2006/chart" xmlns:r="http://schemas.openxmlformats.org/officeDocument/2006/relationships" r:id="rId3"/>
          </a:graphicData>
        </a:graphic>
      </p:graphicFrame>
      <p:sp>
        <p:nvSpPr>
          <p:cNvPr id="28" name="Left Bracket 27"/>
          <p:cNvSpPr/>
          <p:nvPr/>
        </p:nvSpPr>
        <p:spPr>
          <a:xfrm rot="16200000">
            <a:off x="4454545" y="4156091"/>
            <a:ext cx="140079" cy="3036308"/>
          </a:xfrm>
          <a:prstGeom prst="leftBracket">
            <a:avLst/>
          </a:prstGeom>
          <a:noFill/>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en-US" sz="2400" kern="0" dirty="0">
              <a:solidFill>
                <a:sysClr val="windowText" lastClr="000000"/>
              </a:solidFill>
            </a:endParaRPr>
          </a:p>
        </p:txBody>
      </p:sp>
      <p:sp>
        <p:nvSpPr>
          <p:cNvPr id="29" name="Left Bracket 28"/>
          <p:cNvSpPr/>
          <p:nvPr/>
        </p:nvSpPr>
        <p:spPr>
          <a:xfrm rot="16200000">
            <a:off x="7386416" y="4243668"/>
            <a:ext cx="162216" cy="2839016"/>
          </a:xfrm>
          <a:prstGeom prst="leftBracket">
            <a:avLst/>
          </a:prstGeom>
          <a:noFill/>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en-US" sz="2400" kern="0" dirty="0">
              <a:solidFill>
                <a:sysClr val="windowText" lastClr="000000"/>
              </a:solidFill>
            </a:endParaRPr>
          </a:p>
        </p:txBody>
      </p:sp>
      <p:sp>
        <p:nvSpPr>
          <p:cNvPr id="2" name="Title 1"/>
          <p:cNvSpPr>
            <a:spLocks noGrp="1"/>
          </p:cNvSpPr>
          <p:nvPr>
            <p:ph type="title"/>
          </p:nvPr>
        </p:nvSpPr>
        <p:spPr/>
        <p:txBody>
          <a:bodyPr>
            <a:noAutofit/>
          </a:bodyPr>
          <a:lstStyle/>
          <a:p>
            <a:r>
              <a:rPr lang="en-US" dirty="0"/>
              <a:t>Historical SSI and CSI Scores</a:t>
            </a:r>
          </a:p>
        </p:txBody>
      </p:sp>
      <p:sp>
        <p:nvSpPr>
          <p:cNvPr id="3" name="Text Placeholder 2"/>
          <p:cNvSpPr>
            <a:spLocks noGrp="1"/>
          </p:cNvSpPr>
          <p:nvPr>
            <p:ph type="body" sz="quarter" idx="10"/>
          </p:nvPr>
        </p:nvSpPr>
        <p:spPr>
          <a:xfrm>
            <a:off x="431800" y="1004317"/>
            <a:ext cx="11277389" cy="457200"/>
          </a:xfrm>
        </p:spPr>
        <p:txBody>
          <a:bodyPr wrap="square">
            <a:noAutofit/>
          </a:bodyPr>
          <a:lstStyle/>
          <a:p>
            <a:r>
              <a:rPr lang="en-US" dirty="0"/>
              <a:t>The pace of SSI and CSI score growth is slowing, which suggests customer expectations are changing just as quickly as dealers are improving</a:t>
            </a:r>
          </a:p>
        </p:txBody>
      </p:sp>
      <p:sp>
        <p:nvSpPr>
          <p:cNvPr id="19" name="Left Bracket 18"/>
          <p:cNvSpPr/>
          <p:nvPr/>
        </p:nvSpPr>
        <p:spPr>
          <a:xfrm rot="5400000">
            <a:off x="6591232" y="1417870"/>
            <a:ext cx="153616" cy="2954965"/>
          </a:xfrm>
          <a:prstGeom prst="leftBracket">
            <a:avLst/>
          </a:prstGeom>
          <a:noFill/>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en-US" sz="2400" kern="0" dirty="0">
              <a:solidFill>
                <a:sysClr val="windowText" lastClr="000000"/>
              </a:solidFill>
            </a:endParaRPr>
          </a:p>
        </p:txBody>
      </p:sp>
      <p:sp>
        <p:nvSpPr>
          <p:cNvPr id="23" name="TextBox 22"/>
          <p:cNvSpPr txBox="1"/>
          <p:nvPr/>
        </p:nvSpPr>
        <p:spPr>
          <a:xfrm>
            <a:off x="5978079" y="2335652"/>
            <a:ext cx="1488707" cy="461665"/>
          </a:xfrm>
          <a:prstGeom prst="rect">
            <a:avLst/>
          </a:prstGeom>
          <a:noFill/>
        </p:spPr>
        <p:txBody>
          <a:bodyPr wrap="square" rtlCol="0">
            <a:spAutoFit/>
          </a:bodyPr>
          <a:lstStyle/>
          <a:p>
            <a:pPr algn="ctr" defTabSz="1219170"/>
            <a:r>
              <a:rPr lang="en-US" sz="2400" kern="0" dirty="0">
                <a:solidFill>
                  <a:sysClr val="windowText" lastClr="000000"/>
                </a:solidFill>
              </a:rPr>
              <a:t>19 pts.</a:t>
            </a:r>
          </a:p>
        </p:txBody>
      </p:sp>
      <p:sp>
        <p:nvSpPr>
          <p:cNvPr id="24" name="Left Bracket 23"/>
          <p:cNvSpPr/>
          <p:nvPr/>
        </p:nvSpPr>
        <p:spPr>
          <a:xfrm rot="5400000">
            <a:off x="9512564" y="1437453"/>
            <a:ext cx="161731" cy="2917948"/>
          </a:xfrm>
          <a:prstGeom prst="leftBracket">
            <a:avLst/>
          </a:prstGeom>
          <a:noFill/>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en-US" sz="2400" kern="0" dirty="0">
              <a:solidFill>
                <a:sysClr val="windowText" lastClr="000000"/>
              </a:solidFill>
            </a:endParaRPr>
          </a:p>
        </p:txBody>
      </p:sp>
      <p:sp>
        <p:nvSpPr>
          <p:cNvPr id="25" name="TextBox 24"/>
          <p:cNvSpPr txBox="1"/>
          <p:nvPr/>
        </p:nvSpPr>
        <p:spPr>
          <a:xfrm>
            <a:off x="9019664" y="2361577"/>
            <a:ext cx="1488707" cy="461665"/>
          </a:xfrm>
          <a:prstGeom prst="rect">
            <a:avLst/>
          </a:prstGeom>
          <a:noFill/>
        </p:spPr>
        <p:txBody>
          <a:bodyPr wrap="square" rtlCol="0">
            <a:spAutoFit/>
          </a:bodyPr>
          <a:lstStyle/>
          <a:p>
            <a:pPr algn="ctr" defTabSz="1219170"/>
            <a:r>
              <a:rPr lang="en-US" sz="2400" kern="0" dirty="0">
                <a:solidFill>
                  <a:sysClr val="windowText" lastClr="000000"/>
                </a:solidFill>
              </a:rPr>
              <a:t>1 pt.</a:t>
            </a:r>
          </a:p>
        </p:txBody>
      </p:sp>
      <p:cxnSp>
        <p:nvCxnSpPr>
          <p:cNvPr id="27" name="Straight Connector 26"/>
          <p:cNvCxnSpPr/>
          <p:nvPr/>
        </p:nvCxnSpPr>
        <p:spPr>
          <a:xfrm flipV="1">
            <a:off x="8132553" y="2133205"/>
            <a:ext cx="0" cy="924025"/>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683263" y="5690464"/>
            <a:ext cx="1488707" cy="379656"/>
          </a:xfrm>
          <a:prstGeom prst="rect">
            <a:avLst/>
          </a:prstGeom>
          <a:noFill/>
        </p:spPr>
        <p:txBody>
          <a:bodyPr wrap="square" rtlCol="0">
            <a:spAutoFit/>
          </a:bodyPr>
          <a:lstStyle/>
          <a:p>
            <a:pPr algn="ctr" defTabSz="1219170"/>
            <a:r>
              <a:rPr lang="en-US" sz="1867" kern="0" dirty="0">
                <a:solidFill>
                  <a:schemeClr val="accent1"/>
                </a:solidFill>
              </a:rPr>
              <a:t>25 pts.</a:t>
            </a:r>
          </a:p>
        </p:txBody>
      </p:sp>
      <p:sp>
        <p:nvSpPr>
          <p:cNvPr id="31" name="TextBox 30"/>
          <p:cNvSpPr txBox="1"/>
          <p:nvPr/>
        </p:nvSpPr>
        <p:spPr>
          <a:xfrm>
            <a:off x="6724845" y="5690464"/>
            <a:ext cx="1488707" cy="379656"/>
          </a:xfrm>
          <a:prstGeom prst="rect">
            <a:avLst/>
          </a:prstGeom>
          <a:noFill/>
        </p:spPr>
        <p:txBody>
          <a:bodyPr wrap="square" rtlCol="0">
            <a:spAutoFit/>
          </a:bodyPr>
          <a:lstStyle/>
          <a:p>
            <a:pPr algn="ctr" defTabSz="1219170"/>
            <a:r>
              <a:rPr lang="en-US" sz="1867" kern="0" dirty="0">
                <a:solidFill>
                  <a:schemeClr val="accent1"/>
                </a:solidFill>
              </a:rPr>
              <a:t>15 pts.</a:t>
            </a:r>
          </a:p>
        </p:txBody>
      </p:sp>
      <p:sp>
        <p:nvSpPr>
          <p:cNvPr id="14" name="Text Placeholder 3"/>
          <p:cNvSpPr txBox="1">
            <a:spLocks/>
          </p:cNvSpPr>
          <p:nvPr/>
        </p:nvSpPr>
        <p:spPr>
          <a:xfrm>
            <a:off x="431800" y="6112413"/>
            <a:ext cx="6825152" cy="290931"/>
          </a:xfrm>
          <a:prstGeom prst="rect">
            <a:avLst/>
          </a:prstGeom>
        </p:spPr>
        <p:txBody>
          <a:bodyPr vert="horz" lIns="121877" tIns="60939" rIns="121877" bIns="60939" rtlCol="0" anchor="ctr">
            <a:noAutofit/>
          </a:bodyPr>
          <a:lstStyle>
            <a:lvl1pPr marL="233280" indent="-233280" algn="l" defTabSz="914074" rtl="0" eaLnBrk="1" latinLnBrk="0" hangingPunct="1">
              <a:spcBef>
                <a:spcPts val="500"/>
              </a:spcBef>
              <a:buClr>
                <a:schemeClr val="accent6"/>
              </a:buClr>
              <a:buFont typeface="Wingdings" pitchFamily="2" charset="2"/>
              <a:buChar char="§"/>
              <a:defRPr sz="2600" kern="1200">
                <a:solidFill>
                  <a:schemeClr val="tx1"/>
                </a:solidFill>
                <a:latin typeface="+mj-lt"/>
                <a:ea typeface="+mn-ea"/>
                <a:cs typeface="+mn-cs"/>
              </a:defRPr>
            </a:lvl1pPr>
            <a:lvl2pPr marL="517340" indent="-223758" algn="l" defTabSz="914074" rtl="0" eaLnBrk="1" latinLnBrk="0" hangingPunct="1">
              <a:spcBef>
                <a:spcPts val="500"/>
              </a:spcBef>
              <a:buClr>
                <a:schemeClr val="accent6"/>
              </a:buClr>
              <a:buFont typeface="Arial" pitchFamily="34" charset="0"/>
              <a:buChar char="•"/>
              <a:defRPr sz="2300" kern="1200">
                <a:solidFill>
                  <a:schemeClr val="tx1"/>
                </a:solidFill>
                <a:latin typeface="+mj-lt"/>
                <a:ea typeface="+mn-ea"/>
                <a:cs typeface="+mn-cs"/>
              </a:defRPr>
            </a:lvl2pPr>
            <a:lvl3pPr marL="801401" indent="-171390" algn="l" defTabSz="914074" rtl="0" eaLnBrk="1" latinLnBrk="0" hangingPunct="1">
              <a:spcBef>
                <a:spcPts val="500"/>
              </a:spcBef>
              <a:buClr>
                <a:schemeClr val="accent6"/>
              </a:buClr>
              <a:buSzPct val="85000"/>
              <a:buFont typeface="Arial" pitchFamily="34" charset="0"/>
              <a:buChar char="̶"/>
              <a:defRPr sz="1900" kern="1200">
                <a:solidFill>
                  <a:schemeClr val="tx1"/>
                </a:solidFill>
                <a:latin typeface="+mj-lt"/>
                <a:ea typeface="+mn-ea"/>
                <a:cs typeface="+mn-cs"/>
              </a:defRPr>
            </a:lvl3pPr>
            <a:lvl4pPr marL="1090224" indent="-228520" algn="l" defTabSz="914074" rtl="0" eaLnBrk="1" latinLnBrk="0" hangingPunct="1">
              <a:spcBef>
                <a:spcPts val="0"/>
              </a:spcBef>
              <a:buClr>
                <a:schemeClr val="accent6"/>
              </a:buClr>
              <a:buSzPct val="80000"/>
              <a:buFont typeface="Courier New" pitchFamily="49" charset="0"/>
              <a:buChar char="o"/>
              <a:defRPr sz="1700" kern="1200">
                <a:solidFill>
                  <a:schemeClr val="tx1"/>
                </a:solidFill>
                <a:latin typeface="+mj-lt"/>
                <a:ea typeface="+mn-ea"/>
                <a:cs typeface="+mn-cs"/>
              </a:defRPr>
            </a:lvl4pPr>
            <a:lvl5pPr marL="2056668" indent="-228520" algn="l" defTabSz="914074"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3704" indent="-228520" algn="l" defTabSz="91407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42" indent="-228520" algn="l" defTabSz="91407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78" indent="-228520" algn="l" defTabSz="91407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14" indent="-228520" algn="l" defTabSz="91407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8735">
              <a:spcBef>
                <a:spcPts val="667"/>
              </a:spcBef>
              <a:buNone/>
            </a:pPr>
            <a:r>
              <a:rPr lang="en-US" sz="1200" dirty="0">
                <a:solidFill>
                  <a:schemeClr val="bg1">
                    <a:lumMod val="50000"/>
                  </a:schemeClr>
                </a:solidFill>
              </a:rPr>
              <a:t>Source: J.D. Power 2015 U.S. Sales Satisfaction Index (SSI) and 2016 U.S. Customer Service Index (CSI)</a:t>
            </a:r>
          </a:p>
        </p:txBody>
      </p:sp>
    </p:spTree>
    <p:extLst>
      <p:ext uri="{BB962C8B-B14F-4D97-AF65-F5344CB8AC3E}">
        <p14:creationId xmlns:p14="http://schemas.microsoft.com/office/powerpoint/2010/main" val="246397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ppt_x"/>
                                          </p:val>
                                        </p:tav>
                                        <p:tav tm="100000">
                                          <p:val>
                                            <p:strVal val="#ppt_x"/>
                                          </p:val>
                                        </p:tav>
                                      </p:tavLst>
                                    </p:anim>
                                    <p:anim calcmode="lin" valueType="num">
                                      <p:cBhvr additive="base">
                                        <p:cTn id="2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ppt_x"/>
                                          </p:val>
                                        </p:tav>
                                        <p:tav tm="100000">
                                          <p:val>
                                            <p:strVal val="#ppt_x"/>
                                          </p:val>
                                        </p:tav>
                                      </p:tavLst>
                                    </p:anim>
                                    <p:anim calcmode="lin" valueType="num">
                                      <p:cBhvr additive="base">
                                        <p:cTn id="3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fill="hold"/>
                                        <p:tgtEl>
                                          <p:spTgt spid="24"/>
                                        </p:tgtEl>
                                        <p:attrNameLst>
                                          <p:attrName>ppt_x</p:attrName>
                                        </p:attrNameLst>
                                      </p:cBhvr>
                                      <p:tavLst>
                                        <p:tav tm="0">
                                          <p:val>
                                            <p:strVal val="#ppt_x"/>
                                          </p:val>
                                        </p:tav>
                                        <p:tav tm="100000">
                                          <p:val>
                                            <p:strVal val="#ppt_x"/>
                                          </p:val>
                                        </p:tav>
                                      </p:tavLst>
                                    </p:anim>
                                    <p:anim calcmode="lin" valueType="num">
                                      <p:cBhvr additive="base">
                                        <p:cTn id="42" dur="500" fill="hold"/>
                                        <p:tgtEl>
                                          <p:spTgt spid="2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500" fill="hold"/>
                                        <p:tgtEl>
                                          <p:spTgt spid="25"/>
                                        </p:tgtEl>
                                        <p:attrNameLst>
                                          <p:attrName>ppt_x</p:attrName>
                                        </p:attrNameLst>
                                      </p:cBhvr>
                                      <p:tavLst>
                                        <p:tav tm="0">
                                          <p:val>
                                            <p:strVal val="#ppt_x"/>
                                          </p:val>
                                        </p:tav>
                                        <p:tav tm="100000">
                                          <p:val>
                                            <p:strVal val="#ppt_x"/>
                                          </p:val>
                                        </p:tav>
                                      </p:tavLst>
                                    </p:anim>
                                    <p:anim calcmode="lin" valueType="num">
                                      <p:cBhvr additive="base">
                                        <p:cTn id="4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19" grpId="0" animBg="1"/>
      <p:bldP spid="23" grpId="0"/>
      <p:bldP spid="24" grpId="0" animBg="1"/>
      <p:bldP spid="25" grpId="0"/>
      <p:bldP spid="30" grpId="0"/>
      <p:bldP spid="31"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uuXznH44o0KLsdsreBr6og"/>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Frame">
  <a:themeElements>
    <a:clrScheme name="WRN2016">
      <a:dk1>
        <a:sysClr val="windowText" lastClr="000000"/>
      </a:dk1>
      <a:lt1>
        <a:sysClr val="window" lastClr="FFFFFF"/>
      </a:lt1>
      <a:dk2>
        <a:srgbClr val="44546A"/>
      </a:dk2>
      <a:lt2>
        <a:srgbClr val="E7E6E6"/>
      </a:lt2>
      <a:accent1>
        <a:srgbClr val="0060AE"/>
      </a:accent1>
      <a:accent2>
        <a:srgbClr val="3861A8"/>
      </a:accent2>
      <a:accent3>
        <a:srgbClr val="218B96"/>
      </a:accent3>
      <a:accent4>
        <a:srgbClr val="8BAE43"/>
      </a:accent4>
      <a:accent5>
        <a:srgbClr val="DB822D"/>
      </a:accent5>
      <a:accent6>
        <a:srgbClr val="E6AB39"/>
      </a:accent6>
      <a:hlink>
        <a:srgbClr val="FFC000"/>
      </a:hlink>
      <a:folHlink>
        <a:srgbClr val="954F72"/>
      </a:folHlink>
    </a:clrScheme>
    <a:fontScheme name="Custom 1">
      <a:majorFont>
        <a:latin typeface="GM Sans Regular"/>
        <a:ea typeface=""/>
        <a:cs typeface=""/>
      </a:majorFont>
      <a:minorFont>
        <a:latin typeface="GM Sans Light"/>
        <a:ea typeface=""/>
        <a:cs typeface=""/>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Frame" id="{F226E7A2-7162-461C-9490-D27D9DC04E43}" vid="{629A0216-3BBD-45C0-B63F-2683BEA18F60}"/>
    </a:ext>
  </a:extLst>
</a:theme>
</file>

<file path=ppt/theme/theme2.xml><?xml version="1.0" encoding="utf-8"?>
<a:theme xmlns:a="http://schemas.openxmlformats.org/drawingml/2006/main" name="Study 2016">
  <a:themeElements>
    <a:clrScheme name="JDPower Color Scheme">
      <a:dk1>
        <a:sysClr val="windowText" lastClr="000000"/>
      </a:dk1>
      <a:lt1>
        <a:sysClr val="window" lastClr="FFFFFF"/>
      </a:lt1>
      <a:dk2>
        <a:srgbClr val="646464"/>
      </a:dk2>
      <a:lt2>
        <a:srgbClr val="B0B0B0"/>
      </a:lt2>
      <a:accent1>
        <a:srgbClr val="005776"/>
      </a:accent1>
      <a:accent2>
        <a:srgbClr val="6BA539"/>
      </a:accent2>
      <a:accent3>
        <a:srgbClr val="E87722"/>
      </a:accent3>
      <a:accent4>
        <a:srgbClr val="A05EB5"/>
      </a:accent4>
      <a:accent5>
        <a:srgbClr val="00A9E0"/>
      </a:accent5>
      <a:accent6>
        <a:srgbClr val="E31837"/>
      </a:accent6>
      <a:hlink>
        <a:srgbClr val="005776"/>
      </a:hlink>
      <a:folHlink>
        <a:srgbClr val="7F7F7F"/>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5336</TotalTime>
  <Words>2768</Words>
  <Application>Microsoft Office PowerPoint</Application>
  <PresentationFormat>Custom</PresentationFormat>
  <Paragraphs>455</Paragraphs>
  <Slides>59</Slides>
  <Notes>59</Notes>
  <HiddenSlides>1</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59</vt:i4>
      </vt:variant>
    </vt:vector>
  </HeadingPairs>
  <TitlesOfParts>
    <vt:vector size="62" baseType="lpstr">
      <vt:lpstr>Frame</vt:lpstr>
      <vt:lpstr>Study 2016</vt:lpstr>
      <vt:lpstr>think-cell Slide</vt:lpstr>
      <vt:lpstr>PowerPoint Presentation</vt:lpstr>
      <vt:lpstr>STEPHANIE GELH</vt:lpstr>
      <vt:lpstr>PowerPoint Presentation</vt:lpstr>
      <vt:lpstr>KRISTIN SOWLE</vt:lpstr>
      <vt:lpstr>Using CSI/SSI to  Attract Female Buyers</vt:lpstr>
      <vt:lpstr>Elevating the Customer Experience</vt:lpstr>
      <vt:lpstr>U.S. Light Vehicle Retail Sales (2010-2020F)</vt:lpstr>
      <vt:lpstr>Industry Customer Experience Programs</vt:lpstr>
      <vt:lpstr>Historical SSI and CSI Scores</vt:lpstr>
      <vt:lpstr>PowerPoint Presentation</vt:lpstr>
      <vt:lpstr>Voice of the Customer:   J.D. Power’s SSI and CSI Studies</vt:lpstr>
      <vt:lpstr>Syndicated Research Methodology</vt:lpstr>
      <vt:lpstr>2015 Sales Satisfaction  Index (SSI) Study</vt:lpstr>
      <vt:lpstr>2015 Overall SSI Industry Rank</vt:lpstr>
      <vt:lpstr>2015 Buyer Index Industry Rank</vt:lpstr>
      <vt:lpstr>2015 Buyer Industry Rank by Gender</vt:lpstr>
      <vt:lpstr>2015 Buyer Attributes by Gender</vt:lpstr>
      <vt:lpstr>2015 Buyer Attributes by Gender</vt:lpstr>
      <vt:lpstr>2015 SSI Top Key Performance Indicators by Gender  GMC</vt:lpstr>
      <vt:lpstr>GMC Female Buyer Comments</vt:lpstr>
      <vt:lpstr>2015 Rejecter Index Industry Rank</vt:lpstr>
      <vt:lpstr>2015 Rejecter Industry Rank by Gender</vt:lpstr>
      <vt:lpstr>2015 Rejecter Attributes by Gender</vt:lpstr>
      <vt:lpstr>2015 Rejecter Attributes by Gender</vt:lpstr>
      <vt:lpstr>2016 Customer Service  Index (CSI) Study</vt:lpstr>
      <vt:lpstr>2016 CSI Industry Rank</vt:lpstr>
      <vt:lpstr>2016 CSI Industry Rank by Gender</vt:lpstr>
      <vt:lpstr>2016 CSI Attributes by Gender</vt:lpstr>
      <vt:lpstr>2016 CSI Attributes by Gender</vt:lpstr>
      <vt:lpstr>2016 CSI Top Key Performance Indicators by Gender  Chevrolet </vt:lpstr>
      <vt:lpstr>Chevrolet Service Facility: Amenities Offered and Used</vt:lpstr>
      <vt:lpstr>Chevrolet Service Facility: Amenities Offered and Used</vt:lpstr>
      <vt:lpstr>Evolving Customer Expectations</vt:lpstr>
      <vt:lpstr>Making the Case</vt:lpstr>
      <vt:lpstr>J.D. Power’s Objective:  </vt:lpstr>
      <vt:lpstr>Why Customers Appear to be “Changing”</vt:lpstr>
      <vt:lpstr>Experiences Set NEXTpectations</vt:lpstr>
      <vt:lpstr>Looking outside Automotive</vt:lpstr>
      <vt:lpstr>Customer Empowerment / “Metailing”</vt:lpstr>
      <vt:lpstr>The Emerging Threats</vt:lpstr>
      <vt:lpstr>Delivering an Elevated Customer Experience</vt:lpstr>
      <vt:lpstr>Three Essential Components</vt:lpstr>
      <vt:lpstr>Delivering an Elevated Customer Experience:  1. People</vt:lpstr>
      <vt:lpstr>The Issue</vt:lpstr>
      <vt:lpstr>What is it costing operators?</vt:lpstr>
      <vt:lpstr>Example:  The Hireology Process</vt:lpstr>
      <vt:lpstr>Delivering an Elevated Customer Experience:  2. Process</vt:lpstr>
      <vt:lpstr>Product parity is increasingly the rule Now more than ever, customer experience is a leading differentiator in automotive.</vt:lpstr>
      <vt:lpstr>What are savvy dealers doing? </vt:lpstr>
      <vt:lpstr>Example of Non-Automotive  Service: </vt:lpstr>
      <vt:lpstr>Application to Automotive: </vt:lpstr>
      <vt:lpstr>Delivering an Elevated  Customer Experience:  3. Technology</vt:lpstr>
      <vt:lpstr>Customer Research Impacts Satisfaction</vt:lpstr>
      <vt:lpstr>The Top 10 Technology Truths for Automotive Retail</vt:lpstr>
      <vt:lpstr>Summary and  Recommendations</vt:lpstr>
      <vt:lpstr>Summary and Recommendations</vt:lpstr>
      <vt:lpstr>Thank You!</vt:lpstr>
      <vt:lpstr>J.D. Power and Hireology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Speaker/Session Name</dc:title>
  <dc:creator>Jill Gardner</dc:creator>
  <cp:lastModifiedBy>Ferris-Smith, Adam</cp:lastModifiedBy>
  <cp:revision>109</cp:revision>
  <dcterms:created xsi:type="dcterms:W3CDTF">2015-08-24T13:36:55Z</dcterms:created>
  <dcterms:modified xsi:type="dcterms:W3CDTF">2016-10-07T20:42:25Z</dcterms:modified>
</cp:coreProperties>
</file>